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5" r:id="rId4"/>
  </p:sldMasterIdLst>
  <p:notesMasterIdLst>
    <p:notesMasterId r:id="rId41"/>
  </p:notesMasterIdLst>
  <p:handoutMasterIdLst>
    <p:handoutMasterId r:id="rId42"/>
  </p:handoutMasterIdLst>
  <p:sldIdLst>
    <p:sldId id="452" r:id="rId5"/>
    <p:sldId id="484" r:id="rId6"/>
    <p:sldId id="486" r:id="rId7"/>
    <p:sldId id="496" r:id="rId8"/>
    <p:sldId id="497" r:id="rId9"/>
    <p:sldId id="499" r:id="rId10"/>
    <p:sldId id="498" r:id="rId11"/>
    <p:sldId id="489" r:id="rId12"/>
    <p:sldId id="506" r:id="rId13"/>
    <p:sldId id="501" r:id="rId14"/>
    <p:sldId id="500" r:id="rId15"/>
    <p:sldId id="504" r:id="rId16"/>
    <p:sldId id="502" r:id="rId17"/>
    <p:sldId id="503" r:id="rId18"/>
    <p:sldId id="505" r:id="rId19"/>
    <p:sldId id="488" r:id="rId20"/>
    <p:sldId id="525" r:id="rId21"/>
    <p:sldId id="507" r:id="rId22"/>
    <p:sldId id="508" r:id="rId23"/>
    <p:sldId id="509" r:id="rId24"/>
    <p:sldId id="510" r:id="rId25"/>
    <p:sldId id="511" r:id="rId26"/>
    <p:sldId id="513" r:id="rId27"/>
    <p:sldId id="514" r:id="rId28"/>
    <p:sldId id="515" r:id="rId29"/>
    <p:sldId id="516" r:id="rId30"/>
    <p:sldId id="517" r:id="rId31"/>
    <p:sldId id="518" r:id="rId32"/>
    <p:sldId id="519" r:id="rId33"/>
    <p:sldId id="520" r:id="rId34"/>
    <p:sldId id="521" r:id="rId35"/>
    <p:sldId id="522" r:id="rId36"/>
    <p:sldId id="524" r:id="rId37"/>
    <p:sldId id="526" r:id="rId38"/>
    <p:sldId id="527" r:id="rId39"/>
    <p:sldId id="523" r:id="rId40"/>
  </p:sldIdLst>
  <p:sldSz cx="12188825" cy="6858000"/>
  <p:notesSz cx="6858000" cy="9144000"/>
  <p:custDataLst>
    <p:tags r:id="rId4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1 CTO9036" id="{D41E6299-E881-534F-ACBD-D21B4382261E}">
          <p14:sldIdLst>
            <p14:sldId id="452"/>
            <p14:sldId id="484"/>
            <p14:sldId id="486"/>
            <p14:sldId id="496"/>
            <p14:sldId id="497"/>
            <p14:sldId id="499"/>
            <p14:sldId id="498"/>
            <p14:sldId id="489"/>
            <p14:sldId id="506"/>
            <p14:sldId id="501"/>
            <p14:sldId id="500"/>
            <p14:sldId id="504"/>
            <p14:sldId id="502"/>
            <p14:sldId id="503"/>
            <p14:sldId id="505"/>
            <p14:sldId id="488"/>
            <p14:sldId id="525"/>
            <p14:sldId id="507"/>
            <p14:sldId id="508"/>
            <p14:sldId id="509"/>
            <p14:sldId id="510"/>
            <p14:sldId id="511"/>
            <p14:sldId id="513"/>
            <p14:sldId id="514"/>
            <p14:sldId id="515"/>
            <p14:sldId id="516"/>
            <p14:sldId id="517"/>
            <p14:sldId id="518"/>
            <p14:sldId id="519"/>
            <p14:sldId id="520"/>
            <p14:sldId id="521"/>
            <p14:sldId id="522"/>
            <p14:sldId id="524"/>
            <p14:sldId id="526"/>
            <p14:sldId id="527"/>
            <p14:sldId id="52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864">
          <p15:clr>
            <a:srgbClr val="A4A3A4"/>
          </p15:clr>
        </p15:guide>
        <p15:guide id="3" orient="horz" pos="3792">
          <p15:clr>
            <a:srgbClr val="A4A3A4"/>
          </p15:clr>
        </p15:guide>
        <p15:guide id="4" pos="3839">
          <p15:clr>
            <a:srgbClr val="A4A3A4"/>
          </p15:clr>
        </p15:guide>
        <p15:guide id="5" pos="384">
          <p15:clr>
            <a:srgbClr val="A4A3A4"/>
          </p15:clr>
        </p15:guide>
        <p15:guide id="6" pos="729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uthor" initials="A" lastIdx="11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B43E"/>
    <a:srgbClr val="1897CD"/>
    <a:srgbClr val="185978"/>
    <a:srgbClr val="8A8A8C"/>
    <a:srgbClr val="404040"/>
    <a:srgbClr val="057A41"/>
    <a:srgbClr val="30A242"/>
    <a:srgbClr val="88CFE6"/>
    <a:srgbClr val="050505"/>
    <a:srgbClr val="F4F4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B9631B5-78F2-41C9-869B-9F39066F8104}"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45" autoAdjust="0"/>
    <p:restoredTop sz="85353" autoAdjust="0"/>
  </p:normalViewPr>
  <p:slideViewPr>
    <p:cSldViewPr>
      <p:cViewPr>
        <p:scale>
          <a:sx n="88" d="100"/>
          <a:sy n="88" d="100"/>
        </p:scale>
        <p:origin x="1760" y="576"/>
      </p:cViewPr>
      <p:guideLst>
        <p:guide orient="horz" pos="2160"/>
        <p:guide orient="horz" pos="864"/>
        <p:guide orient="horz" pos="3792"/>
        <p:guide pos="3839"/>
        <p:guide pos="384"/>
        <p:guide pos="729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howGuides="1">
      <p:cViewPr varScale="1">
        <p:scale>
          <a:sx n="81" d="100"/>
          <a:sy n="81" d="100"/>
        </p:scale>
        <p:origin x="-948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40" Type="http://schemas.openxmlformats.org/officeDocument/2006/relationships/slide" Target="slides/slide36.xml"/><Relationship Id="rId41" Type="http://schemas.openxmlformats.org/officeDocument/2006/relationships/notesMaster" Target="notesMasters/notesMaster1.xml"/><Relationship Id="rId42" Type="http://schemas.openxmlformats.org/officeDocument/2006/relationships/handoutMaster" Target="handoutMasters/handoutMaster1.xml"/><Relationship Id="rId43" Type="http://schemas.openxmlformats.org/officeDocument/2006/relationships/tags" Target="tags/tag1.xml"/><Relationship Id="rId44" Type="http://schemas.openxmlformats.org/officeDocument/2006/relationships/commentAuthors" Target="commentAuthors.xml"/><Relationship Id="rId4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004553-04C5-4BB3-AD4E-8B2EF3CDDAF9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A881F-0910-47D3-BD01-4F68834EC3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667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B6F0DB-E055-41D0-9102-627A646E4242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88988" y="609600"/>
            <a:ext cx="5280025" cy="2971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457200" y="3810000"/>
            <a:ext cx="5943600" cy="48768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4FBC3A-A12C-40F9-BB8D-BC30C79013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909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FBC3A-A12C-40F9-BB8D-BC30C790139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327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8838" y="631825"/>
            <a:ext cx="5480050" cy="3082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FBC3A-A12C-40F9-BB8D-BC30C790139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4305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management and security</a:t>
            </a:r>
            <a:r>
              <a:rPr lang="en-US" baseline="0" dirty="0" smtClean="0"/>
              <a:t> blocks under image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FBC3A-A12C-40F9-BB8D-BC30C790139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396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Expected lifetime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Long for devices, short for the Web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IoT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GW preserves the expected lifetime of a device while allowing the Web side to evolve at Web speed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Reduces compute and networking demands on devices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EB43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More in line with traditional embedded device revenue models</a:t>
            </a:r>
          </a:p>
          <a:p>
            <a:r>
              <a:rPr lang="en-US" b="1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Security</a:t>
            </a:r>
          </a:p>
          <a:p>
            <a:endParaRPr lang="en-US" b="1" dirty="0" smtClean="0">
              <a:solidFill>
                <a:schemeClr val="tx2">
                  <a:lumMod val="85000"/>
                  <a:lumOff val="15000"/>
                </a:schemeClr>
              </a:solidFill>
            </a:endParaRPr>
          </a:p>
          <a:p>
            <a:r>
              <a:rPr lang="en-US" sz="12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Device to GW link is local and (typically) physically protected</a:t>
            </a:r>
          </a:p>
          <a:p>
            <a:endParaRPr lang="en-US" sz="1200" dirty="0" smtClean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r>
              <a:rPr lang="en-US" sz="12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GW to Data Center link is maintained at current best-practices for Web security</a:t>
            </a:r>
          </a:p>
          <a:p>
            <a:pPr algn="l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FBC3A-A12C-40F9-BB8D-BC30C790139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2921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200" b="1" dirty="0" smtClean="0">
                <a:solidFill>
                  <a:schemeClr val="accent6"/>
                </a:solidFill>
                <a:sym typeface="Wingdings"/>
              </a:rPr>
              <a:t>INFRASTRUCTURE TELEMETRY- </a:t>
            </a:r>
            <a:r>
              <a:rPr lang="en-US" sz="1200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IoT</a:t>
            </a:r>
            <a:r>
              <a:rPr lang="en-US" sz="12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Gateway (</a:t>
            </a:r>
            <a:r>
              <a:rPr lang="en-US" sz="1200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cpu</a:t>
            </a:r>
            <a:r>
              <a:rPr lang="en-US" sz="12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utilization, free memory, </a:t>
            </a:r>
            <a:r>
              <a:rPr lang="en-US" sz="1200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io</a:t>
            </a:r>
            <a:r>
              <a:rPr lang="en-US" sz="12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ops, system logs, etc.),</a:t>
            </a:r>
            <a:r>
              <a:rPr lang="en-US" sz="1200" baseline="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Device (operational status)</a:t>
            </a:r>
          </a:p>
          <a:p>
            <a:pPr algn="l"/>
            <a:endParaRPr lang="en-US" sz="1200" b="1" dirty="0" smtClean="0">
              <a:solidFill>
                <a:schemeClr val="accent6"/>
              </a:solidFill>
              <a:sym typeface="Wingdings"/>
            </a:endParaRPr>
          </a:p>
          <a:p>
            <a:pPr algn="l"/>
            <a:endParaRPr lang="en-US" sz="1200" b="1" dirty="0" smtClean="0">
              <a:solidFill>
                <a:schemeClr val="accent6"/>
              </a:solidFill>
              <a:sym typeface="Wingding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>
                <a:solidFill>
                  <a:schemeClr val="accent6"/>
                </a:solidFill>
                <a:sym typeface="Wingdings"/>
              </a:rPr>
              <a:t>CONTENT TELEMETRY- </a:t>
            </a:r>
            <a:r>
              <a:rPr lang="en-US" sz="12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Device (what the sensor measures: temp, vibration, acceleration, force, etc.)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dirty="0" smtClean="0">
              <a:solidFill>
                <a:schemeClr val="accent6"/>
              </a:solidFill>
              <a:sym typeface="Wingdings"/>
            </a:endParaRPr>
          </a:p>
          <a:p>
            <a:pPr algn="l"/>
            <a:endParaRPr lang="en-US" sz="1200" b="1" dirty="0">
              <a:solidFill>
                <a:schemeClr val="accent6"/>
              </a:solidFill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FBC3A-A12C-40F9-BB8D-BC30C790139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1887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Telemetry- </a:t>
            </a:r>
            <a:r>
              <a:rPr lang="en-US" sz="1200" dirty="0" smtClean="0">
                <a:solidFill>
                  <a:srgbClr val="404040"/>
                </a:solidFill>
                <a:latin typeface="Arial" charset="0"/>
                <a:ea typeface="Arial" charset="0"/>
                <a:cs typeface="Arial" charset="0"/>
              </a:rPr>
              <a:t>A stream of numeric values from which operations status of the infra can be inferred</a:t>
            </a:r>
          </a:p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Control-</a:t>
            </a:r>
            <a:r>
              <a:rPr lang="en-US" sz="1200" dirty="0" smtClean="0">
                <a:solidFill>
                  <a:srgbClr val="404040"/>
                </a:solidFill>
                <a:latin typeface="Arial" charset="0"/>
                <a:ea typeface="Arial" charset="0"/>
                <a:cs typeface="Arial" charset="0"/>
              </a:rPr>
              <a:t>Actions to be taken on the infra</a:t>
            </a:r>
          </a:p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Alerts- </a:t>
            </a:r>
            <a:r>
              <a:rPr lang="en-US" sz="1200" dirty="0" smtClean="0">
                <a:solidFill>
                  <a:srgbClr val="404040"/>
                </a:solidFill>
                <a:latin typeface="Arial" charset="0"/>
                <a:ea typeface="Arial" charset="0"/>
                <a:cs typeface="Arial" charset="0"/>
              </a:rPr>
              <a:t>Identify any condition change in the infra</a:t>
            </a:r>
          </a:p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Configuration</a:t>
            </a:r>
            <a:r>
              <a:rPr lang="en-US" baseline="0" dirty="0" smtClean="0"/>
              <a:t> Update-</a:t>
            </a:r>
            <a:r>
              <a:rPr lang="en-US" sz="1200" dirty="0" smtClean="0">
                <a:solidFill>
                  <a:srgbClr val="404040"/>
                </a:solidFill>
                <a:latin typeface="Arial" charset="0"/>
                <a:ea typeface="Arial" charset="0"/>
                <a:cs typeface="Arial" charset="0"/>
              </a:rPr>
              <a:t>Fixes, patches, change in environment</a:t>
            </a:r>
          </a:p>
          <a:p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Application Lifecycle Management- </a:t>
            </a:r>
            <a:r>
              <a:rPr lang="en-US" sz="1200" dirty="0" smtClean="0">
                <a:solidFill>
                  <a:srgbClr val="404040"/>
                </a:solidFill>
                <a:latin typeface="Arial" charset="0"/>
                <a:ea typeface="Arial" charset="0"/>
                <a:cs typeface="Arial" charset="0"/>
              </a:rPr>
              <a:t>Maintain </a:t>
            </a:r>
            <a:r>
              <a:rPr lang="en-US" sz="1200" dirty="0" err="1" smtClean="0">
                <a:solidFill>
                  <a:srgbClr val="404040"/>
                </a:solidFill>
                <a:latin typeface="Arial" charset="0"/>
                <a:ea typeface="Arial" charset="0"/>
                <a:cs typeface="Arial" charset="0"/>
              </a:rPr>
              <a:t>IoT</a:t>
            </a:r>
            <a:r>
              <a:rPr lang="en-US" sz="1200" dirty="0" smtClean="0">
                <a:solidFill>
                  <a:srgbClr val="404040"/>
                </a:solidFill>
                <a:latin typeface="Arial" charset="0"/>
                <a:ea typeface="Arial" charset="0"/>
                <a:cs typeface="Arial" charset="0"/>
              </a:rPr>
              <a:t> Gateway and device applications at proper version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FBC3A-A12C-40F9-BB8D-BC30C790139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3089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FBC3A-A12C-40F9-BB8D-BC30C790139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152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FBC3A-A12C-40F9-BB8D-BC30C790139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189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ltGray">
          <a:xfrm>
            <a:off x="0" y="0"/>
            <a:ext cx="12188825" cy="68582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441" y="426720"/>
            <a:ext cx="9141619" cy="109728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441" y="1600200"/>
            <a:ext cx="9141619" cy="685800"/>
          </a:xfrm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10206138" y="6074829"/>
            <a:ext cx="1373087" cy="216433"/>
            <a:chOff x="-84138" y="5622925"/>
            <a:chExt cx="4330701" cy="682626"/>
          </a:xfrm>
          <a:solidFill>
            <a:srgbClr val="FFFFFF"/>
          </a:solidFill>
        </p:grpSpPr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8"/>
            <p:cNvSpPr>
              <a:spLocks noEditPoints="1"/>
            </p:cNvSpPr>
            <p:nvPr/>
          </p:nvSpPr>
          <p:spPr bwMode="auto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9"/>
            <p:cNvSpPr>
              <a:spLocks noEditPoints="1"/>
            </p:cNvSpPr>
            <p:nvPr/>
          </p:nvSpPr>
          <p:spPr bwMode="auto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"/>
            <p:cNvSpPr>
              <a:spLocks/>
            </p:cNvSpPr>
            <p:nvPr/>
          </p:nvSpPr>
          <p:spPr bwMode="auto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1"/>
            <p:cNvSpPr>
              <a:spLocks noEditPoints="1"/>
            </p:cNvSpPr>
            <p:nvPr/>
          </p:nvSpPr>
          <p:spPr bwMode="auto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/>
            <p:cNvSpPr>
              <a:spLocks noEditPoints="1"/>
            </p:cNvSpPr>
            <p:nvPr/>
          </p:nvSpPr>
          <p:spPr bwMode="auto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83309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etric 3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2055811" y="5213798"/>
            <a:ext cx="3733881" cy="1415602"/>
          </a:xfrm>
        </p:spPr>
        <p:txBody>
          <a:bodyPr anchor="ctr"/>
          <a:lstStyle>
            <a:lvl1pPr marL="3175" indent="0" algn="r">
              <a:spcBef>
                <a:spcPts val="0"/>
              </a:spcBef>
              <a:buNone/>
              <a:defRPr sz="8800">
                <a:solidFill>
                  <a:schemeClr val="accent3">
                    <a:lumMod val="50000"/>
                  </a:schemeClr>
                </a:solidFill>
              </a:defRPr>
            </a:lvl1pPr>
            <a:lvl2pPr marL="3175" indent="0">
              <a:spcBef>
                <a:spcPts val="0"/>
              </a:spcBef>
              <a:buNone/>
              <a:defRPr sz="8800">
                <a:solidFill>
                  <a:schemeClr val="accent1">
                    <a:lumMod val="50000"/>
                  </a:schemeClr>
                </a:solidFill>
              </a:defRPr>
            </a:lvl2pPr>
            <a:lvl3pPr marL="3175" indent="0">
              <a:spcBef>
                <a:spcPts val="0"/>
              </a:spcBef>
              <a:buNone/>
              <a:defRPr sz="8800">
                <a:solidFill>
                  <a:schemeClr val="accent1">
                    <a:lumMod val="50000"/>
                  </a:schemeClr>
                </a:solidFill>
              </a:defRPr>
            </a:lvl3pPr>
            <a:lvl4pPr marL="3175" indent="0">
              <a:spcBef>
                <a:spcPts val="0"/>
              </a:spcBef>
              <a:buNone/>
              <a:defRPr sz="8800">
                <a:solidFill>
                  <a:schemeClr val="accent1">
                    <a:lumMod val="50000"/>
                  </a:schemeClr>
                </a:solidFill>
              </a:defRPr>
            </a:lvl4pPr>
            <a:lvl5pPr marL="3175" indent="0">
              <a:spcBef>
                <a:spcPts val="0"/>
              </a:spcBef>
              <a:buNone/>
              <a:defRPr sz="8800">
                <a:solidFill>
                  <a:schemeClr val="accent1">
                    <a:lumMod val="50000"/>
                  </a:schemeClr>
                </a:solidFill>
              </a:defRPr>
            </a:lvl5pPr>
            <a:lvl6pPr marL="3175" indent="0">
              <a:spcBef>
                <a:spcPts val="0"/>
              </a:spcBef>
              <a:buNone/>
              <a:defRPr sz="8800">
                <a:solidFill>
                  <a:schemeClr val="accent1">
                    <a:lumMod val="50000"/>
                  </a:schemeClr>
                </a:solidFill>
              </a:defRPr>
            </a:lvl6pPr>
            <a:lvl7pPr marL="3175" indent="0">
              <a:spcBef>
                <a:spcPts val="0"/>
              </a:spcBef>
              <a:buNone/>
              <a:defRPr sz="8800">
                <a:solidFill>
                  <a:schemeClr val="accent1">
                    <a:lumMod val="50000"/>
                  </a:schemeClr>
                </a:solidFill>
              </a:defRPr>
            </a:lvl7pPr>
            <a:lvl8pPr marL="3175" indent="0">
              <a:spcBef>
                <a:spcPts val="0"/>
              </a:spcBef>
              <a:buNone/>
              <a:defRPr sz="8800">
                <a:solidFill>
                  <a:schemeClr val="accent1">
                    <a:lumMod val="50000"/>
                  </a:schemeClr>
                </a:solidFill>
              </a:defRPr>
            </a:lvl8pPr>
            <a:lvl9pPr marL="3175" indent="0">
              <a:spcBef>
                <a:spcPts val="0"/>
              </a:spcBef>
              <a:buNone/>
              <a:defRPr sz="8800">
                <a:solidFill>
                  <a:schemeClr val="accent1">
                    <a:lumMod val="50000"/>
                  </a:schemeClr>
                </a:solidFill>
              </a:defRPr>
            </a:lvl9pPr>
          </a:lstStyle>
          <a:p>
            <a:pPr lvl="0"/>
            <a:r>
              <a:rPr lang="en-US" dirty="0"/>
              <a:t>XX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094413" y="5213798"/>
            <a:ext cx="4509865" cy="1415602"/>
          </a:xfrm>
        </p:spPr>
        <p:txBody>
          <a:bodyPr anchor="ctr"/>
          <a:lstStyle>
            <a:lvl1pPr marL="3175" indent="0">
              <a:spcBef>
                <a:spcPts val="0"/>
              </a:spcBef>
              <a:buNone/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 marL="3175" indent="0">
              <a:spcBef>
                <a:spcPts val="0"/>
              </a:spcBef>
              <a:buNone/>
              <a:defRPr sz="2000">
                <a:solidFill>
                  <a:schemeClr val="accent1">
                    <a:lumMod val="50000"/>
                  </a:schemeClr>
                </a:solidFill>
              </a:defRPr>
            </a:lvl2pPr>
            <a:lvl3pPr marL="3175" indent="0">
              <a:spcBef>
                <a:spcPts val="0"/>
              </a:spcBef>
              <a:buNone/>
              <a:defRPr sz="2000">
                <a:solidFill>
                  <a:schemeClr val="accent1">
                    <a:lumMod val="50000"/>
                  </a:schemeClr>
                </a:solidFill>
              </a:defRPr>
            </a:lvl3pPr>
            <a:lvl4pPr marL="3175" indent="0">
              <a:spcBef>
                <a:spcPts val="0"/>
              </a:spcBef>
              <a:buNone/>
              <a:defRPr sz="2000">
                <a:solidFill>
                  <a:schemeClr val="accent1">
                    <a:lumMod val="50000"/>
                  </a:schemeClr>
                </a:solidFill>
              </a:defRPr>
            </a:lvl4pPr>
            <a:lvl5pPr marL="3175" indent="0">
              <a:spcBef>
                <a:spcPts val="0"/>
              </a:spcBef>
              <a:buNone/>
              <a:defRPr sz="2000">
                <a:solidFill>
                  <a:schemeClr val="accent1">
                    <a:lumMod val="50000"/>
                  </a:schemeClr>
                </a:solidFill>
              </a:defRPr>
            </a:lvl5pPr>
            <a:lvl6pPr marL="3175" indent="0">
              <a:spcBef>
                <a:spcPts val="0"/>
              </a:spcBef>
              <a:buNone/>
              <a:defRPr sz="2000">
                <a:solidFill>
                  <a:schemeClr val="accent1">
                    <a:lumMod val="50000"/>
                  </a:schemeClr>
                </a:solidFill>
              </a:defRPr>
            </a:lvl6pPr>
            <a:lvl7pPr marL="3175" indent="0">
              <a:spcBef>
                <a:spcPts val="0"/>
              </a:spcBef>
              <a:buNone/>
              <a:defRPr sz="2000">
                <a:solidFill>
                  <a:schemeClr val="accent1">
                    <a:lumMod val="50000"/>
                  </a:schemeClr>
                </a:solidFill>
              </a:defRPr>
            </a:lvl7pPr>
            <a:lvl8pPr marL="3175" indent="0">
              <a:spcBef>
                <a:spcPts val="0"/>
              </a:spcBef>
              <a:buNone/>
              <a:defRPr sz="2000">
                <a:solidFill>
                  <a:schemeClr val="accent1">
                    <a:lumMod val="50000"/>
                  </a:schemeClr>
                </a:solidFill>
              </a:defRPr>
            </a:lvl8pPr>
            <a:lvl9pPr marL="3175" indent="0">
              <a:spcBef>
                <a:spcPts val="0"/>
              </a:spcBef>
              <a:buNone/>
              <a:defRPr sz="2000">
                <a:solidFill>
                  <a:schemeClr val="accent1">
                    <a:lumMod val="50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617878" y="6446044"/>
            <a:ext cx="1099793" cy="173355"/>
            <a:chOff x="-84138" y="5622925"/>
            <a:chExt cx="4330701" cy="682626"/>
          </a:xfrm>
        </p:grpSpPr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8"/>
            <p:cNvSpPr>
              <a:spLocks noEditPoints="1"/>
            </p:cNvSpPr>
            <p:nvPr/>
          </p:nvSpPr>
          <p:spPr bwMode="auto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9"/>
            <p:cNvSpPr>
              <a:spLocks noEditPoints="1"/>
            </p:cNvSpPr>
            <p:nvPr/>
          </p:nvSpPr>
          <p:spPr bwMode="auto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1"/>
            <p:cNvSpPr>
              <a:spLocks noEditPoints="1"/>
            </p:cNvSpPr>
            <p:nvPr/>
          </p:nvSpPr>
          <p:spPr bwMode="auto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"/>
            <p:cNvSpPr>
              <a:spLocks noEditPoints="1"/>
            </p:cNvSpPr>
            <p:nvPr/>
          </p:nvSpPr>
          <p:spPr bwMode="auto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33962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371600"/>
            <a:ext cx="5241195" cy="46482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</a:t>
            </a:r>
          </a:p>
          <a:p>
            <a:pPr lvl="6"/>
            <a:r>
              <a:rPr lang="en-US" dirty="0"/>
              <a:t>Seven</a:t>
            </a:r>
          </a:p>
          <a:p>
            <a:pPr lvl="7"/>
            <a:r>
              <a:rPr lang="en-US" dirty="0"/>
              <a:t>Eight</a:t>
            </a:r>
          </a:p>
          <a:p>
            <a:pPr lvl="8"/>
            <a:r>
              <a:rPr lang="en-US" dirty="0"/>
              <a:t>Nine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189" y="1371600"/>
            <a:ext cx="5241195" cy="46482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</a:t>
            </a:r>
          </a:p>
          <a:p>
            <a:pPr lvl="6"/>
            <a:r>
              <a:rPr lang="en-US" dirty="0"/>
              <a:t>Seven</a:t>
            </a:r>
          </a:p>
          <a:p>
            <a:pPr lvl="7"/>
            <a:r>
              <a:rPr lang="en-US" dirty="0"/>
              <a:t>Eight</a:t>
            </a:r>
          </a:p>
          <a:p>
            <a:pPr lvl="8"/>
            <a:r>
              <a:rPr lang="en-US" dirty="0"/>
              <a:t>Nine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D8CF-3CDE-4807-BCD2-C9F2B831A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268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371600"/>
            <a:ext cx="5241195" cy="639762"/>
          </a:xfrm>
        </p:spPr>
        <p:txBody>
          <a:bodyPr anchor="ctr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057400"/>
            <a:ext cx="5241195" cy="3962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</a:t>
            </a:r>
          </a:p>
          <a:p>
            <a:pPr lvl="6"/>
            <a:r>
              <a:rPr lang="en-US" dirty="0"/>
              <a:t>Seven</a:t>
            </a:r>
          </a:p>
          <a:p>
            <a:pPr lvl="7"/>
            <a:r>
              <a:rPr lang="en-US" dirty="0"/>
              <a:t>Eight</a:t>
            </a:r>
          </a:p>
          <a:p>
            <a:pPr lvl="8"/>
            <a:r>
              <a:rPr lang="en-US" dirty="0"/>
              <a:t>Nine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8189" y="1371600"/>
            <a:ext cx="5241195" cy="639762"/>
          </a:xfrm>
        </p:spPr>
        <p:txBody>
          <a:bodyPr anchor="ctr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189" y="2057400"/>
            <a:ext cx="5241195" cy="3962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</a:t>
            </a:r>
          </a:p>
          <a:p>
            <a:pPr lvl="6"/>
            <a:r>
              <a:rPr lang="en-US" dirty="0"/>
              <a:t>Seven</a:t>
            </a:r>
          </a:p>
          <a:p>
            <a:pPr lvl="7"/>
            <a:r>
              <a:rPr lang="en-US" dirty="0"/>
              <a:t>Eight</a:t>
            </a:r>
          </a:p>
          <a:p>
            <a:pPr lvl="8"/>
            <a:r>
              <a:rPr lang="en-US" dirty="0"/>
              <a:t>Nine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D8CF-3CDE-4807-BCD2-C9F2B831A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7068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D8CF-3CDE-4807-BCD2-C9F2B831A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1362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D8CF-3CDE-4807-BCD2-C9F2B831AAA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" y="1219200"/>
            <a:ext cx="10969943" cy="304800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2pPr>
            <a:lvl3pPr marL="0" indent="0">
              <a:lnSpc>
                <a:spcPct val="9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3pPr>
            <a:lvl4pPr marL="0" indent="0">
              <a:lnSpc>
                <a:spcPct val="9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4pPr>
            <a:lvl5pPr marL="0" indent="0">
              <a:lnSpc>
                <a:spcPct val="9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5pPr>
            <a:lvl6pPr marL="0" indent="0">
              <a:lnSpc>
                <a:spcPct val="9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6pPr>
            <a:lvl7pPr marL="0" indent="0">
              <a:lnSpc>
                <a:spcPct val="9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7pPr>
            <a:lvl8pPr marL="0" indent="0">
              <a:lnSpc>
                <a:spcPct val="9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8pPr>
            <a:lvl9pPr marL="0" indent="0">
              <a:lnSpc>
                <a:spcPct val="9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9562013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D8CF-3CDE-4807-BCD2-C9F2B831A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6067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371601"/>
            <a:ext cx="7922736" cy="464819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</a:t>
            </a:r>
          </a:p>
          <a:p>
            <a:pPr lvl="6"/>
            <a:r>
              <a:rPr lang="en-US" dirty="0"/>
              <a:t>Seven</a:t>
            </a:r>
          </a:p>
          <a:p>
            <a:pPr lvl="7"/>
            <a:r>
              <a:rPr lang="en-US" dirty="0"/>
              <a:t>Eight</a:t>
            </a:r>
          </a:p>
          <a:p>
            <a:pPr lvl="8"/>
            <a:r>
              <a:rPr lang="en-US" dirty="0"/>
              <a:t>Nine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35325" y="1371600"/>
            <a:ext cx="2844059" cy="4648199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800">
                <a:solidFill>
                  <a:schemeClr val="tx1"/>
                </a:solidFill>
              </a:defRPr>
            </a:lvl1pPr>
            <a:lvl2pPr marL="0" indent="0">
              <a:buNone/>
              <a:defRPr sz="1800">
                <a:solidFill>
                  <a:schemeClr val="accent4"/>
                </a:solidFill>
              </a:defRPr>
            </a:lvl2pPr>
            <a:lvl3pPr marL="0" indent="0">
              <a:buNone/>
              <a:defRPr sz="1800">
                <a:solidFill>
                  <a:schemeClr val="accent4"/>
                </a:solidFill>
              </a:defRPr>
            </a:lvl3pPr>
            <a:lvl4pPr marL="0" indent="0">
              <a:buNone/>
              <a:defRPr sz="1800">
                <a:solidFill>
                  <a:schemeClr val="accent4"/>
                </a:solidFill>
              </a:defRPr>
            </a:lvl4pPr>
            <a:lvl5pPr marL="0" indent="0">
              <a:buNone/>
              <a:defRPr sz="1800">
                <a:solidFill>
                  <a:schemeClr val="accent4"/>
                </a:solidFill>
              </a:defRPr>
            </a:lvl5pPr>
            <a:lvl6pPr marL="0" indent="0">
              <a:buNone/>
              <a:defRPr sz="1800">
                <a:solidFill>
                  <a:schemeClr val="accent4"/>
                </a:solidFill>
              </a:defRPr>
            </a:lvl6pPr>
            <a:lvl7pPr marL="0" indent="0">
              <a:buNone/>
              <a:defRPr sz="1800">
                <a:solidFill>
                  <a:schemeClr val="accent4"/>
                </a:solidFill>
              </a:defRPr>
            </a:lvl7pPr>
            <a:lvl8pPr marL="0" indent="0">
              <a:buNone/>
              <a:defRPr sz="1800">
                <a:solidFill>
                  <a:schemeClr val="accent4"/>
                </a:solidFill>
              </a:defRPr>
            </a:lvl8pPr>
            <a:lvl9pPr marL="0" indent="0">
              <a:buNone/>
              <a:defRPr sz="1800">
                <a:solidFill>
                  <a:schemeClr val="accent4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D8CF-3CDE-4807-BCD2-C9F2B831A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5416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1371600"/>
            <a:ext cx="12188825" cy="3429000"/>
          </a:xfrm>
        </p:spPr>
        <p:txBody>
          <a:bodyPr tIns="365760"/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1" y="4953000"/>
            <a:ext cx="10969943" cy="1066800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  <a:lvl2pPr marL="0" indent="0">
              <a:buNone/>
              <a:defRPr sz="1800">
                <a:solidFill>
                  <a:schemeClr val="accent4"/>
                </a:solidFill>
              </a:defRPr>
            </a:lvl2pPr>
            <a:lvl3pPr marL="0" indent="0">
              <a:buNone/>
              <a:defRPr sz="1800">
                <a:solidFill>
                  <a:schemeClr val="accent4"/>
                </a:solidFill>
              </a:defRPr>
            </a:lvl3pPr>
            <a:lvl4pPr marL="0" indent="0">
              <a:buNone/>
              <a:defRPr sz="1800">
                <a:solidFill>
                  <a:schemeClr val="accent4"/>
                </a:solidFill>
              </a:defRPr>
            </a:lvl4pPr>
            <a:lvl5pPr marL="0" indent="0">
              <a:buNone/>
              <a:defRPr sz="1800">
                <a:solidFill>
                  <a:schemeClr val="accent4"/>
                </a:solidFill>
              </a:defRPr>
            </a:lvl5pPr>
            <a:lvl6pPr marL="0" indent="0">
              <a:buNone/>
              <a:defRPr sz="1800">
                <a:solidFill>
                  <a:schemeClr val="accent4"/>
                </a:solidFill>
              </a:defRPr>
            </a:lvl6pPr>
            <a:lvl7pPr marL="0" indent="0">
              <a:buNone/>
              <a:defRPr sz="1800">
                <a:solidFill>
                  <a:schemeClr val="accent4"/>
                </a:solidFill>
              </a:defRPr>
            </a:lvl7pPr>
            <a:lvl8pPr marL="0" indent="0">
              <a:buNone/>
              <a:defRPr sz="1800">
                <a:solidFill>
                  <a:schemeClr val="accent4"/>
                </a:solidFill>
              </a:defRPr>
            </a:lvl8pPr>
            <a:lvl9pPr marL="0" indent="0">
              <a:buNone/>
              <a:defRPr sz="1800">
                <a:solidFill>
                  <a:schemeClr val="accent4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D8CF-3CDE-4807-BCD2-C9F2B831A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3996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Two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1371600"/>
            <a:ext cx="6004932" cy="3429000"/>
          </a:xfrm>
        </p:spPr>
        <p:txBody>
          <a:bodyPr tIns="365760"/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5488" y="4953000"/>
            <a:ext cx="4773956" cy="1066800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  <a:lvl2pPr marL="0" indent="0">
              <a:buNone/>
              <a:defRPr sz="1800">
                <a:solidFill>
                  <a:schemeClr val="accent4"/>
                </a:solidFill>
              </a:defRPr>
            </a:lvl2pPr>
            <a:lvl3pPr marL="0" indent="0">
              <a:buNone/>
              <a:defRPr sz="1800">
                <a:solidFill>
                  <a:schemeClr val="accent4"/>
                </a:solidFill>
              </a:defRPr>
            </a:lvl3pPr>
            <a:lvl4pPr marL="0" indent="0">
              <a:buNone/>
              <a:defRPr sz="1800">
                <a:solidFill>
                  <a:schemeClr val="accent4"/>
                </a:solidFill>
              </a:defRPr>
            </a:lvl4pPr>
            <a:lvl5pPr marL="0" indent="0">
              <a:buNone/>
              <a:defRPr sz="1800">
                <a:solidFill>
                  <a:schemeClr val="accent4"/>
                </a:solidFill>
              </a:defRPr>
            </a:lvl5pPr>
            <a:lvl6pPr marL="0" indent="0">
              <a:buNone/>
              <a:defRPr sz="1800">
                <a:solidFill>
                  <a:schemeClr val="accent4"/>
                </a:solidFill>
              </a:defRPr>
            </a:lvl6pPr>
            <a:lvl7pPr marL="0" indent="0">
              <a:buNone/>
              <a:defRPr sz="1800">
                <a:solidFill>
                  <a:schemeClr val="accent4"/>
                </a:solidFill>
              </a:defRPr>
            </a:lvl7pPr>
            <a:lvl8pPr marL="0" indent="0">
              <a:buNone/>
              <a:defRPr sz="1800">
                <a:solidFill>
                  <a:schemeClr val="accent4"/>
                </a:solidFill>
              </a:defRPr>
            </a:lvl8pPr>
            <a:lvl9pPr marL="0" indent="0">
              <a:buNone/>
              <a:defRPr sz="1800">
                <a:solidFill>
                  <a:schemeClr val="accent4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D8CF-3CDE-4807-BCD2-C9F2B831AAA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6183893" y="1371600"/>
            <a:ext cx="6004932" cy="3429000"/>
          </a:xfrm>
        </p:spPr>
        <p:txBody>
          <a:bodyPr tIns="365760"/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4"/>
          </p:nvPr>
        </p:nvSpPr>
        <p:spPr>
          <a:xfrm>
            <a:off x="6805428" y="4953000"/>
            <a:ext cx="4773956" cy="1066800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  <a:lvl2pPr marL="0" indent="0">
              <a:buNone/>
              <a:defRPr sz="1800">
                <a:solidFill>
                  <a:schemeClr val="accent4"/>
                </a:solidFill>
              </a:defRPr>
            </a:lvl2pPr>
            <a:lvl3pPr marL="0" indent="0">
              <a:buNone/>
              <a:defRPr sz="1800">
                <a:solidFill>
                  <a:schemeClr val="accent4"/>
                </a:solidFill>
              </a:defRPr>
            </a:lvl3pPr>
            <a:lvl4pPr marL="0" indent="0">
              <a:buNone/>
              <a:defRPr sz="1800">
                <a:solidFill>
                  <a:schemeClr val="accent4"/>
                </a:solidFill>
              </a:defRPr>
            </a:lvl4pPr>
            <a:lvl5pPr marL="0" indent="0">
              <a:buNone/>
              <a:defRPr sz="1800">
                <a:solidFill>
                  <a:schemeClr val="accent4"/>
                </a:solidFill>
              </a:defRPr>
            </a:lvl5pPr>
            <a:lvl6pPr marL="0" indent="0">
              <a:buNone/>
              <a:defRPr sz="1800">
                <a:solidFill>
                  <a:schemeClr val="accent4"/>
                </a:solidFill>
              </a:defRPr>
            </a:lvl6pPr>
            <a:lvl7pPr marL="0" indent="0">
              <a:buNone/>
              <a:defRPr sz="1800">
                <a:solidFill>
                  <a:schemeClr val="accent4"/>
                </a:solidFill>
              </a:defRPr>
            </a:lvl7pPr>
            <a:lvl8pPr marL="0" indent="0">
              <a:buNone/>
              <a:defRPr sz="1800">
                <a:solidFill>
                  <a:schemeClr val="accent4"/>
                </a:solidFill>
              </a:defRPr>
            </a:lvl8pPr>
            <a:lvl9pPr marL="0" indent="0">
              <a:buNone/>
              <a:defRPr sz="1800">
                <a:solidFill>
                  <a:schemeClr val="accent4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74315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Three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1371600"/>
            <a:ext cx="3961368" cy="3429000"/>
          </a:xfrm>
        </p:spPr>
        <p:txBody>
          <a:bodyPr tIns="365760"/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1" y="4953000"/>
            <a:ext cx="2742486" cy="1066800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  <a:lvl2pPr marL="0" indent="0">
              <a:buNone/>
              <a:defRPr sz="1800">
                <a:solidFill>
                  <a:schemeClr val="accent4"/>
                </a:solidFill>
              </a:defRPr>
            </a:lvl2pPr>
            <a:lvl3pPr marL="0" indent="0">
              <a:buNone/>
              <a:defRPr sz="1800">
                <a:solidFill>
                  <a:schemeClr val="accent4"/>
                </a:solidFill>
              </a:defRPr>
            </a:lvl3pPr>
            <a:lvl4pPr marL="0" indent="0">
              <a:buNone/>
              <a:defRPr sz="1800">
                <a:solidFill>
                  <a:schemeClr val="accent4"/>
                </a:solidFill>
              </a:defRPr>
            </a:lvl4pPr>
            <a:lvl5pPr marL="0" indent="0">
              <a:buNone/>
              <a:defRPr sz="1800">
                <a:solidFill>
                  <a:schemeClr val="accent4"/>
                </a:solidFill>
              </a:defRPr>
            </a:lvl5pPr>
            <a:lvl6pPr marL="0" indent="0">
              <a:buNone/>
              <a:defRPr sz="1800">
                <a:solidFill>
                  <a:schemeClr val="accent4"/>
                </a:solidFill>
              </a:defRPr>
            </a:lvl6pPr>
            <a:lvl7pPr marL="0" indent="0">
              <a:buNone/>
              <a:defRPr sz="1800">
                <a:solidFill>
                  <a:schemeClr val="accent4"/>
                </a:solidFill>
              </a:defRPr>
            </a:lvl7pPr>
            <a:lvl8pPr marL="0" indent="0">
              <a:buNone/>
              <a:defRPr sz="1800">
                <a:solidFill>
                  <a:schemeClr val="accent4"/>
                </a:solidFill>
              </a:defRPr>
            </a:lvl8pPr>
            <a:lvl9pPr marL="0" indent="0">
              <a:buNone/>
              <a:defRPr sz="1800">
                <a:solidFill>
                  <a:schemeClr val="accent4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D8CF-3CDE-4807-BCD2-C9F2B831AAA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4113729" y="1371600"/>
            <a:ext cx="3961368" cy="3429000"/>
          </a:xfrm>
        </p:spPr>
        <p:txBody>
          <a:bodyPr tIns="365760"/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4"/>
          </p:nvPr>
        </p:nvSpPr>
        <p:spPr>
          <a:xfrm>
            <a:off x="4723170" y="4953000"/>
            <a:ext cx="2742486" cy="1066800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  <a:lvl2pPr marL="0" indent="0">
              <a:buNone/>
              <a:defRPr sz="1800">
                <a:solidFill>
                  <a:schemeClr val="accent4"/>
                </a:solidFill>
              </a:defRPr>
            </a:lvl2pPr>
            <a:lvl3pPr marL="0" indent="0">
              <a:buNone/>
              <a:defRPr sz="1800">
                <a:solidFill>
                  <a:schemeClr val="accent4"/>
                </a:solidFill>
              </a:defRPr>
            </a:lvl3pPr>
            <a:lvl4pPr marL="0" indent="0">
              <a:buNone/>
              <a:defRPr sz="1800">
                <a:solidFill>
                  <a:schemeClr val="accent4"/>
                </a:solidFill>
              </a:defRPr>
            </a:lvl4pPr>
            <a:lvl5pPr marL="0" indent="0">
              <a:buNone/>
              <a:defRPr sz="1800">
                <a:solidFill>
                  <a:schemeClr val="accent4"/>
                </a:solidFill>
              </a:defRPr>
            </a:lvl5pPr>
            <a:lvl6pPr marL="0" indent="0">
              <a:buNone/>
              <a:defRPr sz="1800">
                <a:solidFill>
                  <a:schemeClr val="accent4"/>
                </a:solidFill>
              </a:defRPr>
            </a:lvl6pPr>
            <a:lvl7pPr marL="0" indent="0">
              <a:buNone/>
              <a:defRPr sz="1800">
                <a:solidFill>
                  <a:schemeClr val="accent4"/>
                </a:solidFill>
              </a:defRPr>
            </a:lvl7pPr>
            <a:lvl8pPr marL="0" indent="0">
              <a:buNone/>
              <a:defRPr sz="1800">
                <a:solidFill>
                  <a:schemeClr val="accent4"/>
                </a:solidFill>
              </a:defRPr>
            </a:lvl8pPr>
            <a:lvl9pPr marL="0" indent="0">
              <a:buNone/>
              <a:defRPr sz="1800">
                <a:solidFill>
                  <a:schemeClr val="accent4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15"/>
          </p:nvPr>
        </p:nvSpPr>
        <p:spPr>
          <a:xfrm>
            <a:off x="8227457" y="1371600"/>
            <a:ext cx="3961368" cy="3429000"/>
          </a:xfrm>
        </p:spPr>
        <p:txBody>
          <a:bodyPr tIns="365760"/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6"/>
          </p:nvPr>
        </p:nvSpPr>
        <p:spPr>
          <a:xfrm>
            <a:off x="8836898" y="4953000"/>
            <a:ext cx="2742486" cy="1066800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  <a:lvl2pPr marL="0" indent="0">
              <a:buNone/>
              <a:defRPr sz="1800">
                <a:solidFill>
                  <a:schemeClr val="accent4"/>
                </a:solidFill>
              </a:defRPr>
            </a:lvl2pPr>
            <a:lvl3pPr marL="0" indent="0">
              <a:buNone/>
              <a:defRPr sz="1800">
                <a:solidFill>
                  <a:schemeClr val="accent4"/>
                </a:solidFill>
              </a:defRPr>
            </a:lvl3pPr>
            <a:lvl4pPr marL="0" indent="0">
              <a:buNone/>
              <a:defRPr sz="1800">
                <a:solidFill>
                  <a:schemeClr val="accent4"/>
                </a:solidFill>
              </a:defRPr>
            </a:lvl4pPr>
            <a:lvl5pPr marL="0" indent="0">
              <a:buNone/>
              <a:defRPr sz="1800">
                <a:solidFill>
                  <a:schemeClr val="accent4"/>
                </a:solidFill>
              </a:defRPr>
            </a:lvl5pPr>
            <a:lvl6pPr marL="0" indent="0">
              <a:buNone/>
              <a:defRPr sz="1800">
                <a:solidFill>
                  <a:schemeClr val="accent4"/>
                </a:solidFill>
              </a:defRPr>
            </a:lvl6pPr>
            <a:lvl7pPr marL="0" indent="0">
              <a:buNone/>
              <a:defRPr sz="1800">
                <a:solidFill>
                  <a:schemeClr val="accent4"/>
                </a:solidFill>
              </a:defRPr>
            </a:lvl7pPr>
            <a:lvl8pPr marL="0" indent="0">
              <a:buNone/>
              <a:defRPr sz="1800">
                <a:solidFill>
                  <a:schemeClr val="accent4"/>
                </a:solidFill>
              </a:defRPr>
            </a:lvl8pPr>
            <a:lvl9pPr marL="0" indent="0">
              <a:buNone/>
              <a:defRPr sz="1800">
                <a:solidFill>
                  <a:schemeClr val="accent4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24652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resenter Na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ltGray">
          <a:xfrm>
            <a:off x="0" y="0"/>
            <a:ext cx="12188825" cy="68582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441" y="426720"/>
            <a:ext cx="9141619" cy="109728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441" y="1600200"/>
            <a:ext cx="9141619" cy="685800"/>
          </a:xfrm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09441" y="5791200"/>
            <a:ext cx="3656648" cy="228600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0" indent="0">
              <a:lnSpc>
                <a:spcPct val="90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</a:defRPr>
            </a:lvl2pPr>
            <a:lvl3pPr marL="0" indent="0">
              <a:lnSpc>
                <a:spcPct val="90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</a:defRPr>
            </a:lvl3pPr>
            <a:lvl4pPr marL="0" indent="0">
              <a:lnSpc>
                <a:spcPct val="90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</a:defRPr>
            </a:lvl4pPr>
            <a:lvl5pPr marL="0" indent="0">
              <a:lnSpc>
                <a:spcPct val="90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</a:defRPr>
            </a:lvl5pPr>
            <a:lvl6pPr marL="0" indent="0">
              <a:lnSpc>
                <a:spcPct val="90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</a:defRPr>
            </a:lvl6pPr>
            <a:lvl7pPr marL="0" indent="0">
              <a:lnSpc>
                <a:spcPct val="90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</a:defRPr>
            </a:lvl7pPr>
            <a:lvl8pPr marL="0" indent="0">
              <a:lnSpc>
                <a:spcPct val="90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</a:defRPr>
            </a:lvl8pPr>
          </a:lstStyle>
          <a:p>
            <a:pPr lvl="0"/>
            <a:r>
              <a:rPr lang="en-US" dirty="0"/>
              <a:t>Click to add presenter’s name 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09441" y="6081068"/>
            <a:ext cx="3656648" cy="228600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0" indent="0">
              <a:lnSpc>
                <a:spcPct val="90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</a:defRPr>
            </a:lvl2pPr>
            <a:lvl3pPr marL="0" indent="0">
              <a:lnSpc>
                <a:spcPct val="90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</a:defRPr>
            </a:lvl3pPr>
            <a:lvl4pPr marL="0" indent="0">
              <a:lnSpc>
                <a:spcPct val="90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</a:defRPr>
            </a:lvl4pPr>
            <a:lvl5pPr marL="0" indent="0">
              <a:lnSpc>
                <a:spcPct val="90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</a:defRPr>
            </a:lvl5pPr>
            <a:lvl6pPr marL="0" indent="0">
              <a:lnSpc>
                <a:spcPct val="90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</a:defRPr>
            </a:lvl6pPr>
            <a:lvl7pPr marL="0" indent="0">
              <a:lnSpc>
                <a:spcPct val="90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</a:defRPr>
            </a:lvl7pPr>
            <a:lvl8pPr marL="0" indent="0">
              <a:lnSpc>
                <a:spcPct val="90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</a:defRPr>
            </a:lvl8pPr>
          </a:lstStyle>
          <a:p>
            <a:pPr lvl="0"/>
            <a:r>
              <a:rPr lang="en-US" dirty="0"/>
              <a:t>Click to add date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10206138" y="6074829"/>
            <a:ext cx="1373087" cy="216433"/>
            <a:chOff x="-84138" y="5622925"/>
            <a:chExt cx="4330701" cy="682626"/>
          </a:xfrm>
          <a:solidFill>
            <a:srgbClr val="FFFFFF"/>
          </a:solidFill>
        </p:grpSpPr>
        <p:sp>
          <p:nvSpPr>
            <p:cNvPr id="22" name="Freeform 6"/>
            <p:cNvSpPr>
              <a:spLocks/>
            </p:cNvSpPr>
            <p:nvPr/>
          </p:nvSpPr>
          <p:spPr bwMode="auto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7"/>
            <p:cNvSpPr>
              <a:spLocks/>
            </p:cNvSpPr>
            <p:nvPr/>
          </p:nvSpPr>
          <p:spPr bwMode="auto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8"/>
            <p:cNvSpPr>
              <a:spLocks noEditPoints="1"/>
            </p:cNvSpPr>
            <p:nvPr/>
          </p:nvSpPr>
          <p:spPr bwMode="auto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9"/>
            <p:cNvSpPr>
              <a:spLocks noEditPoints="1"/>
            </p:cNvSpPr>
            <p:nvPr/>
          </p:nvSpPr>
          <p:spPr bwMode="auto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"/>
            <p:cNvSpPr>
              <a:spLocks/>
            </p:cNvSpPr>
            <p:nvPr/>
          </p:nvSpPr>
          <p:spPr bwMode="auto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1"/>
            <p:cNvSpPr>
              <a:spLocks noEditPoints="1"/>
            </p:cNvSpPr>
            <p:nvPr/>
          </p:nvSpPr>
          <p:spPr bwMode="auto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2"/>
            <p:cNvSpPr>
              <a:spLocks noEditPoints="1"/>
            </p:cNvSpPr>
            <p:nvPr/>
          </p:nvSpPr>
          <p:spPr bwMode="auto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1384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ustom Section Header">
    <p:bg bwMode="ltGray"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 bwMode="ltGray">
          <a:xfrm>
            <a:off x="3786" y="-1"/>
            <a:ext cx="12208523" cy="6858001"/>
            <a:chOff x="3786" y="-1"/>
            <a:chExt cx="9156393" cy="5143501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ltGray">
            <a:xfrm>
              <a:off x="3786" y="0"/>
              <a:ext cx="6983947" cy="514350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ltGray">
            <a:xfrm>
              <a:off x="4534899" y="-1"/>
              <a:ext cx="4625280" cy="3872754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1676400"/>
            <a:ext cx="6094413" cy="1524000"/>
          </a:xfrm>
        </p:spPr>
        <p:txBody>
          <a:bodyPr anchor="b"/>
          <a:lstStyle>
            <a:lvl1pPr algn="l">
              <a:defRPr sz="3600" b="1" cap="none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3276600"/>
            <a:ext cx="6094413" cy="609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0" indent="0">
              <a:buNone/>
              <a:defRPr sz="2000">
                <a:solidFill>
                  <a:schemeClr val="accent4"/>
                </a:solidFill>
              </a:defRPr>
            </a:lvl2pPr>
            <a:lvl3pPr marL="0" indent="0">
              <a:buNone/>
              <a:defRPr sz="2000">
                <a:solidFill>
                  <a:schemeClr val="accent4"/>
                </a:solidFill>
              </a:defRPr>
            </a:lvl3pPr>
            <a:lvl4pPr marL="0" indent="0">
              <a:buNone/>
              <a:defRPr sz="2000">
                <a:solidFill>
                  <a:schemeClr val="accent4"/>
                </a:solidFill>
              </a:defRPr>
            </a:lvl4pPr>
            <a:lvl5pPr marL="0" indent="0">
              <a:buNone/>
              <a:defRPr sz="2000">
                <a:solidFill>
                  <a:schemeClr val="accent4"/>
                </a:solidFill>
              </a:defRPr>
            </a:lvl5pPr>
            <a:lvl6pPr marL="0" indent="0">
              <a:buNone/>
              <a:defRPr sz="2000">
                <a:solidFill>
                  <a:schemeClr val="accent4"/>
                </a:solidFill>
              </a:defRPr>
            </a:lvl6pPr>
            <a:lvl7pPr marL="0" indent="0">
              <a:buNone/>
              <a:defRPr sz="2000">
                <a:solidFill>
                  <a:schemeClr val="accent4"/>
                </a:solidFill>
              </a:defRPr>
            </a:lvl7pPr>
            <a:lvl8pPr marL="0" indent="0">
              <a:buNone/>
              <a:defRPr sz="2000">
                <a:solidFill>
                  <a:schemeClr val="accent4"/>
                </a:solidFill>
              </a:defRPr>
            </a:lvl8pPr>
            <a:lvl9pPr marL="0" indent="0">
              <a:buNone/>
              <a:defRPr sz="2000">
                <a:solidFill>
                  <a:schemeClr val="accent4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617878" y="6446044"/>
            <a:ext cx="1099793" cy="173355"/>
            <a:chOff x="-84138" y="5622925"/>
            <a:chExt cx="4330701" cy="682626"/>
          </a:xfrm>
        </p:grpSpPr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8"/>
            <p:cNvSpPr>
              <a:spLocks noEditPoints="1"/>
            </p:cNvSpPr>
            <p:nvPr/>
          </p:nvSpPr>
          <p:spPr bwMode="auto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9"/>
            <p:cNvSpPr>
              <a:spLocks noEditPoints="1"/>
            </p:cNvSpPr>
            <p:nvPr/>
          </p:nvSpPr>
          <p:spPr bwMode="auto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"/>
            <p:cNvSpPr>
              <a:spLocks/>
            </p:cNvSpPr>
            <p:nvPr/>
          </p:nvSpPr>
          <p:spPr bwMode="auto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1"/>
            <p:cNvSpPr>
              <a:spLocks noEditPoints="1"/>
            </p:cNvSpPr>
            <p:nvPr/>
          </p:nvSpPr>
          <p:spPr bwMode="auto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2"/>
            <p:cNvSpPr>
              <a:spLocks noEditPoints="1"/>
            </p:cNvSpPr>
            <p:nvPr/>
          </p:nvSpPr>
          <p:spPr bwMode="auto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032081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ustom Quote">
    <p:bg bwMode="ltGray"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ltGray">
          <a:xfrm>
            <a:off x="-14067" y="2702442"/>
            <a:ext cx="5346479" cy="4155557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617878" y="6446044"/>
            <a:ext cx="1099793" cy="173355"/>
            <a:chOff x="-84138" y="5622925"/>
            <a:chExt cx="4330701" cy="682626"/>
          </a:xfrm>
          <a:solidFill>
            <a:srgbClr val="FFFFFF"/>
          </a:solidFill>
        </p:grpSpPr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8"/>
            <p:cNvSpPr>
              <a:spLocks noEditPoints="1"/>
            </p:cNvSpPr>
            <p:nvPr/>
          </p:nvSpPr>
          <p:spPr bwMode="auto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9"/>
            <p:cNvSpPr>
              <a:spLocks noEditPoints="1"/>
            </p:cNvSpPr>
            <p:nvPr/>
          </p:nvSpPr>
          <p:spPr bwMode="auto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1"/>
            <p:cNvSpPr>
              <a:spLocks noEditPoints="1"/>
            </p:cNvSpPr>
            <p:nvPr/>
          </p:nvSpPr>
          <p:spPr bwMode="auto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2"/>
            <p:cNvSpPr>
              <a:spLocks noEditPoints="1"/>
            </p:cNvSpPr>
            <p:nvPr/>
          </p:nvSpPr>
          <p:spPr bwMode="auto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Text Placeholder 2"/>
          <p:cNvSpPr>
            <a:spLocks noGrp="1"/>
          </p:cNvSpPr>
          <p:nvPr>
            <p:ph type="body" idx="10" hasCustomPrompt="1"/>
          </p:nvPr>
        </p:nvSpPr>
        <p:spPr>
          <a:xfrm>
            <a:off x="914160" y="2593231"/>
            <a:ext cx="4812049" cy="5334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16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None/>
              <a:defRPr sz="1600"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buNone/>
              <a:defRPr sz="1600"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buNone/>
              <a:defRPr sz="1600"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buNone/>
              <a:defRPr sz="1600"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buNone/>
              <a:defRPr sz="1600"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buNone/>
              <a:defRPr sz="1600"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buNone/>
              <a:defRPr sz="160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 dirty="0"/>
              <a:t>Click to add Name, Title, Company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843060" y="457200"/>
            <a:ext cx="4875530" cy="2011680"/>
          </a:xfrm>
        </p:spPr>
        <p:txBody>
          <a:bodyPr/>
          <a:lstStyle>
            <a:lvl1pPr marL="58738" indent="-55563">
              <a:lnSpc>
                <a:spcPct val="100000"/>
              </a:lnSpc>
              <a:spcBef>
                <a:spcPts val="0"/>
              </a:spcBef>
              <a:buNone/>
              <a:defRPr sz="2200">
                <a:solidFill>
                  <a:schemeClr val="accent3">
                    <a:lumMod val="50000"/>
                  </a:schemeClr>
                </a:solidFill>
              </a:defRPr>
            </a:lvl1pPr>
            <a:lvl2pPr marL="3175" indent="0">
              <a:lnSpc>
                <a:spcPct val="100000"/>
              </a:lnSpc>
              <a:spcBef>
                <a:spcPts val="0"/>
              </a:spcBef>
              <a:buNone/>
              <a:defRPr sz="2200">
                <a:solidFill>
                  <a:schemeClr val="accent1">
                    <a:lumMod val="50000"/>
                  </a:schemeClr>
                </a:solidFill>
              </a:defRPr>
            </a:lvl2pPr>
            <a:lvl3pPr marL="3175" indent="0">
              <a:lnSpc>
                <a:spcPct val="100000"/>
              </a:lnSpc>
              <a:spcBef>
                <a:spcPts val="0"/>
              </a:spcBef>
              <a:buNone/>
              <a:defRPr sz="2200">
                <a:solidFill>
                  <a:schemeClr val="accent1">
                    <a:lumMod val="50000"/>
                  </a:schemeClr>
                </a:solidFill>
              </a:defRPr>
            </a:lvl3pPr>
            <a:lvl4pPr marL="3175" indent="0">
              <a:lnSpc>
                <a:spcPct val="100000"/>
              </a:lnSpc>
              <a:spcBef>
                <a:spcPts val="0"/>
              </a:spcBef>
              <a:buNone/>
              <a:defRPr sz="2200">
                <a:solidFill>
                  <a:schemeClr val="accent1">
                    <a:lumMod val="50000"/>
                  </a:schemeClr>
                </a:solidFill>
              </a:defRPr>
            </a:lvl4pPr>
            <a:lvl5pPr marL="3175" indent="0">
              <a:lnSpc>
                <a:spcPct val="100000"/>
              </a:lnSpc>
              <a:spcBef>
                <a:spcPts val="0"/>
              </a:spcBef>
              <a:buNone/>
              <a:defRPr sz="2200">
                <a:solidFill>
                  <a:schemeClr val="accent1">
                    <a:lumMod val="50000"/>
                  </a:schemeClr>
                </a:solidFill>
              </a:defRPr>
            </a:lvl5pPr>
            <a:lvl6pPr marL="3175" indent="0">
              <a:lnSpc>
                <a:spcPct val="100000"/>
              </a:lnSpc>
              <a:spcBef>
                <a:spcPts val="0"/>
              </a:spcBef>
              <a:buNone/>
              <a:defRPr sz="2200">
                <a:solidFill>
                  <a:schemeClr val="accent1">
                    <a:lumMod val="50000"/>
                  </a:schemeClr>
                </a:solidFill>
              </a:defRPr>
            </a:lvl6pPr>
            <a:lvl7pPr marL="3175" indent="0">
              <a:lnSpc>
                <a:spcPct val="100000"/>
              </a:lnSpc>
              <a:spcBef>
                <a:spcPts val="0"/>
              </a:spcBef>
              <a:buNone/>
              <a:defRPr sz="2200">
                <a:solidFill>
                  <a:schemeClr val="accent1">
                    <a:lumMod val="50000"/>
                  </a:schemeClr>
                </a:solidFill>
              </a:defRPr>
            </a:lvl7pPr>
            <a:lvl8pPr marL="3175" indent="0">
              <a:lnSpc>
                <a:spcPct val="100000"/>
              </a:lnSpc>
              <a:spcBef>
                <a:spcPts val="0"/>
              </a:spcBef>
              <a:buNone/>
              <a:defRPr sz="2200">
                <a:solidFill>
                  <a:schemeClr val="accent1">
                    <a:lumMod val="50000"/>
                  </a:schemeClr>
                </a:solidFill>
              </a:defRPr>
            </a:lvl8pPr>
            <a:lvl9pPr marL="3175" indent="0">
              <a:lnSpc>
                <a:spcPct val="100000"/>
              </a:lnSpc>
              <a:spcBef>
                <a:spcPts val="0"/>
              </a:spcBef>
              <a:buNone/>
              <a:defRPr sz="2200">
                <a:solidFill>
                  <a:schemeClr val="accent1">
                    <a:lumMod val="50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57089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ustom Metric 1">
    <p:bg bwMode="ltGray"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ltGray">
          <a:xfrm>
            <a:off x="6490762" y="0"/>
            <a:ext cx="5698063" cy="6858000"/>
          </a:xfrm>
          <a:prstGeom prst="rect">
            <a:avLst/>
          </a:prstGeom>
        </p:spPr>
      </p:pic>
      <p:grpSp>
        <p:nvGrpSpPr>
          <p:cNvPr id="25" name="Group 24"/>
          <p:cNvGrpSpPr/>
          <p:nvPr/>
        </p:nvGrpSpPr>
        <p:grpSpPr>
          <a:xfrm>
            <a:off x="617878" y="6446044"/>
            <a:ext cx="1099793" cy="173355"/>
            <a:chOff x="-84138" y="5622925"/>
            <a:chExt cx="4330701" cy="682626"/>
          </a:xfrm>
        </p:grpSpPr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8"/>
            <p:cNvSpPr>
              <a:spLocks noEditPoints="1"/>
            </p:cNvSpPr>
            <p:nvPr/>
          </p:nvSpPr>
          <p:spPr bwMode="auto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9"/>
            <p:cNvSpPr>
              <a:spLocks noEditPoints="1"/>
            </p:cNvSpPr>
            <p:nvPr/>
          </p:nvSpPr>
          <p:spPr bwMode="auto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1"/>
            <p:cNvSpPr>
              <a:spLocks noEditPoints="1"/>
            </p:cNvSpPr>
            <p:nvPr/>
          </p:nvSpPr>
          <p:spPr bwMode="auto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2"/>
            <p:cNvSpPr>
              <a:spLocks noEditPoints="1"/>
            </p:cNvSpPr>
            <p:nvPr/>
          </p:nvSpPr>
          <p:spPr bwMode="auto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322412" y="685800"/>
            <a:ext cx="4387977" cy="1676400"/>
          </a:xfrm>
        </p:spPr>
        <p:txBody>
          <a:bodyPr anchor="b"/>
          <a:lstStyle>
            <a:lvl1pPr marL="3175" indent="0">
              <a:spcBef>
                <a:spcPts val="0"/>
              </a:spcBef>
              <a:buNone/>
              <a:defRPr sz="11000">
                <a:solidFill>
                  <a:schemeClr val="accent3"/>
                </a:solidFill>
              </a:defRPr>
            </a:lvl1pPr>
            <a:lvl2pPr marL="3175" indent="0">
              <a:spcBef>
                <a:spcPts val="0"/>
              </a:spcBef>
              <a:buNone/>
              <a:defRPr sz="11000">
                <a:solidFill>
                  <a:schemeClr val="accent3"/>
                </a:solidFill>
              </a:defRPr>
            </a:lvl2pPr>
            <a:lvl3pPr marL="3175" indent="0">
              <a:spcBef>
                <a:spcPts val="0"/>
              </a:spcBef>
              <a:buNone/>
              <a:defRPr sz="11000">
                <a:solidFill>
                  <a:schemeClr val="accent3"/>
                </a:solidFill>
              </a:defRPr>
            </a:lvl3pPr>
            <a:lvl4pPr marL="3175" indent="0">
              <a:spcBef>
                <a:spcPts val="0"/>
              </a:spcBef>
              <a:buNone/>
              <a:defRPr sz="11000">
                <a:solidFill>
                  <a:schemeClr val="accent3"/>
                </a:solidFill>
              </a:defRPr>
            </a:lvl4pPr>
            <a:lvl5pPr marL="3175" indent="0">
              <a:spcBef>
                <a:spcPts val="0"/>
              </a:spcBef>
              <a:buNone/>
              <a:defRPr sz="11000">
                <a:solidFill>
                  <a:schemeClr val="accent3"/>
                </a:solidFill>
              </a:defRPr>
            </a:lvl5pPr>
            <a:lvl6pPr marL="3175" indent="0">
              <a:spcBef>
                <a:spcPts val="0"/>
              </a:spcBef>
              <a:buNone/>
              <a:defRPr sz="11000">
                <a:solidFill>
                  <a:schemeClr val="accent3"/>
                </a:solidFill>
              </a:defRPr>
            </a:lvl6pPr>
            <a:lvl7pPr marL="3175" indent="0">
              <a:spcBef>
                <a:spcPts val="0"/>
              </a:spcBef>
              <a:buNone/>
              <a:defRPr sz="11000">
                <a:solidFill>
                  <a:schemeClr val="accent3"/>
                </a:solidFill>
              </a:defRPr>
            </a:lvl7pPr>
            <a:lvl8pPr marL="3175" indent="0">
              <a:spcBef>
                <a:spcPts val="0"/>
              </a:spcBef>
              <a:buNone/>
              <a:defRPr sz="11000">
                <a:solidFill>
                  <a:schemeClr val="accent3"/>
                </a:solidFill>
              </a:defRPr>
            </a:lvl8pPr>
            <a:lvl9pPr marL="3175" indent="0">
              <a:spcBef>
                <a:spcPts val="0"/>
              </a:spcBef>
              <a:buNone/>
              <a:defRPr sz="11000">
                <a:solidFill>
                  <a:schemeClr val="accent3"/>
                </a:solidFill>
              </a:defRPr>
            </a:lvl9pPr>
          </a:lstStyle>
          <a:p>
            <a:pPr lvl="0"/>
            <a:r>
              <a:rPr lang="en-US" dirty="0"/>
              <a:t>XX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322412" y="2362200"/>
            <a:ext cx="4387977" cy="1066800"/>
          </a:xfrm>
        </p:spPr>
        <p:txBody>
          <a:bodyPr/>
          <a:lstStyle>
            <a:lvl1pPr marL="3175" indent="0">
              <a:spcBef>
                <a:spcPts val="0"/>
              </a:spcBef>
              <a:buNone/>
              <a:defRPr sz="2400" cap="none" baseline="0">
                <a:solidFill>
                  <a:schemeClr val="accent3"/>
                </a:solidFill>
              </a:defRPr>
            </a:lvl1pPr>
            <a:lvl2pPr marL="3175" indent="0">
              <a:spcBef>
                <a:spcPts val="0"/>
              </a:spcBef>
              <a:buNone/>
              <a:defRPr sz="2000" cap="all" baseline="0">
                <a:solidFill>
                  <a:schemeClr val="accent3"/>
                </a:solidFill>
              </a:defRPr>
            </a:lvl2pPr>
            <a:lvl3pPr marL="3175" indent="0">
              <a:spcBef>
                <a:spcPts val="0"/>
              </a:spcBef>
              <a:buNone/>
              <a:defRPr sz="2000" cap="all" baseline="0">
                <a:solidFill>
                  <a:schemeClr val="accent3"/>
                </a:solidFill>
              </a:defRPr>
            </a:lvl3pPr>
            <a:lvl4pPr marL="3175" indent="0">
              <a:spcBef>
                <a:spcPts val="0"/>
              </a:spcBef>
              <a:buNone/>
              <a:defRPr sz="2000" cap="all" baseline="0">
                <a:solidFill>
                  <a:schemeClr val="accent3"/>
                </a:solidFill>
              </a:defRPr>
            </a:lvl4pPr>
            <a:lvl5pPr marL="3175" indent="0">
              <a:spcBef>
                <a:spcPts val="0"/>
              </a:spcBef>
              <a:buNone/>
              <a:defRPr sz="2000" cap="all" baseline="0">
                <a:solidFill>
                  <a:schemeClr val="accent3"/>
                </a:solidFill>
              </a:defRPr>
            </a:lvl5pPr>
            <a:lvl6pPr marL="3175" indent="0">
              <a:spcBef>
                <a:spcPts val="0"/>
              </a:spcBef>
              <a:buNone/>
              <a:defRPr sz="2000" cap="all" baseline="0">
                <a:solidFill>
                  <a:schemeClr val="accent3"/>
                </a:solidFill>
              </a:defRPr>
            </a:lvl6pPr>
            <a:lvl7pPr marL="3175" indent="0">
              <a:spcBef>
                <a:spcPts val="0"/>
              </a:spcBef>
              <a:buNone/>
              <a:defRPr sz="2000" cap="all" baseline="0">
                <a:solidFill>
                  <a:schemeClr val="accent3"/>
                </a:solidFill>
              </a:defRPr>
            </a:lvl7pPr>
            <a:lvl8pPr marL="3175" indent="0">
              <a:spcBef>
                <a:spcPts val="0"/>
              </a:spcBef>
              <a:buNone/>
              <a:defRPr sz="2000" cap="all" baseline="0">
                <a:solidFill>
                  <a:schemeClr val="accent3"/>
                </a:solidFill>
              </a:defRPr>
            </a:lvl8pPr>
            <a:lvl9pPr marL="3175" indent="0">
              <a:spcBef>
                <a:spcPts val="0"/>
              </a:spcBef>
              <a:buNone/>
              <a:defRPr sz="2000" cap="all" baseline="0">
                <a:solidFill>
                  <a:schemeClr val="accent3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32159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ustom Metric 2">
    <p:bg bwMode="ltGray"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0762" y="0"/>
            <a:ext cx="5698063" cy="6858000"/>
          </a:xfrm>
          <a:prstGeom prst="rect">
            <a:avLst/>
          </a:prstGeom>
        </p:spPr>
      </p:pic>
      <p:grpSp>
        <p:nvGrpSpPr>
          <p:cNvPr id="26" name="Group 25"/>
          <p:cNvGrpSpPr/>
          <p:nvPr/>
        </p:nvGrpSpPr>
        <p:grpSpPr>
          <a:xfrm>
            <a:off x="617878" y="6446044"/>
            <a:ext cx="1099793" cy="173355"/>
            <a:chOff x="-84138" y="5622925"/>
            <a:chExt cx="4330701" cy="682626"/>
          </a:xfrm>
          <a:solidFill>
            <a:srgbClr val="FFFFFF"/>
          </a:solidFill>
        </p:grpSpPr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7"/>
            <p:cNvSpPr>
              <a:spLocks/>
            </p:cNvSpPr>
            <p:nvPr/>
          </p:nvSpPr>
          <p:spPr bwMode="auto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8"/>
            <p:cNvSpPr>
              <a:spLocks noEditPoints="1"/>
            </p:cNvSpPr>
            <p:nvPr/>
          </p:nvSpPr>
          <p:spPr bwMode="auto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9"/>
            <p:cNvSpPr>
              <a:spLocks noEditPoints="1"/>
            </p:cNvSpPr>
            <p:nvPr/>
          </p:nvSpPr>
          <p:spPr bwMode="auto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0"/>
            <p:cNvSpPr>
              <a:spLocks/>
            </p:cNvSpPr>
            <p:nvPr/>
          </p:nvSpPr>
          <p:spPr bwMode="auto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1"/>
            <p:cNvSpPr>
              <a:spLocks noEditPoints="1"/>
            </p:cNvSpPr>
            <p:nvPr/>
          </p:nvSpPr>
          <p:spPr bwMode="auto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2"/>
            <p:cNvSpPr>
              <a:spLocks noEditPoints="1"/>
            </p:cNvSpPr>
            <p:nvPr/>
          </p:nvSpPr>
          <p:spPr bwMode="auto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703854" y="2209800"/>
            <a:ext cx="4387977" cy="1676400"/>
          </a:xfrm>
        </p:spPr>
        <p:txBody>
          <a:bodyPr anchor="b"/>
          <a:lstStyle>
            <a:lvl1pPr marL="3175" indent="0">
              <a:spcBef>
                <a:spcPts val="0"/>
              </a:spcBef>
              <a:buNone/>
              <a:defRPr sz="11000">
                <a:solidFill>
                  <a:schemeClr val="bg1"/>
                </a:solidFill>
              </a:defRPr>
            </a:lvl1pPr>
            <a:lvl2pPr marL="3175" indent="0">
              <a:spcBef>
                <a:spcPts val="0"/>
              </a:spcBef>
              <a:buNone/>
              <a:defRPr sz="11000">
                <a:solidFill>
                  <a:schemeClr val="bg1"/>
                </a:solidFill>
              </a:defRPr>
            </a:lvl2pPr>
            <a:lvl3pPr marL="3175" indent="0">
              <a:spcBef>
                <a:spcPts val="0"/>
              </a:spcBef>
              <a:buNone/>
              <a:defRPr sz="11000">
                <a:solidFill>
                  <a:schemeClr val="bg1"/>
                </a:solidFill>
              </a:defRPr>
            </a:lvl3pPr>
            <a:lvl4pPr marL="3175" indent="0">
              <a:spcBef>
                <a:spcPts val="0"/>
              </a:spcBef>
              <a:buNone/>
              <a:defRPr sz="11000">
                <a:solidFill>
                  <a:schemeClr val="bg1"/>
                </a:solidFill>
              </a:defRPr>
            </a:lvl4pPr>
            <a:lvl5pPr marL="3175" indent="0">
              <a:spcBef>
                <a:spcPts val="0"/>
              </a:spcBef>
              <a:buNone/>
              <a:defRPr sz="11000">
                <a:solidFill>
                  <a:schemeClr val="bg1"/>
                </a:solidFill>
              </a:defRPr>
            </a:lvl5pPr>
            <a:lvl6pPr marL="3175" indent="0">
              <a:spcBef>
                <a:spcPts val="0"/>
              </a:spcBef>
              <a:buNone/>
              <a:defRPr sz="11000">
                <a:solidFill>
                  <a:schemeClr val="bg1"/>
                </a:solidFill>
              </a:defRPr>
            </a:lvl6pPr>
            <a:lvl7pPr marL="3175" indent="0">
              <a:spcBef>
                <a:spcPts val="0"/>
              </a:spcBef>
              <a:buNone/>
              <a:defRPr sz="11000">
                <a:solidFill>
                  <a:schemeClr val="bg1"/>
                </a:solidFill>
              </a:defRPr>
            </a:lvl7pPr>
            <a:lvl8pPr marL="3175" indent="0">
              <a:spcBef>
                <a:spcPts val="0"/>
              </a:spcBef>
              <a:buNone/>
              <a:defRPr sz="11000">
                <a:solidFill>
                  <a:schemeClr val="bg1"/>
                </a:solidFill>
              </a:defRPr>
            </a:lvl8pPr>
            <a:lvl9pPr marL="3175" indent="0">
              <a:spcBef>
                <a:spcPts val="0"/>
              </a:spcBef>
              <a:buNone/>
              <a:defRPr sz="110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XX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703854" y="3886200"/>
            <a:ext cx="4387977" cy="1066800"/>
          </a:xfrm>
        </p:spPr>
        <p:txBody>
          <a:bodyPr/>
          <a:lstStyle>
            <a:lvl1pPr marL="3175" indent="0">
              <a:spcBef>
                <a:spcPts val="0"/>
              </a:spcBef>
              <a:buNone/>
              <a:defRPr sz="2400" cap="none" baseline="0">
                <a:solidFill>
                  <a:schemeClr val="bg1"/>
                </a:solidFill>
              </a:defRPr>
            </a:lvl1pPr>
            <a:lvl2pPr marL="3175" indent="0">
              <a:spcBef>
                <a:spcPts val="0"/>
              </a:spcBef>
              <a:buNone/>
              <a:defRPr sz="2400" cap="none" baseline="0">
                <a:solidFill>
                  <a:schemeClr val="bg1"/>
                </a:solidFill>
              </a:defRPr>
            </a:lvl2pPr>
            <a:lvl3pPr marL="3175" indent="0">
              <a:spcBef>
                <a:spcPts val="0"/>
              </a:spcBef>
              <a:buNone/>
              <a:defRPr sz="2000" cap="all" baseline="0">
                <a:solidFill>
                  <a:schemeClr val="bg1"/>
                </a:solidFill>
              </a:defRPr>
            </a:lvl3pPr>
            <a:lvl4pPr marL="3175" indent="0">
              <a:spcBef>
                <a:spcPts val="0"/>
              </a:spcBef>
              <a:buNone/>
              <a:defRPr sz="2000" cap="all" baseline="0">
                <a:solidFill>
                  <a:schemeClr val="bg1"/>
                </a:solidFill>
              </a:defRPr>
            </a:lvl4pPr>
            <a:lvl5pPr marL="3175" indent="0">
              <a:spcBef>
                <a:spcPts val="0"/>
              </a:spcBef>
              <a:buNone/>
              <a:defRPr sz="2000" cap="all" baseline="0">
                <a:solidFill>
                  <a:schemeClr val="bg1"/>
                </a:solidFill>
              </a:defRPr>
            </a:lvl5pPr>
            <a:lvl6pPr marL="3175" indent="0">
              <a:spcBef>
                <a:spcPts val="0"/>
              </a:spcBef>
              <a:buNone/>
              <a:defRPr sz="2000" cap="all" baseline="0">
                <a:solidFill>
                  <a:schemeClr val="bg1"/>
                </a:solidFill>
              </a:defRPr>
            </a:lvl6pPr>
            <a:lvl7pPr marL="3175" indent="0">
              <a:spcBef>
                <a:spcPts val="0"/>
              </a:spcBef>
              <a:buNone/>
              <a:defRPr sz="2000" cap="all" baseline="0">
                <a:solidFill>
                  <a:schemeClr val="bg1"/>
                </a:solidFill>
              </a:defRPr>
            </a:lvl7pPr>
            <a:lvl8pPr marL="3175" indent="0">
              <a:spcBef>
                <a:spcPts val="0"/>
              </a:spcBef>
              <a:buNone/>
              <a:defRPr sz="2000" cap="all" baseline="0">
                <a:solidFill>
                  <a:schemeClr val="bg1"/>
                </a:solidFill>
              </a:defRPr>
            </a:lvl8pPr>
            <a:lvl9pPr marL="3175" indent="0">
              <a:spcBef>
                <a:spcPts val="0"/>
              </a:spcBef>
              <a:buNone/>
              <a:defRPr sz="2000" cap="all" baseline="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716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ustom Metric 3">
    <p:bg bwMode="ltGray"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8501"/>
            <a:ext cx="12188952" cy="6289499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617878" y="6446044"/>
            <a:ext cx="1099793" cy="173355"/>
            <a:chOff x="-84138" y="5622925"/>
            <a:chExt cx="4330701" cy="682626"/>
          </a:xfrm>
        </p:grpSpPr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8"/>
            <p:cNvSpPr>
              <a:spLocks noEditPoints="1"/>
            </p:cNvSpPr>
            <p:nvPr/>
          </p:nvSpPr>
          <p:spPr bwMode="auto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9"/>
            <p:cNvSpPr>
              <a:spLocks noEditPoints="1"/>
            </p:cNvSpPr>
            <p:nvPr/>
          </p:nvSpPr>
          <p:spPr bwMode="auto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1"/>
            <p:cNvSpPr>
              <a:spLocks noEditPoints="1"/>
            </p:cNvSpPr>
            <p:nvPr/>
          </p:nvSpPr>
          <p:spPr bwMode="auto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2"/>
            <p:cNvSpPr>
              <a:spLocks noEditPoints="1"/>
            </p:cNvSpPr>
            <p:nvPr/>
          </p:nvSpPr>
          <p:spPr bwMode="auto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1726751" y="4740499"/>
            <a:ext cx="4062942" cy="1415602"/>
          </a:xfrm>
        </p:spPr>
        <p:txBody>
          <a:bodyPr anchor="ctr"/>
          <a:lstStyle>
            <a:lvl1pPr marL="3175" indent="0" algn="r">
              <a:spcBef>
                <a:spcPts val="0"/>
              </a:spcBef>
              <a:buNone/>
              <a:defRPr sz="8800">
                <a:solidFill>
                  <a:schemeClr val="accent3">
                    <a:lumMod val="50000"/>
                  </a:schemeClr>
                </a:solidFill>
              </a:defRPr>
            </a:lvl1pPr>
            <a:lvl2pPr marL="3175" indent="0">
              <a:spcBef>
                <a:spcPts val="0"/>
              </a:spcBef>
              <a:buNone/>
              <a:defRPr sz="8800">
                <a:solidFill>
                  <a:schemeClr val="accent1">
                    <a:lumMod val="50000"/>
                  </a:schemeClr>
                </a:solidFill>
              </a:defRPr>
            </a:lvl2pPr>
            <a:lvl3pPr marL="3175" indent="0">
              <a:spcBef>
                <a:spcPts val="0"/>
              </a:spcBef>
              <a:buNone/>
              <a:defRPr sz="8800">
                <a:solidFill>
                  <a:schemeClr val="accent1">
                    <a:lumMod val="50000"/>
                  </a:schemeClr>
                </a:solidFill>
              </a:defRPr>
            </a:lvl3pPr>
            <a:lvl4pPr marL="3175" indent="0">
              <a:spcBef>
                <a:spcPts val="0"/>
              </a:spcBef>
              <a:buNone/>
              <a:defRPr sz="8800">
                <a:solidFill>
                  <a:schemeClr val="accent1">
                    <a:lumMod val="50000"/>
                  </a:schemeClr>
                </a:solidFill>
              </a:defRPr>
            </a:lvl4pPr>
            <a:lvl5pPr marL="3175" indent="0">
              <a:spcBef>
                <a:spcPts val="0"/>
              </a:spcBef>
              <a:buNone/>
              <a:defRPr sz="8800">
                <a:solidFill>
                  <a:schemeClr val="accent1">
                    <a:lumMod val="50000"/>
                  </a:schemeClr>
                </a:solidFill>
              </a:defRPr>
            </a:lvl5pPr>
            <a:lvl6pPr marL="3175" indent="0">
              <a:spcBef>
                <a:spcPts val="0"/>
              </a:spcBef>
              <a:buNone/>
              <a:defRPr sz="8800">
                <a:solidFill>
                  <a:schemeClr val="accent1">
                    <a:lumMod val="50000"/>
                  </a:schemeClr>
                </a:solidFill>
              </a:defRPr>
            </a:lvl6pPr>
            <a:lvl7pPr marL="3175" indent="0">
              <a:spcBef>
                <a:spcPts val="0"/>
              </a:spcBef>
              <a:buNone/>
              <a:defRPr sz="8800">
                <a:solidFill>
                  <a:schemeClr val="accent1">
                    <a:lumMod val="50000"/>
                  </a:schemeClr>
                </a:solidFill>
              </a:defRPr>
            </a:lvl7pPr>
            <a:lvl8pPr marL="3175" indent="0">
              <a:spcBef>
                <a:spcPts val="0"/>
              </a:spcBef>
              <a:buNone/>
              <a:defRPr sz="8800">
                <a:solidFill>
                  <a:schemeClr val="accent1">
                    <a:lumMod val="50000"/>
                  </a:schemeClr>
                </a:solidFill>
              </a:defRPr>
            </a:lvl8pPr>
            <a:lvl9pPr marL="3175" indent="0">
              <a:spcBef>
                <a:spcPts val="0"/>
              </a:spcBef>
              <a:buNone/>
              <a:defRPr sz="8800">
                <a:solidFill>
                  <a:schemeClr val="accent1">
                    <a:lumMod val="50000"/>
                  </a:schemeClr>
                </a:solidFill>
              </a:defRPr>
            </a:lvl9pPr>
          </a:lstStyle>
          <a:p>
            <a:pPr lvl="0"/>
            <a:r>
              <a:rPr lang="en-US" dirty="0"/>
              <a:t>XX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094413" y="4740499"/>
            <a:ext cx="4509865" cy="1415602"/>
          </a:xfrm>
        </p:spPr>
        <p:txBody>
          <a:bodyPr anchor="ctr"/>
          <a:lstStyle>
            <a:lvl1pPr marL="3175" indent="0">
              <a:spcBef>
                <a:spcPts val="0"/>
              </a:spcBef>
              <a:buNone/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 marL="3175" indent="0">
              <a:spcBef>
                <a:spcPts val="0"/>
              </a:spcBef>
              <a:buNone/>
              <a:defRPr sz="2000">
                <a:solidFill>
                  <a:schemeClr val="accent1">
                    <a:lumMod val="50000"/>
                  </a:schemeClr>
                </a:solidFill>
              </a:defRPr>
            </a:lvl2pPr>
            <a:lvl3pPr marL="3175" indent="0">
              <a:spcBef>
                <a:spcPts val="0"/>
              </a:spcBef>
              <a:buNone/>
              <a:defRPr sz="2000">
                <a:solidFill>
                  <a:schemeClr val="accent1">
                    <a:lumMod val="50000"/>
                  </a:schemeClr>
                </a:solidFill>
              </a:defRPr>
            </a:lvl3pPr>
            <a:lvl4pPr marL="3175" indent="0">
              <a:spcBef>
                <a:spcPts val="0"/>
              </a:spcBef>
              <a:buNone/>
              <a:defRPr sz="2000">
                <a:solidFill>
                  <a:schemeClr val="accent1">
                    <a:lumMod val="50000"/>
                  </a:schemeClr>
                </a:solidFill>
              </a:defRPr>
            </a:lvl4pPr>
            <a:lvl5pPr marL="3175" indent="0">
              <a:spcBef>
                <a:spcPts val="0"/>
              </a:spcBef>
              <a:buNone/>
              <a:defRPr sz="2000">
                <a:solidFill>
                  <a:schemeClr val="accent1">
                    <a:lumMod val="50000"/>
                  </a:schemeClr>
                </a:solidFill>
              </a:defRPr>
            </a:lvl5pPr>
            <a:lvl6pPr marL="3175" indent="0">
              <a:spcBef>
                <a:spcPts val="0"/>
              </a:spcBef>
              <a:buNone/>
              <a:defRPr sz="2000">
                <a:solidFill>
                  <a:schemeClr val="accent1">
                    <a:lumMod val="50000"/>
                  </a:schemeClr>
                </a:solidFill>
              </a:defRPr>
            </a:lvl6pPr>
            <a:lvl7pPr marL="3175" indent="0">
              <a:spcBef>
                <a:spcPts val="0"/>
              </a:spcBef>
              <a:buNone/>
              <a:defRPr sz="2000">
                <a:solidFill>
                  <a:schemeClr val="accent1">
                    <a:lumMod val="50000"/>
                  </a:schemeClr>
                </a:solidFill>
              </a:defRPr>
            </a:lvl7pPr>
            <a:lvl8pPr marL="3175" indent="0">
              <a:spcBef>
                <a:spcPts val="0"/>
              </a:spcBef>
              <a:buNone/>
              <a:defRPr sz="2000">
                <a:solidFill>
                  <a:schemeClr val="accent1">
                    <a:lumMod val="50000"/>
                  </a:schemeClr>
                </a:solidFill>
              </a:defRPr>
            </a:lvl8pPr>
            <a:lvl9pPr marL="3175" indent="0">
              <a:spcBef>
                <a:spcPts val="0"/>
              </a:spcBef>
              <a:buNone/>
              <a:defRPr sz="2000">
                <a:solidFill>
                  <a:schemeClr val="accent1">
                    <a:lumMod val="50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022846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D8CF-3CDE-4807-BCD2-C9F2B831A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0923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82390" y="342901"/>
            <a:ext cx="1096994" cy="56769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342901"/>
            <a:ext cx="9547913" cy="56769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D8CF-3CDE-4807-BCD2-C9F2B831A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101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330200"/>
            <a:ext cx="10969943" cy="812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D8CF-3CDE-4807-BCD2-C9F2B831A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85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76400"/>
            <a:ext cx="10969943" cy="4343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D8CF-3CDE-4807-BCD2-C9F2B831AAA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" y="1206500"/>
            <a:ext cx="10969943" cy="304800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2pPr>
            <a:lvl3pPr marL="0" indent="0">
              <a:lnSpc>
                <a:spcPct val="9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3pPr>
            <a:lvl4pPr marL="0" indent="0">
              <a:lnSpc>
                <a:spcPct val="9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4pPr>
            <a:lvl5pPr marL="0" indent="0">
              <a:lnSpc>
                <a:spcPct val="9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5pPr>
            <a:lvl6pPr marL="0" indent="0">
              <a:lnSpc>
                <a:spcPct val="9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6pPr>
            <a:lvl7pPr marL="0" indent="0">
              <a:lnSpc>
                <a:spcPct val="9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7pPr>
            <a:lvl8pPr marL="0" indent="0">
              <a:lnSpc>
                <a:spcPct val="9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8pPr>
            <a:lvl9pPr marL="0" indent="0">
              <a:lnSpc>
                <a:spcPct val="9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615041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ltGray">
          <a:xfrm>
            <a:off x="6490762" y="0"/>
            <a:ext cx="5698063" cy="6858000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617878" y="6446044"/>
            <a:ext cx="1099793" cy="173355"/>
            <a:chOff x="-84138" y="5622925"/>
            <a:chExt cx="4330701" cy="682626"/>
          </a:xfrm>
        </p:grpSpPr>
        <p:sp>
          <p:nvSpPr>
            <p:cNvPr id="18" name="Freeform 6"/>
            <p:cNvSpPr>
              <a:spLocks/>
            </p:cNvSpPr>
            <p:nvPr/>
          </p:nvSpPr>
          <p:spPr bwMode="auto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7"/>
            <p:cNvSpPr>
              <a:spLocks/>
            </p:cNvSpPr>
            <p:nvPr/>
          </p:nvSpPr>
          <p:spPr bwMode="auto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8"/>
            <p:cNvSpPr>
              <a:spLocks noEditPoints="1"/>
            </p:cNvSpPr>
            <p:nvPr/>
          </p:nvSpPr>
          <p:spPr bwMode="auto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"/>
            <p:cNvSpPr>
              <a:spLocks noEditPoints="1"/>
            </p:cNvSpPr>
            <p:nvPr/>
          </p:nvSpPr>
          <p:spPr bwMode="auto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1"/>
            <p:cNvSpPr>
              <a:spLocks noEditPoints="1"/>
            </p:cNvSpPr>
            <p:nvPr/>
          </p:nvSpPr>
          <p:spPr bwMode="auto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2"/>
            <p:cNvSpPr>
              <a:spLocks noEditPoints="1"/>
            </p:cNvSpPr>
            <p:nvPr/>
          </p:nvSpPr>
          <p:spPr bwMode="auto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729" y="1676400"/>
            <a:ext cx="7313295" cy="1524000"/>
          </a:xfrm>
        </p:spPr>
        <p:txBody>
          <a:bodyPr anchor="b"/>
          <a:lstStyle>
            <a:lvl1pPr algn="l">
              <a:defRPr sz="3600" b="1" cap="none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39" y="3276600"/>
            <a:ext cx="7313295" cy="609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0" indent="0">
              <a:buNone/>
              <a:defRPr sz="2000">
                <a:solidFill>
                  <a:schemeClr val="accent4"/>
                </a:solidFill>
              </a:defRPr>
            </a:lvl2pPr>
            <a:lvl3pPr marL="0" indent="0">
              <a:buNone/>
              <a:defRPr sz="2000">
                <a:solidFill>
                  <a:schemeClr val="accent4"/>
                </a:solidFill>
              </a:defRPr>
            </a:lvl3pPr>
            <a:lvl4pPr marL="0" indent="0">
              <a:buNone/>
              <a:defRPr sz="2000">
                <a:solidFill>
                  <a:schemeClr val="accent4"/>
                </a:solidFill>
              </a:defRPr>
            </a:lvl4pPr>
            <a:lvl5pPr marL="0" indent="0">
              <a:buNone/>
              <a:defRPr sz="2000">
                <a:solidFill>
                  <a:schemeClr val="accent4"/>
                </a:solidFill>
              </a:defRPr>
            </a:lvl5pPr>
            <a:lvl6pPr marL="0" indent="0">
              <a:buNone/>
              <a:defRPr sz="2000">
                <a:solidFill>
                  <a:schemeClr val="accent4"/>
                </a:solidFill>
              </a:defRPr>
            </a:lvl6pPr>
            <a:lvl7pPr marL="0" indent="0">
              <a:buNone/>
              <a:defRPr sz="2000">
                <a:solidFill>
                  <a:schemeClr val="accent4"/>
                </a:solidFill>
              </a:defRPr>
            </a:lvl7pPr>
            <a:lvl8pPr marL="0" indent="0">
              <a:buNone/>
              <a:defRPr sz="2000">
                <a:solidFill>
                  <a:schemeClr val="accent4"/>
                </a:solidFill>
              </a:defRPr>
            </a:lvl8pPr>
            <a:lvl9pPr marL="0" indent="0">
              <a:buNone/>
              <a:defRPr sz="2000">
                <a:solidFill>
                  <a:schemeClr val="accent4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9196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 with Picture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17878" y="6446044"/>
            <a:ext cx="1099793" cy="173355"/>
            <a:chOff x="-84138" y="5622925"/>
            <a:chExt cx="4330701" cy="682626"/>
          </a:xfrm>
        </p:grpSpPr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8"/>
            <p:cNvSpPr>
              <a:spLocks noEditPoints="1"/>
            </p:cNvSpPr>
            <p:nvPr/>
          </p:nvSpPr>
          <p:spPr bwMode="auto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9"/>
            <p:cNvSpPr>
              <a:spLocks noEditPoints="1"/>
            </p:cNvSpPr>
            <p:nvPr/>
          </p:nvSpPr>
          <p:spPr bwMode="auto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0"/>
            <p:cNvSpPr>
              <a:spLocks/>
            </p:cNvSpPr>
            <p:nvPr/>
          </p:nvSpPr>
          <p:spPr bwMode="auto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1"/>
            <p:cNvSpPr>
              <a:spLocks noEditPoints="1"/>
            </p:cNvSpPr>
            <p:nvPr/>
          </p:nvSpPr>
          <p:spPr bwMode="auto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2"/>
            <p:cNvSpPr>
              <a:spLocks noEditPoints="1"/>
            </p:cNvSpPr>
            <p:nvPr/>
          </p:nvSpPr>
          <p:spPr bwMode="auto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1676400"/>
            <a:ext cx="6094413" cy="1524000"/>
          </a:xfrm>
        </p:spPr>
        <p:txBody>
          <a:bodyPr anchor="b"/>
          <a:lstStyle>
            <a:lvl1pPr algn="l">
              <a:defRPr sz="3600" b="1" cap="none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3276600"/>
            <a:ext cx="6094413" cy="609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0" indent="0">
              <a:buNone/>
              <a:defRPr sz="2000">
                <a:solidFill>
                  <a:schemeClr val="accent4"/>
                </a:solidFill>
              </a:defRPr>
            </a:lvl2pPr>
            <a:lvl3pPr marL="0" indent="0">
              <a:buNone/>
              <a:defRPr sz="2000">
                <a:solidFill>
                  <a:schemeClr val="accent4"/>
                </a:solidFill>
              </a:defRPr>
            </a:lvl3pPr>
            <a:lvl4pPr marL="0" indent="0">
              <a:buNone/>
              <a:defRPr sz="2000">
                <a:solidFill>
                  <a:schemeClr val="accent4"/>
                </a:solidFill>
              </a:defRPr>
            </a:lvl4pPr>
            <a:lvl5pPr marL="0" indent="0">
              <a:buNone/>
              <a:defRPr sz="2000">
                <a:solidFill>
                  <a:schemeClr val="accent4"/>
                </a:solidFill>
              </a:defRPr>
            </a:lvl5pPr>
            <a:lvl6pPr marL="0" indent="0">
              <a:buNone/>
              <a:defRPr sz="2000">
                <a:solidFill>
                  <a:schemeClr val="accent4"/>
                </a:solidFill>
              </a:defRPr>
            </a:lvl6pPr>
            <a:lvl7pPr marL="0" indent="0">
              <a:buNone/>
              <a:defRPr sz="2000">
                <a:solidFill>
                  <a:schemeClr val="accent4"/>
                </a:solidFill>
              </a:defRPr>
            </a:lvl7pPr>
            <a:lvl8pPr marL="0" indent="0">
              <a:buNone/>
              <a:defRPr sz="2000">
                <a:solidFill>
                  <a:schemeClr val="accent4"/>
                </a:solidFill>
              </a:defRPr>
            </a:lvl8pPr>
            <a:lvl9pPr marL="0" indent="0">
              <a:buNone/>
              <a:defRPr sz="2000">
                <a:solidFill>
                  <a:schemeClr val="accent4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9201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617878" y="6446044"/>
            <a:ext cx="1099793" cy="173355"/>
            <a:chOff x="-84138" y="5622925"/>
            <a:chExt cx="4330701" cy="682626"/>
          </a:xfrm>
          <a:solidFill>
            <a:srgbClr val="FFFFFF"/>
          </a:solidFill>
        </p:grpSpPr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8"/>
            <p:cNvSpPr>
              <a:spLocks noEditPoints="1"/>
            </p:cNvSpPr>
            <p:nvPr/>
          </p:nvSpPr>
          <p:spPr bwMode="auto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9"/>
            <p:cNvSpPr>
              <a:spLocks noEditPoints="1"/>
            </p:cNvSpPr>
            <p:nvPr/>
          </p:nvSpPr>
          <p:spPr bwMode="auto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1"/>
            <p:cNvSpPr>
              <a:spLocks noEditPoints="1"/>
            </p:cNvSpPr>
            <p:nvPr/>
          </p:nvSpPr>
          <p:spPr bwMode="auto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2"/>
            <p:cNvSpPr>
              <a:spLocks noEditPoints="1"/>
            </p:cNvSpPr>
            <p:nvPr/>
          </p:nvSpPr>
          <p:spPr bwMode="auto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Text Placeholder 2"/>
          <p:cNvSpPr>
            <a:spLocks noGrp="1"/>
          </p:cNvSpPr>
          <p:nvPr>
            <p:ph type="body" idx="10" hasCustomPrompt="1"/>
          </p:nvPr>
        </p:nvSpPr>
        <p:spPr>
          <a:xfrm>
            <a:off x="914160" y="2593231"/>
            <a:ext cx="4812049" cy="5334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1600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buNone/>
              <a:defRPr sz="1600">
                <a:solidFill>
                  <a:schemeClr val="accent1"/>
                </a:solidFill>
              </a:defRPr>
            </a:lvl3pPr>
            <a:lvl4pPr marL="0" indent="0">
              <a:spcBef>
                <a:spcPts val="0"/>
              </a:spcBef>
              <a:buNone/>
              <a:defRPr sz="1600">
                <a:solidFill>
                  <a:schemeClr val="accent1"/>
                </a:solidFill>
              </a:defRPr>
            </a:lvl4pPr>
            <a:lvl5pPr marL="0" indent="0">
              <a:spcBef>
                <a:spcPts val="0"/>
              </a:spcBef>
              <a:buNone/>
              <a:defRPr sz="1600">
                <a:solidFill>
                  <a:schemeClr val="accent1"/>
                </a:solidFill>
              </a:defRPr>
            </a:lvl5pPr>
            <a:lvl6pPr marL="0" indent="0">
              <a:spcBef>
                <a:spcPts val="0"/>
              </a:spcBef>
              <a:buNone/>
              <a:defRPr sz="1600">
                <a:solidFill>
                  <a:schemeClr val="accent1"/>
                </a:solidFill>
              </a:defRPr>
            </a:lvl6pPr>
            <a:lvl7pPr marL="0" indent="0">
              <a:spcBef>
                <a:spcPts val="0"/>
              </a:spcBef>
              <a:buNone/>
              <a:defRPr sz="1600">
                <a:solidFill>
                  <a:schemeClr val="accent1"/>
                </a:solidFill>
              </a:defRPr>
            </a:lvl7pPr>
            <a:lvl8pPr marL="0" indent="0">
              <a:spcBef>
                <a:spcPts val="0"/>
              </a:spcBef>
              <a:buNone/>
              <a:defRPr sz="1600">
                <a:solidFill>
                  <a:schemeClr val="accent1"/>
                </a:solidFill>
              </a:defRPr>
            </a:lvl8pPr>
            <a:lvl9pPr marL="0" indent="0">
              <a:spcBef>
                <a:spcPts val="0"/>
              </a:spcBef>
              <a:buNone/>
              <a:defRPr sz="160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 dirty="0"/>
              <a:t>Click to add Name, Title, Company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843060" y="457200"/>
            <a:ext cx="4875530" cy="2011680"/>
          </a:xfrm>
        </p:spPr>
        <p:txBody>
          <a:bodyPr/>
          <a:lstStyle>
            <a:lvl1pPr marL="58738" indent="-55563">
              <a:lnSpc>
                <a:spcPct val="100000"/>
              </a:lnSpc>
              <a:spcBef>
                <a:spcPts val="0"/>
              </a:spcBef>
              <a:buNone/>
              <a:defRPr sz="2200">
                <a:solidFill>
                  <a:schemeClr val="accent3">
                    <a:lumMod val="50000"/>
                  </a:schemeClr>
                </a:solidFill>
              </a:defRPr>
            </a:lvl1pPr>
            <a:lvl2pPr marL="3175" indent="0">
              <a:lnSpc>
                <a:spcPct val="100000"/>
              </a:lnSpc>
              <a:spcBef>
                <a:spcPts val="0"/>
              </a:spcBef>
              <a:buNone/>
              <a:defRPr sz="2200">
                <a:solidFill>
                  <a:schemeClr val="accent1">
                    <a:lumMod val="50000"/>
                  </a:schemeClr>
                </a:solidFill>
              </a:defRPr>
            </a:lvl2pPr>
            <a:lvl3pPr marL="3175" indent="0">
              <a:lnSpc>
                <a:spcPct val="100000"/>
              </a:lnSpc>
              <a:spcBef>
                <a:spcPts val="0"/>
              </a:spcBef>
              <a:buNone/>
              <a:defRPr sz="2200">
                <a:solidFill>
                  <a:schemeClr val="accent1">
                    <a:lumMod val="50000"/>
                  </a:schemeClr>
                </a:solidFill>
              </a:defRPr>
            </a:lvl3pPr>
            <a:lvl4pPr marL="3175" indent="0">
              <a:lnSpc>
                <a:spcPct val="100000"/>
              </a:lnSpc>
              <a:spcBef>
                <a:spcPts val="0"/>
              </a:spcBef>
              <a:buNone/>
              <a:defRPr sz="2200">
                <a:solidFill>
                  <a:schemeClr val="accent1">
                    <a:lumMod val="50000"/>
                  </a:schemeClr>
                </a:solidFill>
              </a:defRPr>
            </a:lvl4pPr>
            <a:lvl5pPr marL="3175" indent="0">
              <a:lnSpc>
                <a:spcPct val="100000"/>
              </a:lnSpc>
              <a:spcBef>
                <a:spcPts val="0"/>
              </a:spcBef>
              <a:buNone/>
              <a:defRPr sz="2200">
                <a:solidFill>
                  <a:schemeClr val="accent1">
                    <a:lumMod val="50000"/>
                  </a:schemeClr>
                </a:solidFill>
              </a:defRPr>
            </a:lvl5pPr>
            <a:lvl6pPr marL="3175" indent="0">
              <a:lnSpc>
                <a:spcPct val="100000"/>
              </a:lnSpc>
              <a:spcBef>
                <a:spcPts val="0"/>
              </a:spcBef>
              <a:buNone/>
              <a:defRPr sz="2200">
                <a:solidFill>
                  <a:schemeClr val="accent1">
                    <a:lumMod val="50000"/>
                  </a:schemeClr>
                </a:solidFill>
              </a:defRPr>
            </a:lvl6pPr>
            <a:lvl7pPr marL="3175" indent="0">
              <a:lnSpc>
                <a:spcPct val="100000"/>
              </a:lnSpc>
              <a:spcBef>
                <a:spcPts val="0"/>
              </a:spcBef>
              <a:buNone/>
              <a:defRPr sz="2200">
                <a:solidFill>
                  <a:schemeClr val="accent1">
                    <a:lumMod val="50000"/>
                  </a:schemeClr>
                </a:solidFill>
              </a:defRPr>
            </a:lvl7pPr>
            <a:lvl8pPr marL="3175" indent="0">
              <a:lnSpc>
                <a:spcPct val="100000"/>
              </a:lnSpc>
              <a:spcBef>
                <a:spcPts val="0"/>
              </a:spcBef>
              <a:buNone/>
              <a:defRPr sz="2200">
                <a:solidFill>
                  <a:schemeClr val="accent1">
                    <a:lumMod val="50000"/>
                  </a:schemeClr>
                </a:solidFill>
              </a:defRPr>
            </a:lvl8pPr>
            <a:lvl9pPr marL="3175" indent="0">
              <a:lnSpc>
                <a:spcPct val="100000"/>
              </a:lnSpc>
              <a:spcBef>
                <a:spcPts val="0"/>
              </a:spcBef>
              <a:buNone/>
              <a:defRPr sz="2200">
                <a:solidFill>
                  <a:schemeClr val="accent1">
                    <a:lumMod val="50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6062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etric 1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322412" y="685800"/>
            <a:ext cx="4387977" cy="1676400"/>
          </a:xfrm>
        </p:spPr>
        <p:txBody>
          <a:bodyPr anchor="b"/>
          <a:lstStyle>
            <a:lvl1pPr marL="3175" indent="0">
              <a:spcBef>
                <a:spcPts val="0"/>
              </a:spcBef>
              <a:buNone/>
              <a:defRPr sz="11000">
                <a:solidFill>
                  <a:schemeClr val="accent3"/>
                </a:solidFill>
              </a:defRPr>
            </a:lvl1pPr>
            <a:lvl2pPr marL="3175" indent="0">
              <a:spcBef>
                <a:spcPts val="0"/>
              </a:spcBef>
              <a:buNone/>
              <a:defRPr sz="11000">
                <a:solidFill>
                  <a:schemeClr val="accent3"/>
                </a:solidFill>
              </a:defRPr>
            </a:lvl2pPr>
            <a:lvl3pPr marL="3175" indent="0">
              <a:spcBef>
                <a:spcPts val="0"/>
              </a:spcBef>
              <a:buNone/>
              <a:defRPr sz="11000">
                <a:solidFill>
                  <a:schemeClr val="accent3"/>
                </a:solidFill>
              </a:defRPr>
            </a:lvl3pPr>
            <a:lvl4pPr marL="3175" indent="0">
              <a:spcBef>
                <a:spcPts val="0"/>
              </a:spcBef>
              <a:buNone/>
              <a:defRPr sz="11000">
                <a:solidFill>
                  <a:schemeClr val="accent3"/>
                </a:solidFill>
              </a:defRPr>
            </a:lvl4pPr>
            <a:lvl5pPr marL="3175" indent="0">
              <a:spcBef>
                <a:spcPts val="0"/>
              </a:spcBef>
              <a:buNone/>
              <a:defRPr sz="11000">
                <a:solidFill>
                  <a:schemeClr val="accent3"/>
                </a:solidFill>
              </a:defRPr>
            </a:lvl5pPr>
            <a:lvl6pPr marL="3175" indent="0">
              <a:spcBef>
                <a:spcPts val="0"/>
              </a:spcBef>
              <a:buNone/>
              <a:defRPr sz="11000">
                <a:solidFill>
                  <a:schemeClr val="accent3"/>
                </a:solidFill>
              </a:defRPr>
            </a:lvl6pPr>
            <a:lvl7pPr marL="3175" indent="0">
              <a:spcBef>
                <a:spcPts val="0"/>
              </a:spcBef>
              <a:buNone/>
              <a:defRPr sz="11000">
                <a:solidFill>
                  <a:schemeClr val="accent3"/>
                </a:solidFill>
              </a:defRPr>
            </a:lvl7pPr>
            <a:lvl8pPr marL="3175" indent="0">
              <a:spcBef>
                <a:spcPts val="0"/>
              </a:spcBef>
              <a:buNone/>
              <a:defRPr sz="11000">
                <a:solidFill>
                  <a:schemeClr val="accent3"/>
                </a:solidFill>
              </a:defRPr>
            </a:lvl8pPr>
            <a:lvl9pPr marL="3175" indent="0">
              <a:spcBef>
                <a:spcPts val="0"/>
              </a:spcBef>
              <a:buNone/>
              <a:defRPr sz="11000">
                <a:solidFill>
                  <a:schemeClr val="accent3"/>
                </a:solidFill>
              </a:defRPr>
            </a:lvl9pPr>
          </a:lstStyle>
          <a:p>
            <a:pPr lvl="0"/>
            <a:r>
              <a:rPr lang="en-US" dirty="0"/>
              <a:t>XX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322412" y="2362200"/>
            <a:ext cx="4387977" cy="1066800"/>
          </a:xfrm>
        </p:spPr>
        <p:txBody>
          <a:bodyPr/>
          <a:lstStyle>
            <a:lvl1pPr marL="3175" indent="0">
              <a:spcBef>
                <a:spcPts val="0"/>
              </a:spcBef>
              <a:buNone/>
              <a:defRPr sz="2400" cap="none" baseline="0">
                <a:solidFill>
                  <a:schemeClr val="accent3"/>
                </a:solidFill>
              </a:defRPr>
            </a:lvl1pPr>
            <a:lvl2pPr marL="3175" indent="0">
              <a:spcBef>
                <a:spcPts val="0"/>
              </a:spcBef>
              <a:buNone/>
              <a:defRPr sz="2000" cap="all" baseline="0">
                <a:solidFill>
                  <a:schemeClr val="accent3"/>
                </a:solidFill>
              </a:defRPr>
            </a:lvl2pPr>
            <a:lvl3pPr marL="3175" indent="0">
              <a:spcBef>
                <a:spcPts val="0"/>
              </a:spcBef>
              <a:buNone/>
              <a:defRPr sz="2000" cap="all" baseline="0">
                <a:solidFill>
                  <a:schemeClr val="accent3"/>
                </a:solidFill>
              </a:defRPr>
            </a:lvl3pPr>
            <a:lvl4pPr marL="3175" indent="0">
              <a:spcBef>
                <a:spcPts val="0"/>
              </a:spcBef>
              <a:buNone/>
              <a:defRPr sz="2000" cap="all" baseline="0">
                <a:solidFill>
                  <a:schemeClr val="accent3"/>
                </a:solidFill>
              </a:defRPr>
            </a:lvl4pPr>
            <a:lvl5pPr marL="3175" indent="0">
              <a:spcBef>
                <a:spcPts val="0"/>
              </a:spcBef>
              <a:buNone/>
              <a:defRPr sz="2000" cap="all" baseline="0">
                <a:solidFill>
                  <a:schemeClr val="accent3"/>
                </a:solidFill>
              </a:defRPr>
            </a:lvl5pPr>
            <a:lvl6pPr marL="3175" indent="0">
              <a:spcBef>
                <a:spcPts val="0"/>
              </a:spcBef>
              <a:buNone/>
              <a:defRPr sz="2000" cap="all" baseline="0">
                <a:solidFill>
                  <a:schemeClr val="accent3"/>
                </a:solidFill>
              </a:defRPr>
            </a:lvl6pPr>
            <a:lvl7pPr marL="3175" indent="0">
              <a:spcBef>
                <a:spcPts val="0"/>
              </a:spcBef>
              <a:buNone/>
              <a:defRPr sz="2000" cap="all" baseline="0">
                <a:solidFill>
                  <a:schemeClr val="accent3"/>
                </a:solidFill>
              </a:defRPr>
            </a:lvl7pPr>
            <a:lvl8pPr marL="3175" indent="0">
              <a:spcBef>
                <a:spcPts val="0"/>
              </a:spcBef>
              <a:buNone/>
              <a:defRPr sz="2000" cap="all" baseline="0">
                <a:solidFill>
                  <a:schemeClr val="accent3"/>
                </a:solidFill>
              </a:defRPr>
            </a:lvl8pPr>
            <a:lvl9pPr marL="3175" indent="0">
              <a:spcBef>
                <a:spcPts val="0"/>
              </a:spcBef>
              <a:buNone/>
              <a:defRPr sz="2000" cap="all" baseline="0">
                <a:solidFill>
                  <a:schemeClr val="accent3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617878" y="6446044"/>
            <a:ext cx="1099793" cy="173355"/>
            <a:chOff x="-84138" y="5622925"/>
            <a:chExt cx="4330701" cy="682626"/>
          </a:xfrm>
        </p:grpSpPr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8"/>
            <p:cNvSpPr>
              <a:spLocks noEditPoints="1"/>
            </p:cNvSpPr>
            <p:nvPr/>
          </p:nvSpPr>
          <p:spPr bwMode="auto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9"/>
            <p:cNvSpPr>
              <a:spLocks noEditPoints="1"/>
            </p:cNvSpPr>
            <p:nvPr/>
          </p:nvSpPr>
          <p:spPr bwMode="auto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1"/>
            <p:cNvSpPr>
              <a:spLocks noEditPoints="1"/>
            </p:cNvSpPr>
            <p:nvPr/>
          </p:nvSpPr>
          <p:spPr bwMode="auto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"/>
            <p:cNvSpPr>
              <a:spLocks noEditPoints="1"/>
            </p:cNvSpPr>
            <p:nvPr/>
          </p:nvSpPr>
          <p:spPr bwMode="auto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84922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etric 2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617878" y="6446044"/>
            <a:ext cx="1099793" cy="173355"/>
            <a:chOff x="-84138" y="5622925"/>
            <a:chExt cx="4330701" cy="682626"/>
          </a:xfrm>
          <a:solidFill>
            <a:srgbClr val="FFFFFF"/>
          </a:solidFill>
        </p:grpSpPr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8"/>
            <p:cNvSpPr>
              <a:spLocks noEditPoints="1"/>
            </p:cNvSpPr>
            <p:nvPr/>
          </p:nvSpPr>
          <p:spPr bwMode="auto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9"/>
            <p:cNvSpPr>
              <a:spLocks noEditPoints="1"/>
            </p:cNvSpPr>
            <p:nvPr/>
          </p:nvSpPr>
          <p:spPr bwMode="auto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1"/>
            <p:cNvSpPr>
              <a:spLocks noEditPoints="1"/>
            </p:cNvSpPr>
            <p:nvPr/>
          </p:nvSpPr>
          <p:spPr bwMode="auto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"/>
            <p:cNvSpPr>
              <a:spLocks noEditPoints="1"/>
            </p:cNvSpPr>
            <p:nvPr/>
          </p:nvSpPr>
          <p:spPr bwMode="auto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703854" y="2209800"/>
            <a:ext cx="4387977" cy="1676400"/>
          </a:xfrm>
        </p:spPr>
        <p:txBody>
          <a:bodyPr anchor="b"/>
          <a:lstStyle>
            <a:lvl1pPr marL="3175" indent="0">
              <a:spcBef>
                <a:spcPts val="0"/>
              </a:spcBef>
              <a:buNone/>
              <a:defRPr sz="11000">
                <a:solidFill>
                  <a:schemeClr val="bg1"/>
                </a:solidFill>
              </a:defRPr>
            </a:lvl1pPr>
            <a:lvl2pPr marL="3175" indent="0">
              <a:spcBef>
                <a:spcPts val="0"/>
              </a:spcBef>
              <a:buNone/>
              <a:defRPr sz="11000">
                <a:solidFill>
                  <a:schemeClr val="bg1"/>
                </a:solidFill>
              </a:defRPr>
            </a:lvl2pPr>
            <a:lvl3pPr marL="3175" indent="0">
              <a:spcBef>
                <a:spcPts val="0"/>
              </a:spcBef>
              <a:buNone/>
              <a:defRPr sz="11000">
                <a:solidFill>
                  <a:schemeClr val="bg1"/>
                </a:solidFill>
              </a:defRPr>
            </a:lvl3pPr>
            <a:lvl4pPr marL="3175" indent="0">
              <a:spcBef>
                <a:spcPts val="0"/>
              </a:spcBef>
              <a:buNone/>
              <a:defRPr sz="11000">
                <a:solidFill>
                  <a:schemeClr val="bg1"/>
                </a:solidFill>
              </a:defRPr>
            </a:lvl4pPr>
            <a:lvl5pPr marL="3175" indent="0">
              <a:spcBef>
                <a:spcPts val="0"/>
              </a:spcBef>
              <a:buNone/>
              <a:defRPr sz="11000">
                <a:solidFill>
                  <a:schemeClr val="bg1"/>
                </a:solidFill>
              </a:defRPr>
            </a:lvl5pPr>
            <a:lvl6pPr marL="3175" indent="0">
              <a:spcBef>
                <a:spcPts val="0"/>
              </a:spcBef>
              <a:buNone/>
              <a:defRPr sz="11000">
                <a:solidFill>
                  <a:schemeClr val="bg1"/>
                </a:solidFill>
              </a:defRPr>
            </a:lvl6pPr>
            <a:lvl7pPr marL="3175" indent="0">
              <a:spcBef>
                <a:spcPts val="0"/>
              </a:spcBef>
              <a:buNone/>
              <a:defRPr sz="11000">
                <a:solidFill>
                  <a:schemeClr val="bg1"/>
                </a:solidFill>
              </a:defRPr>
            </a:lvl7pPr>
            <a:lvl8pPr marL="3175" indent="0">
              <a:spcBef>
                <a:spcPts val="0"/>
              </a:spcBef>
              <a:buNone/>
              <a:defRPr sz="11000">
                <a:solidFill>
                  <a:schemeClr val="bg1"/>
                </a:solidFill>
              </a:defRPr>
            </a:lvl8pPr>
            <a:lvl9pPr marL="3175" indent="0">
              <a:spcBef>
                <a:spcPts val="0"/>
              </a:spcBef>
              <a:buNone/>
              <a:defRPr sz="110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XX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703854" y="3886200"/>
            <a:ext cx="4387977" cy="1066800"/>
          </a:xfrm>
        </p:spPr>
        <p:txBody>
          <a:bodyPr/>
          <a:lstStyle>
            <a:lvl1pPr marL="3175" indent="0">
              <a:spcBef>
                <a:spcPts val="0"/>
              </a:spcBef>
              <a:buNone/>
              <a:defRPr sz="2400" cap="none" baseline="0">
                <a:solidFill>
                  <a:schemeClr val="bg1"/>
                </a:solidFill>
              </a:defRPr>
            </a:lvl1pPr>
            <a:lvl2pPr marL="3175" indent="0">
              <a:spcBef>
                <a:spcPts val="0"/>
              </a:spcBef>
              <a:buNone/>
              <a:defRPr sz="2400" cap="none" baseline="0">
                <a:solidFill>
                  <a:schemeClr val="bg1"/>
                </a:solidFill>
              </a:defRPr>
            </a:lvl2pPr>
            <a:lvl3pPr marL="3175" indent="0">
              <a:spcBef>
                <a:spcPts val="0"/>
              </a:spcBef>
              <a:buNone/>
              <a:defRPr sz="2000" cap="all" baseline="0">
                <a:solidFill>
                  <a:schemeClr val="bg1"/>
                </a:solidFill>
              </a:defRPr>
            </a:lvl3pPr>
            <a:lvl4pPr marL="3175" indent="0">
              <a:spcBef>
                <a:spcPts val="0"/>
              </a:spcBef>
              <a:buNone/>
              <a:defRPr sz="2000" cap="all" baseline="0">
                <a:solidFill>
                  <a:schemeClr val="bg1"/>
                </a:solidFill>
              </a:defRPr>
            </a:lvl4pPr>
            <a:lvl5pPr marL="3175" indent="0">
              <a:spcBef>
                <a:spcPts val="0"/>
              </a:spcBef>
              <a:buNone/>
              <a:defRPr sz="2000" cap="all" baseline="0">
                <a:solidFill>
                  <a:schemeClr val="bg1"/>
                </a:solidFill>
              </a:defRPr>
            </a:lvl5pPr>
            <a:lvl6pPr marL="3175" indent="0">
              <a:spcBef>
                <a:spcPts val="0"/>
              </a:spcBef>
              <a:buNone/>
              <a:defRPr sz="2000" cap="all" baseline="0">
                <a:solidFill>
                  <a:schemeClr val="bg1"/>
                </a:solidFill>
              </a:defRPr>
            </a:lvl6pPr>
            <a:lvl7pPr marL="3175" indent="0">
              <a:spcBef>
                <a:spcPts val="0"/>
              </a:spcBef>
              <a:buNone/>
              <a:defRPr sz="2000" cap="all" baseline="0">
                <a:solidFill>
                  <a:schemeClr val="bg1"/>
                </a:solidFill>
              </a:defRPr>
            </a:lvl7pPr>
            <a:lvl8pPr marL="3175" indent="0">
              <a:spcBef>
                <a:spcPts val="0"/>
              </a:spcBef>
              <a:buNone/>
              <a:defRPr sz="2000" cap="all" baseline="0">
                <a:solidFill>
                  <a:schemeClr val="bg1"/>
                </a:solidFill>
              </a:defRPr>
            </a:lvl8pPr>
            <a:lvl9pPr marL="3175" indent="0">
              <a:spcBef>
                <a:spcPts val="0"/>
              </a:spcBef>
              <a:buNone/>
              <a:defRPr sz="2000" cap="all" baseline="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968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theme" Target="../theme/theme1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9212" y="5408767"/>
            <a:ext cx="1979613" cy="1454097"/>
          </a:xfrm>
          <a:prstGeom prst="rect">
            <a:avLst/>
          </a:prstGeom>
        </p:spPr>
      </p:pic>
      <p:grpSp>
        <p:nvGrpSpPr>
          <p:cNvPr id="21" name="Group 20"/>
          <p:cNvGrpSpPr/>
          <p:nvPr userDrawn="1"/>
        </p:nvGrpSpPr>
        <p:grpSpPr>
          <a:xfrm>
            <a:off x="617878" y="6446044"/>
            <a:ext cx="1099793" cy="173355"/>
            <a:chOff x="-84138" y="5622925"/>
            <a:chExt cx="4330701" cy="682626"/>
          </a:xfrm>
        </p:grpSpPr>
        <p:sp>
          <p:nvSpPr>
            <p:cNvPr id="22" name="Freeform 6"/>
            <p:cNvSpPr>
              <a:spLocks/>
            </p:cNvSpPr>
            <p:nvPr userDrawn="1"/>
          </p:nvSpPr>
          <p:spPr bwMode="auto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7"/>
            <p:cNvSpPr>
              <a:spLocks/>
            </p:cNvSpPr>
            <p:nvPr userDrawn="1"/>
          </p:nvSpPr>
          <p:spPr bwMode="auto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8"/>
            <p:cNvSpPr>
              <a:spLocks noEditPoints="1"/>
            </p:cNvSpPr>
            <p:nvPr userDrawn="1"/>
          </p:nvSpPr>
          <p:spPr bwMode="auto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9"/>
            <p:cNvSpPr>
              <a:spLocks noEditPoints="1"/>
            </p:cNvSpPr>
            <p:nvPr userDrawn="1"/>
          </p:nvSpPr>
          <p:spPr bwMode="auto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"/>
            <p:cNvSpPr>
              <a:spLocks/>
            </p:cNvSpPr>
            <p:nvPr userDrawn="1"/>
          </p:nvSpPr>
          <p:spPr bwMode="auto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1"/>
            <p:cNvSpPr>
              <a:spLocks noEditPoints="1"/>
            </p:cNvSpPr>
            <p:nvPr userDrawn="1"/>
          </p:nvSpPr>
          <p:spPr bwMode="auto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2"/>
            <p:cNvSpPr>
              <a:spLocks noEditPoints="1"/>
            </p:cNvSpPr>
            <p:nvPr userDrawn="1"/>
          </p:nvSpPr>
          <p:spPr bwMode="auto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330200"/>
            <a:ext cx="10969943" cy="8128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371600"/>
            <a:ext cx="10969943" cy="4648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</a:t>
            </a:r>
          </a:p>
          <a:p>
            <a:pPr lvl="6"/>
            <a:r>
              <a:rPr lang="en-US" dirty="0"/>
              <a:t>Seven</a:t>
            </a:r>
          </a:p>
          <a:p>
            <a:pPr lvl="7"/>
            <a:r>
              <a:rPr lang="en-US" dirty="0"/>
              <a:t>Eight</a:t>
            </a:r>
          </a:p>
          <a:p>
            <a:pPr lvl="8"/>
            <a:r>
              <a:rPr lang="en-US" dirty="0"/>
              <a:t>Nine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071516" y="6883401"/>
            <a:ext cx="1117309" cy="1333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5161" y="6464301"/>
            <a:ext cx="5180251" cy="1492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CONFIDENTIAL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97326" y="6464301"/>
            <a:ext cx="450733" cy="1492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6EA6D8CF-3CDE-4807-BCD2-C9F2B831AAA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782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98" r:id="rId4"/>
    <p:sldLayoutId id="214748368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690" r:id="rId11"/>
    <p:sldLayoutId id="2147483691" r:id="rId12"/>
    <p:sldLayoutId id="2147483692" r:id="rId13"/>
    <p:sldLayoutId id="2147483699" r:id="rId14"/>
    <p:sldLayoutId id="2147483693" r:id="rId15"/>
    <p:sldLayoutId id="2147483694" r:id="rId16"/>
    <p:sldLayoutId id="2147483695" r:id="rId17"/>
    <p:sldLayoutId id="2147483705" r:id="rId18"/>
    <p:sldLayoutId id="2147483706" r:id="rId19"/>
    <p:sldLayoutId id="2147483709" r:id="rId20"/>
    <p:sldLayoutId id="2147483708" r:id="rId21"/>
    <p:sldLayoutId id="2147483710" r:id="rId22"/>
    <p:sldLayoutId id="2147483711" r:id="rId23"/>
    <p:sldLayoutId id="2147483712" r:id="rId24"/>
    <p:sldLayoutId id="2147483696" r:id="rId25"/>
    <p:sldLayoutId id="2147483697" r:id="rId2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tx1">
            <a:lumMod val="60000"/>
            <a:lumOff val="40000"/>
          </a:schemeClr>
        </a:buClr>
        <a:buSzPct val="9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>
            <a:lumMod val="60000"/>
            <a:lumOff val="40000"/>
          </a:schemeClr>
        </a:buClr>
        <a:buSzPct val="90000"/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0000"/>
            <a:lumOff val="40000"/>
          </a:schemeClr>
        </a:buClr>
        <a:buSzPct val="9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0000"/>
            <a:lumOff val="40000"/>
          </a:schemeClr>
        </a:buClr>
        <a:buSzPct val="90000"/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0000"/>
            <a:lumOff val="40000"/>
          </a:schemeClr>
        </a:buClr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41732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0000"/>
            <a:lumOff val="40000"/>
          </a:schemeClr>
        </a:buClr>
        <a:buSzPct val="90000"/>
        <a:buFont typeface="Calibri" panose="020F050202020403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0000"/>
            <a:lumOff val="40000"/>
          </a:schemeClr>
        </a:buClr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0000"/>
            <a:lumOff val="40000"/>
          </a:schemeClr>
        </a:buClr>
        <a:buSzPct val="90000"/>
        <a:buFont typeface="Calibri" panose="020F050202020403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0000"/>
            <a:lumOff val="40000"/>
          </a:schemeClr>
        </a:buClr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github.com/vmware/liota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tinyurl.com/elc-liota" TargetMode="External"/><Relationship Id="rId3" Type="http://schemas.openxmlformats.org/officeDocument/2006/relationships/image" Target="../media/image37.jp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tinyurl.com/liota-survey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microsoft.com/office/2007/relationships/hdphoto" Target="../media/hdphoto1.wdp"/><Relationship Id="rId5" Type="http://schemas.openxmlformats.org/officeDocument/2006/relationships/image" Target="../media/image1.png"/><Relationship Id="rId6" Type="http://schemas.openxmlformats.org/officeDocument/2006/relationships/image" Target="../media/image23.jpe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3.png"/><Relationship Id="rId12" Type="http://schemas.openxmlformats.org/officeDocument/2006/relationships/image" Target="../media/image34.png"/><Relationship Id="rId13" Type="http://schemas.openxmlformats.org/officeDocument/2006/relationships/image" Target="../media/image35.png"/><Relationship Id="rId14" Type="http://schemas.openxmlformats.org/officeDocument/2006/relationships/image" Target="../media/image36.png"/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4.jpeg"/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7" Type="http://schemas.openxmlformats.org/officeDocument/2006/relationships/image" Target="../media/image29.png"/><Relationship Id="rId8" Type="http://schemas.openxmlformats.org/officeDocument/2006/relationships/image" Target="../media/image30.png"/><Relationship Id="rId9" Type="http://schemas.openxmlformats.org/officeDocument/2006/relationships/image" Target="../media/image31.png"/><Relationship Id="rId10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twitter.com/VMworld/status/770766516396535808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609441" y="1676400"/>
            <a:ext cx="7466171" cy="1524000"/>
          </a:xfrm>
        </p:spPr>
        <p:txBody>
          <a:bodyPr anchor="t"/>
          <a:lstStyle/>
          <a:p>
            <a:r>
              <a:rPr lang="en-US" sz="3200" dirty="0" smtClean="0"/>
              <a:t>The Little </a:t>
            </a:r>
            <a:r>
              <a:rPr lang="en-US" sz="3200" dirty="0" err="1" smtClean="0"/>
              <a:t>IoT</a:t>
            </a:r>
            <a:r>
              <a:rPr lang="en-US" sz="3200" dirty="0" smtClean="0"/>
              <a:t> Agent (</a:t>
            </a:r>
            <a:r>
              <a:rPr lang="en-US" sz="3200" dirty="0" err="1" smtClean="0"/>
              <a:t>liota</a:t>
            </a:r>
            <a:r>
              <a:rPr lang="en-US" sz="3200" dirty="0" smtClean="0"/>
              <a:t>)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557963" y="6464300"/>
            <a:ext cx="5180012" cy="149225"/>
          </a:xfrm>
        </p:spPr>
        <p:txBody>
          <a:bodyPr/>
          <a:lstStyle/>
          <a:p>
            <a:r>
              <a:rPr lang="en-US"/>
              <a:t>CONFIDENTIAL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11737975" y="6464300"/>
            <a:ext cx="450850" cy="149225"/>
          </a:xfrm>
        </p:spPr>
        <p:txBody>
          <a:bodyPr/>
          <a:lstStyle/>
          <a:p>
            <a:fld id="{6EA6D8CF-3CDE-4807-BCD2-C9F2B831AAA5}" type="slidenum">
              <a:rPr lang="en-US" smtClean="0"/>
              <a:t>1</a:t>
            </a:fld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Greg </a:t>
            </a:r>
            <a:r>
              <a:rPr lang="en-US" dirty="0" err="1" smtClean="0"/>
              <a:t>Bollella</a:t>
            </a:r>
            <a:endParaRPr lang="en-US" dirty="0"/>
          </a:p>
          <a:p>
            <a:r>
              <a:rPr lang="en-US" dirty="0" smtClean="0"/>
              <a:t>VMware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14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liota</a:t>
            </a:r>
            <a:r>
              <a:rPr lang="en-US" dirty="0" smtClean="0"/>
              <a:t> HLD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371599"/>
            <a:ext cx="10969943" cy="509270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Devices</a:t>
            </a:r>
          </a:p>
          <a:p>
            <a:pPr lvl="1"/>
            <a:r>
              <a:rPr lang="en-US" dirty="0" smtClean="0"/>
              <a:t>An Entity representing a device (a data-source connected to an </a:t>
            </a:r>
            <a:r>
              <a:rPr lang="en-US" dirty="0" err="1" smtClean="0"/>
              <a:t>IoT</a:t>
            </a:r>
            <a:r>
              <a:rPr lang="en-US" dirty="0" smtClean="0"/>
              <a:t> gateway or edge system)</a:t>
            </a:r>
          </a:p>
          <a:p>
            <a:r>
              <a:rPr lang="en-US" dirty="0" err="1" smtClean="0"/>
              <a:t>DeviceComms</a:t>
            </a:r>
            <a:endParaRPr lang="en-US" dirty="0"/>
          </a:p>
          <a:p>
            <a:pPr lvl="1"/>
            <a:r>
              <a:rPr lang="en-US" dirty="0" smtClean="0"/>
              <a:t>An abstraction of the communication mechanisms between a device and an edge system </a:t>
            </a:r>
          </a:p>
          <a:p>
            <a:r>
              <a:rPr lang="en-US" dirty="0" smtClean="0"/>
              <a:t>Edge System</a:t>
            </a:r>
          </a:p>
          <a:p>
            <a:pPr lvl="1"/>
            <a:r>
              <a:rPr lang="en-US" dirty="0" smtClean="0"/>
              <a:t>An Entity representing the h/w and s/w of an </a:t>
            </a:r>
            <a:r>
              <a:rPr lang="en-US" dirty="0" err="1" smtClean="0"/>
              <a:t>IoT</a:t>
            </a:r>
            <a:r>
              <a:rPr lang="en-US" dirty="0" smtClean="0"/>
              <a:t> gateway or edge system</a:t>
            </a:r>
          </a:p>
          <a:p>
            <a:r>
              <a:rPr lang="en-US" dirty="0" smtClean="0"/>
              <a:t>Metric</a:t>
            </a:r>
          </a:p>
          <a:p>
            <a:pPr lvl="1"/>
            <a:r>
              <a:rPr lang="en-US" dirty="0" smtClean="0"/>
              <a:t>An Entity representing a stream of (number, timestamp) tuples</a:t>
            </a:r>
          </a:p>
          <a:p>
            <a:r>
              <a:rPr lang="en-US" dirty="0" smtClean="0"/>
              <a:t>Data-Center Component</a:t>
            </a:r>
          </a:p>
          <a:p>
            <a:pPr lvl="1"/>
            <a:r>
              <a:rPr lang="en-US" dirty="0" smtClean="0"/>
              <a:t>An abstraction of the protocol and format a DCC requires</a:t>
            </a:r>
          </a:p>
          <a:p>
            <a:r>
              <a:rPr lang="en-US" dirty="0" err="1" smtClean="0"/>
              <a:t>DCCComms</a:t>
            </a:r>
            <a:endParaRPr lang="en-US" dirty="0" smtClean="0"/>
          </a:p>
          <a:p>
            <a:pPr lvl="1"/>
            <a:r>
              <a:rPr lang="en-US" dirty="0" smtClean="0"/>
              <a:t>An abstraction of the communication mechanisms between the edge system and data-center</a:t>
            </a:r>
          </a:p>
          <a:p>
            <a:r>
              <a:rPr lang="en-US" dirty="0" smtClean="0"/>
              <a:t>Package Manager</a:t>
            </a:r>
          </a:p>
          <a:p>
            <a:pPr lvl="1"/>
            <a:r>
              <a:rPr lang="en-US" dirty="0" smtClean="0"/>
              <a:t>Allows the loading and unloading of </a:t>
            </a:r>
            <a:r>
              <a:rPr lang="en-US" dirty="0" err="1" smtClean="0"/>
              <a:t>liota</a:t>
            </a:r>
            <a:r>
              <a:rPr lang="en-US" dirty="0" smtClean="0"/>
              <a:t> packages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D8CF-3CDE-4807-BCD2-C9F2B831AAA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2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282" y="231053"/>
            <a:ext cx="10969943" cy="812800"/>
          </a:xfrm>
        </p:spPr>
        <p:txBody>
          <a:bodyPr/>
          <a:lstStyle/>
          <a:p>
            <a:r>
              <a:rPr lang="en-US" dirty="0" err="1" smtClean="0"/>
              <a:t>liota</a:t>
            </a:r>
            <a:r>
              <a:rPr lang="en-US" dirty="0" smtClean="0"/>
              <a:t> HLD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D8CF-3CDE-4807-BCD2-C9F2B831AAA5}" type="slidenum">
              <a:rPr lang="en-US" smtClean="0"/>
              <a:t>11</a:t>
            </a:fld>
            <a:endParaRPr lang="en-US"/>
          </a:p>
        </p:txBody>
      </p:sp>
      <p:sp>
        <p:nvSpPr>
          <p:cNvPr id="6" name="Can 5"/>
          <p:cNvSpPr/>
          <p:nvPr/>
        </p:nvSpPr>
        <p:spPr>
          <a:xfrm rot="5400000">
            <a:off x="2360612" y="1207726"/>
            <a:ext cx="152400" cy="762000"/>
          </a:xfrm>
          <a:prstGeom prst="can">
            <a:avLst/>
          </a:prstGeom>
          <a:gradFill>
            <a:gsLst>
              <a:gs pos="0">
                <a:srgbClr val="D9541E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7" name="Can 6"/>
          <p:cNvSpPr/>
          <p:nvPr/>
        </p:nvSpPr>
        <p:spPr>
          <a:xfrm rot="5400000">
            <a:off x="2360612" y="1410926"/>
            <a:ext cx="152400" cy="762000"/>
          </a:xfrm>
          <a:prstGeom prst="can">
            <a:avLst/>
          </a:prstGeom>
          <a:gradFill>
            <a:gsLst>
              <a:gs pos="0">
                <a:srgbClr val="7030A0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8" name="Can 7"/>
          <p:cNvSpPr/>
          <p:nvPr/>
        </p:nvSpPr>
        <p:spPr>
          <a:xfrm rot="5400000">
            <a:off x="2360612" y="1614126"/>
            <a:ext cx="152400" cy="762000"/>
          </a:xfrm>
          <a:prstGeom prst="can">
            <a:avLst/>
          </a:prstGeom>
          <a:gradFill>
            <a:gsLst>
              <a:gs pos="0">
                <a:schemeClr val="bg1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9" name="Can 8"/>
          <p:cNvSpPr/>
          <p:nvPr/>
        </p:nvSpPr>
        <p:spPr>
          <a:xfrm rot="5400000">
            <a:off x="2360612" y="1817326"/>
            <a:ext cx="152400" cy="762000"/>
          </a:xfrm>
          <a:prstGeom prst="can">
            <a:avLst/>
          </a:prstGeom>
          <a:gradFill>
            <a:gsLst>
              <a:gs pos="0">
                <a:schemeClr val="tx2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0" name="Can 9"/>
          <p:cNvSpPr/>
          <p:nvPr/>
        </p:nvSpPr>
        <p:spPr>
          <a:xfrm rot="5400000">
            <a:off x="10793014" y="1205923"/>
            <a:ext cx="152400" cy="762000"/>
          </a:xfrm>
          <a:prstGeom prst="can">
            <a:avLst/>
          </a:prstGeom>
          <a:gradFill>
            <a:gsLst>
              <a:gs pos="0">
                <a:srgbClr val="D9541E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1" name="Can 10"/>
          <p:cNvSpPr/>
          <p:nvPr/>
        </p:nvSpPr>
        <p:spPr>
          <a:xfrm rot="5400000">
            <a:off x="10793014" y="1409123"/>
            <a:ext cx="152400" cy="762000"/>
          </a:xfrm>
          <a:prstGeom prst="can">
            <a:avLst/>
          </a:prstGeom>
          <a:gradFill>
            <a:gsLst>
              <a:gs pos="0">
                <a:srgbClr val="7030A0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2" name="Can 11"/>
          <p:cNvSpPr/>
          <p:nvPr/>
        </p:nvSpPr>
        <p:spPr>
          <a:xfrm rot="5400000">
            <a:off x="10793014" y="1612323"/>
            <a:ext cx="152400" cy="762000"/>
          </a:xfrm>
          <a:prstGeom prst="can">
            <a:avLst/>
          </a:prstGeom>
          <a:gradFill>
            <a:gsLst>
              <a:gs pos="0">
                <a:schemeClr val="bg1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3" name="Can 12"/>
          <p:cNvSpPr/>
          <p:nvPr/>
        </p:nvSpPr>
        <p:spPr>
          <a:xfrm rot="5400000">
            <a:off x="10793014" y="1815523"/>
            <a:ext cx="152400" cy="762000"/>
          </a:xfrm>
          <a:prstGeom prst="can">
            <a:avLst/>
          </a:prstGeom>
          <a:gradFill>
            <a:gsLst>
              <a:gs pos="0">
                <a:schemeClr val="tx2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4" name="Hexagon 13"/>
          <p:cNvSpPr/>
          <p:nvPr/>
        </p:nvSpPr>
        <p:spPr>
          <a:xfrm>
            <a:off x="569912" y="1510723"/>
            <a:ext cx="533400" cy="457200"/>
          </a:xfrm>
          <a:prstGeom prst="hexagon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5" name="Hexagon 14"/>
          <p:cNvSpPr/>
          <p:nvPr/>
        </p:nvSpPr>
        <p:spPr>
          <a:xfrm>
            <a:off x="569912" y="2004580"/>
            <a:ext cx="533400" cy="457200"/>
          </a:xfrm>
          <a:prstGeom prst="hexagon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97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6" name="Hexagon 15"/>
          <p:cNvSpPr/>
          <p:nvPr/>
        </p:nvSpPr>
        <p:spPr>
          <a:xfrm>
            <a:off x="569912" y="2498437"/>
            <a:ext cx="533400" cy="457200"/>
          </a:xfrm>
          <a:prstGeom prst="hexagon">
            <a:avLst/>
          </a:prstGeom>
          <a:gradFill>
            <a:gsLst>
              <a:gs pos="0">
                <a:schemeClr val="bg1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7" name="Hexagon 16"/>
          <p:cNvSpPr/>
          <p:nvPr/>
        </p:nvSpPr>
        <p:spPr>
          <a:xfrm>
            <a:off x="569912" y="2992294"/>
            <a:ext cx="533400" cy="457200"/>
          </a:xfrm>
          <a:prstGeom prst="hexagon">
            <a:avLst/>
          </a:prstGeom>
          <a:gradFill>
            <a:gsLst>
              <a:gs pos="0">
                <a:schemeClr val="tx2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8" name="Hexagon 17"/>
          <p:cNvSpPr/>
          <p:nvPr/>
        </p:nvSpPr>
        <p:spPr>
          <a:xfrm>
            <a:off x="569912" y="3486150"/>
            <a:ext cx="533400" cy="457200"/>
          </a:xfrm>
          <a:prstGeom prst="hexagon">
            <a:avLst/>
          </a:prstGeom>
          <a:gradFill>
            <a:gsLst>
              <a:gs pos="0">
                <a:srgbClr val="FF0000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9" name="Rectangle 18"/>
          <p:cNvSpPr/>
          <p:nvPr/>
        </p:nvSpPr>
        <p:spPr>
          <a:xfrm>
            <a:off x="5442149" y="1510723"/>
            <a:ext cx="1104900" cy="383310"/>
          </a:xfrm>
          <a:prstGeom prst="rect">
            <a:avLst/>
          </a:prstGeom>
          <a:gradFill>
            <a:gsLst>
              <a:gs pos="0">
                <a:schemeClr val="tx2"/>
              </a:gs>
              <a:gs pos="80000">
                <a:schemeClr val="tx2"/>
              </a:gs>
              <a:gs pos="100000">
                <a:schemeClr val="tx2"/>
              </a:gs>
            </a:gsLst>
            <a:lin ang="16200000" scaled="0"/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20" name="Triangle 19"/>
          <p:cNvSpPr/>
          <p:nvPr/>
        </p:nvSpPr>
        <p:spPr>
          <a:xfrm>
            <a:off x="3891359" y="1510723"/>
            <a:ext cx="685800" cy="653329"/>
          </a:xfrm>
          <a:prstGeom prst="triangl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21" name="Oval 20"/>
          <p:cNvSpPr/>
          <p:nvPr/>
        </p:nvSpPr>
        <p:spPr>
          <a:xfrm>
            <a:off x="8447087" y="1466995"/>
            <a:ext cx="381000" cy="34925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22" name="Oval 21"/>
          <p:cNvSpPr/>
          <p:nvPr/>
        </p:nvSpPr>
        <p:spPr>
          <a:xfrm>
            <a:off x="8447087" y="1943245"/>
            <a:ext cx="381000" cy="349250"/>
          </a:xfrm>
          <a:prstGeom prst="ellipse">
            <a:avLst/>
          </a:prstGeom>
          <a:gradFill>
            <a:gsLst>
              <a:gs pos="0">
                <a:schemeClr val="tx2"/>
              </a:gs>
              <a:gs pos="52000">
                <a:schemeClr val="tx2"/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23" name="Oval 22"/>
          <p:cNvSpPr/>
          <p:nvPr/>
        </p:nvSpPr>
        <p:spPr>
          <a:xfrm>
            <a:off x="8447087" y="2419495"/>
            <a:ext cx="381000" cy="349250"/>
          </a:xfrm>
          <a:prstGeom prst="ellipse">
            <a:avLst/>
          </a:prstGeom>
          <a:gradFill>
            <a:gsLst>
              <a:gs pos="0">
                <a:schemeClr val="bg1"/>
              </a:gs>
              <a:gs pos="45000">
                <a:schemeClr val="bg1"/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24" name="Oval 23"/>
          <p:cNvSpPr/>
          <p:nvPr/>
        </p:nvSpPr>
        <p:spPr>
          <a:xfrm>
            <a:off x="8447087" y="2895745"/>
            <a:ext cx="381000" cy="349250"/>
          </a:xfrm>
          <a:prstGeom prst="ellipse">
            <a:avLst/>
          </a:prstGeom>
          <a:gradFill>
            <a:gsLst>
              <a:gs pos="0">
                <a:srgbClr val="FF0000"/>
              </a:gs>
              <a:gs pos="47000">
                <a:srgbClr val="FF0000"/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25" name="Oval 24"/>
          <p:cNvSpPr/>
          <p:nvPr/>
        </p:nvSpPr>
        <p:spPr>
          <a:xfrm>
            <a:off x="8447087" y="3371995"/>
            <a:ext cx="381000" cy="349250"/>
          </a:xfrm>
          <a:prstGeom prst="ellipse">
            <a:avLst/>
          </a:prstGeom>
          <a:gradFill>
            <a:gsLst>
              <a:gs pos="0">
                <a:srgbClr val="7030A0"/>
              </a:gs>
              <a:gs pos="52000">
                <a:srgbClr val="7030A0"/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26" name="TextBox 25"/>
          <p:cNvSpPr txBox="1"/>
          <p:nvPr/>
        </p:nvSpPr>
        <p:spPr>
          <a:xfrm>
            <a:off x="379412" y="1156854"/>
            <a:ext cx="914400" cy="28517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Devices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674812" y="1156854"/>
            <a:ext cx="1652588" cy="23293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Device </a:t>
            </a:r>
            <a:r>
              <a:rPr lang="en-US" dirty="0" err="1" smtClean="0"/>
              <a:t>Comms</a:t>
            </a:r>
            <a:endParaRPr lang="en-US" dirty="0" smtClean="0"/>
          </a:p>
        </p:txBody>
      </p:sp>
      <p:sp>
        <p:nvSpPr>
          <p:cNvPr id="29" name="TextBox 28"/>
          <p:cNvSpPr txBox="1"/>
          <p:nvPr/>
        </p:nvSpPr>
        <p:spPr>
          <a:xfrm>
            <a:off x="10156824" y="1156854"/>
            <a:ext cx="1652588" cy="23293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DCC </a:t>
            </a:r>
            <a:r>
              <a:rPr lang="en-US" dirty="0" err="1" smtClean="0"/>
              <a:t>Comms</a:t>
            </a:r>
            <a:endParaRPr lang="en-US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7287419" y="1156854"/>
            <a:ext cx="2540793" cy="24021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Data-Center Components</a:t>
            </a:r>
          </a:p>
        </p:txBody>
      </p:sp>
      <p:sp>
        <p:nvSpPr>
          <p:cNvPr id="31" name="Cloud 30"/>
          <p:cNvSpPr/>
          <p:nvPr/>
        </p:nvSpPr>
        <p:spPr>
          <a:xfrm>
            <a:off x="9142412" y="4419600"/>
            <a:ext cx="1905000" cy="1066800"/>
          </a:xfrm>
          <a:prstGeom prst="cloud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32" name="Rectangle 31"/>
          <p:cNvSpPr/>
          <p:nvPr/>
        </p:nvSpPr>
        <p:spPr>
          <a:xfrm>
            <a:off x="5442149" y="1998374"/>
            <a:ext cx="1104900" cy="383310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38000">
                <a:schemeClr val="accent2">
                  <a:lumMod val="75000"/>
                </a:schemeClr>
              </a:gs>
              <a:gs pos="100000">
                <a:schemeClr val="tx2"/>
              </a:gs>
            </a:gsLst>
            <a:lin ang="16200000" scaled="0"/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33" name="Rectangle 32"/>
          <p:cNvSpPr/>
          <p:nvPr/>
        </p:nvSpPr>
        <p:spPr>
          <a:xfrm>
            <a:off x="5442149" y="2486025"/>
            <a:ext cx="1104900" cy="383310"/>
          </a:xfrm>
          <a:prstGeom prst="rect">
            <a:avLst/>
          </a:prstGeom>
          <a:gradFill>
            <a:gsLst>
              <a:gs pos="0">
                <a:srgbClr val="FF0000"/>
              </a:gs>
              <a:gs pos="11000">
                <a:srgbClr val="FF0000"/>
              </a:gs>
              <a:gs pos="100000">
                <a:schemeClr val="tx2"/>
              </a:gs>
            </a:gsLst>
            <a:lin ang="16200000" scaled="0"/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34" name="Rectangle 33"/>
          <p:cNvSpPr/>
          <p:nvPr/>
        </p:nvSpPr>
        <p:spPr>
          <a:xfrm>
            <a:off x="5442149" y="2973677"/>
            <a:ext cx="1104900" cy="383310"/>
          </a:xfrm>
          <a:prstGeom prst="rect">
            <a:avLst/>
          </a:prstGeom>
          <a:gradFill>
            <a:gsLst>
              <a:gs pos="0">
                <a:schemeClr val="tx2"/>
              </a:gs>
              <a:gs pos="67000">
                <a:schemeClr val="bg1"/>
              </a:gs>
              <a:gs pos="100000">
                <a:schemeClr val="bg1"/>
              </a:gs>
            </a:gsLst>
            <a:lin ang="16200000" scaled="0"/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42" name="TextBox 41"/>
          <p:cNvSpPr txBox="1"/>
          <p:nvPr/>
        </p:nvSpPr>
        <p:spPr>
          <a:xfrm>
            <a:off x="3821906" y="1156854"/>
            <a:ext cx="824706" cy="25205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US" smtClean="0"/>
              <a:t>Metrics</a:t>
            </a:r>
            <a:endParaRPr lang="en-US" dirty="0" smtClean="0"/>
          </a:p>
        </p:txBody>
      </p:sp>
      <p:sp>
        <p:nvSpPr>
          <p:cNvPr id="43" name="TextBox 42"/>
          <p:cNvSpPr txBox="1"/>
          <p:nvPr/>
        </p:nvSpPr>
        <p:spPr>
          <a:xfrm>
            <a:off x="5213748" y="1156854"/>
            <a:ext cx="1566464" cy="27774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US" smtClean="0"/>
              <a:t>Edge Systems</a:t>
            </a:r>
            <a:endParaRPr lang="en-US" dirty="0" smtClean="0"/>
          </a:p>
        </p:txBody>
      </p:sp>
      <p:sp>
        <p:nvSpPr>
          <p:cNvPr id="44" name="Triangle 43"/>
          <p:cNvSpPr/>
          <p:nvPr/>
        </p:nvSpPr>
        <p:spPr>
          <a:xfrm>
            <a:off x="3866654" y="1420200"/>
            <a:ext cx="762000" cy="792090"/>
          </a:xfrm>
          <a:prstGeom prst="triangle">
            <a:avLst/>
          </a:prstGeom>
          <a:pattFill prst="plaid">
            <a:fgClr>
              <a:schemeClr val="accent1"/>
            </a:fgClr>
            <a:bgClr>
              <a:schemeClr val="bg1"/>
            </a:bgClr>
          </a:patt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83213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87835E-6 1.48148E-6 C -0.04819 0.02246 -0.09651 0.04491 -0.12295 0.09445 C -0.14939 0.14375 -0.16684 0.24213 -0.15837 0.2963 C -0.14991 0.35023 -0.09794 0.38658 -0.07189 0.41852 C -0.04584 0.45023 -0.01784 0.47246 -0.00208 0.48704 C 0.01381 0.50139 0.02305 0.50556 0.02305 0.50556 " pathEditMode="relative" ptsTypes="AAAAAA">
                                      <p:cBhvr>
                                        <p:cTn id="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433 0.08079 -0.02878 0.16157 0.00938 0.20556 C 0.04767 0.24931 0.22936 0.26296 0.22936 0.26296 " pathEditMode="relative" ptsTypes="AAA"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602 0.0699 0.03204 0.13981 0.06252 0.21851 C 0.09286 0.29722 0.13754 0.38472 0.18234 0.47222 " pathEditMode="relative" ptsTypes="A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12 0.12337 -0.02253 0.24675 0.00313 0.32592 C 0.02891 0.40486 0.15434 0.47407 0.15434 0.47407 L 0.15434 0.47407 L 0.15434 0.47407 " pathEditMode="relative" ptsTypes="AAAAA">
                                      <p:cBhvr>
                                        <p:cTn id="2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0573E-6 -6.66667E-6 C -0.04819 0.02638 -0.09625 0.053 -0.12086 0.09999 C -0.14561 0.14675 -0.14796 0.28147 -0.14796 0.28147 L -0.14796 0.28147 L -0.14796 0.28147 " pathEditMode="relative" ptsTypes="AAAAA">
                                      <p:cBhvr>
                                        <p:cTn id="2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071 -0.00185 C -0.00821 0.04213 0.00443 0.08611 -0.03009 0.1537 C -0.06473 0.2213 -0.14639 0.3125 -0.22806 0.4037 " pathEditMode="relative" ptsTypes="AAA">
                                      <p:cBhvr>
                                        <p:cTn id="3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  <p:bldP spid="18" grpId="0" animBg="1"/>
      <p:bldP spid="24" grpId="0" animBg="1"/>
      <p:bldP spid="31" grpId="0" animBg="1"/>
      <p:bldP spid="32" grpId="0" animBg="1"/>
      <p:bldP spid="44" grpId="0" animBg="1"/>
      <p:bldP spid="44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Device and DCC </a:t>
            </a:r>
            <a:r>
              <a:rPr lang="en-US" dirty="0" err="1" smtClean="0"/>
              <a:t>Comms</a:t>
            </a:r>
            <a:r>
              <a:rPr lang="en-US" dirty="0" smtClean="0"/>
              <a:t> are not necessarily a pub-sub </a:t>
            </a:r>
            <a:r>
              <a:rPr lang="en-US" dirty="0" err="1" smtClean="0"/>
              <a:t>mech</a:t>
            </a:r>
            <a:endParaRPr lang="en-US" dirty="0" smtClean="0"/>
          </a:p>
          <a:p>
            <a:pPr lvl="1"/>
            <a:r>
              <a:rPr lang="en-US" dirty="0" smtClean="0"/>
              <a:t>Can be long-lived sockets, </a:t>
            </a:r>
            <a:r>
              <a:rPr lang="en-US" dirty="0" err="1" smtClean="0"/>
              <a:t>websockets</a:t>
            </a:r>
            <a:r>
              <a:rPr lang="en-US" dirty="0" smtClean="0"/>
              <a:t>, </a:t>
            </a:r>
            <a:r>
              <a:rPr lang="en-US" dirty="0" err="1" smtClean="0"/>
              <a:t>CoAP</a:t>
            </a:r>
            <a:r>
              <a:rPr lang="en-US" dirty="0" smtClean="0"/>
              <a:t> sessions direction between producer and consumer</a:t>
            </a:r>
          </a:p>
          <a:p>
            <a:pPr lvl="2"/>
            <a:r>
              <a:rPr lang="en-US" dirty="0" smtClean="0"/>
              <a:t>Lower runtime overhead, less flexibility</a:t>
            </a:r>
          </a:p>
          <a:p>
            <a:r>
              <a:rPr lang="en-US" dirty="0" smtClean="0"/>
              <a:t>Entities can register with different DCCs (returned objects are specific to a DCC)</a:t>
            </a:r>
          </a:p>
          <a:p>
            <a:r>
              <a:rPr lang="en-US" dirty="0" smtClean="0"/>
              <a:t>A single metric can be created that represents flows to multiple DCCs</a:t>
            </a:r>
          </a:p>
          <a:p>
            <a:r>
              <a:rPr lang="en-US" dirty="0" smtClean="0"/>
              <a:t>Devices and Edge Systems are expected to be the ‘management’ endpoints</a:t>
            </a:r>
          </a:p>
          <a:p>
            <a:pPr lvl="1"/>
            <a:r>
              <a:rPr lang="en-US" dirty="0" smtClean="0"/>
              <a:t>I.e., can be updated and acted upon by components in the data-center</a:t>
            </a:r>
          </a:p>
          <a:p>
            <a:r>
              <a:rPr lang="en-US" dirty="0" smtClean="0"/>
              <a:t>Device and </a:t>
            </a:r>
            <a:r>
              <a:rPr lang="en-US" dirty="0" err="1" smtClean="0"/>
              <a:t>EdgeSystem</a:t>
            </a:r>
            <a:r>
              <a:rPr lang="en-US" dirty="0" smtClean="0"/>
              <a:t> are currently place holders</a:t>
            </a:r>
          </a:p>
          <a:p>
            <a:pPr lvl="1"/>
            <a:r>
              <a:rPr lang="en-US" dirty="0" smtClean="0"/>
              <a:t>We expect, hope, as people use them we will learn idiosyncrasies of particular systems and commonalities across systems and move them into the abstract class and concrete classes as appropriate</a:t>
            </a:r>
          </a:p>
          <a:p>
            <a:r>
              <a:rPr lang="en-US" dirty="0" smtClean="0"/>
              <a:t>We abstract data acquisition in the most general way possible</a:t>
            </a:r>
          </a:p>
          <a:p>
            <a:pPr lvl="1"/>
            <a:r>
              <a:rPr lang="en-US" dirty="0" smtClean="0"/>
              <a:t>A User-Defined Method (UDM) (more detail later)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D8CF-3CDE-4807-BCD2-C9F2B831AAA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2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Entities may be registered with a DCC</a:t>
            </a:r>
          </a:p>
          <a:p>
            <a:pPr lvl="1"/>
            <a:r>
              <a:rPr lang="en-US" dirty="0" smtClean="0"/>
              <a:t>Return is a </a:t>
            </a:r>
            <a:r>
              <a:rPr lang="en-US" dirty="0" err="1" smtClean="0"/>
              <a:t>RegisteredEntity</a:t>
            </a:r>
            <a:r>
              <a:rPr lang="en-US" dirty="0" smtClean="0"/>
              <a:t> or </a:t>
            </a:r>
            <a:r>
              <a:rPr lang="en-US" dirty="0" err="1" smtClean="0"/>
              <a:t>RegisteredMetric</a:t>
            </a:r>
            <a:endParaRPr lang="en-US" dirty="0" smtClean="0"/>
          </a:p>
          <a:p>
            <a:pPr lvl="1"/>
            <a:r>
              <a:rPr lang="en-US" dirty="0" smtClean="0"/>
              <a:t>Some DCC’s will cause flows as registration is part of the data-center component</a:t>
            </a:r>
          </a:p>
          <a:p>
            <a:pPr lvl="1"/>
            <a:r>
              <a:rPr lang="en-US" dirty="0" smtClean="0"/>
              <a:t>Others can simply return the proper object w/o flows</a:t>
            </a:r>
          </a:p>
          <a:p>
            <a:r>
              <a:rPr lang="en-US" dirty="0" smtClean="0"/>
              <a:t>Allows an Entity to associate meta-data with the representation in the dc component</a:t>
            </a:r>
          </a:p>
          <a:p>
            <a:pPr lvl="1"/>
            <a:r>
              <a:rPr lang="en-US" dirty="0" err="1" smtClean="0"/>
              <a:t>Key:value</a:t>
            </a:r>
            <a:r>
              <a:rPr lang="en-US" dirty="0" smtClean="0"/>
              <a:t> pairs</a:t>
            </a:r>
          </a:p>
          <a:p>
            <a:pPr lvl="1"/>
            <a:r>
              <a:rPr lang="en-US" dirty="0" smtClean="0"/>
              <a:t>Relationship to other entities</a:t>
            </a:r>
          </a:p>
          <a:p>
            <a:pPr lvl="1"/>
            <a:r>
              <a:rPr lang="en-US" dirty="0" smtClean="0"/>
              <a:t>Metrics </a:t>
            </a:r>
          </a:p>
          <a:p>
            <a:pPr lvl="1"/>
            <a:r>
              <a:rPr lang="en-US" dirty="0" smtClean="0"/>
              <a:t>Units</a:t>
            </a:r>
          </a:p>
          <a:p>
            <a:pPr lvl="1"/>
            <a:r>
              <a:rPr lang="en-US" dirty="0" smtClean="0"/>
              <a:t>IEEE 1451 data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D8CF-3CDE-4807-BCD2-C9F2B831AAA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04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Package Manager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Much like OSGI Bundles but for Python</a:t>
            </a:r>
          </a:p>
          <a:p>
            <a:r>
              <a:rPr lang="en-US" dirty="0" smtClean="0"/>
              <a:t>Support the recursive loading and unloading of a </a:t>
            </a:r>
            <a:r>
              <a:rPr lang="en-US" dirty="0" err="1" smtClean="0"/>
              <a:t>liota</a:t>
            </a:r>
            <a:r>
              <a:rPr lang="en-US" dirty="0" smtClean="0"/>
              <a:t> package</a:t>
            </a:r>
          </a:p>
          <a:p>
            <a:r>
              <a:rPr lang="en-US" dirty="0" err="1" smtClean="0"/>
              <a:t>Liota</a:t>
            </a:r>
            <a:r>
              <a:rPr lang="en-US" dirty="0" smtClean="0"/>
              <a:t> package</a:t>
            </a:r>
          </a:p>
          <a:p>
            <a:pPr lvl="1"/>
            <a:r>
              <a:rPr lang="en-US" dirty="0" smtClean="0"/>
              <a:t>A list of package names that must be loaded before this package</a:t>
            </a:r>
          </a:p>
          <a:p>
            <a:pPr lvl="1"/>
            <a:r>
              <a:rPr lang="en-US" dirty="0" smtClean="0"/>
              <a:t>A run method </a:t>
            </a:r>
          </a:p>
          <a:p>
            <a:pPr lvl="2"/>
            <a:r>
              <a:rPr lang="en-US" dirty="0" smtClean="0"/>
              <a:t>One parameter, the Registry </a:t>
            </a:r>
          </a:p>
          <a:p>
            <a:pPr lvl="1"/>
            <a:r>
              <a:rPr lang="en-US" dirty="0" smtClean="0"/>
              <a:t>A clean up method</a:t>
            </a:r>
          </a:p>
          <a:p>
            <a:r>
              <a:rPr lang="en-US" dirty="0" smtClean="0"/>
              <a:t>On load package manager recursively loads packages this depends on then executes run()</a:t>
            </a:r>
          </a:p>
          <a:p>
            <a:r>
              <a:rPr lang="en-US" dirty="0" smtClean="0"/>
              <a:t>On unload package manager recursively unloads packages that depend on this then executes cleanup()</a:t>
            </a:r>
          </a:p>
          <a:p>
            <a:r>
              <a:rPr lang="en-US" dirty="0" smtClean="0"/>
              <a:t>Meant for dynamic code refreshes, dynamically adding devices, DCC, metrics, etc. </a:t>
            </a:r>
          </a:p>
          <a:p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D8CF-3CDE-4807-BCD2-C9F2B831AAA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47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User-Defined Methods (UDM)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D8CF-3CDE-4807-BCD2-C9F2B831AAA5}" type="slidenum">
              <a:rPr lang="en-US" smtClean="0"/>
              <a:t>15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217612" y="1752600"/>
            <a:ext cx="8458200" cy="35052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US" b="1" dirty="0" err="1" smtClean="0">
                <a:latin typeface="Courier" charset="0"/>
                <a:ea typeface="Courier" charset="0"/>
                <a:cs typeface="Courier" charset="0"/>
              </a:rPr>
              <a:t>def</a:t>
            </a:r>
            <a:r>
              <a:rPr lang="en-US" b="1" dirty="0" smtClean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US" b="1" dirty="0" err="1" smtClean="0">
                <a:latin typeface="Courier" charset="0"/>
                <a:ea typeface="Courier" charset="0"/>
                <a:cs typeface="Courier" charset="0"/>
              </a:rPr>
              <a:t>read_cpu_util</a:t>
            </a:r>
            <a:r>
              <a:rPr lang="en-US" b="1" dirty="0" smtClean="0">
                <a:latin typeface="Courier" charset="0"/>
                <a:ea typeface="Courier" charset="0"/>
                <a:cs typeface="Courier" charset="0"/>
              </a:rPr>
              <a:t>(</a:t>
            </a:r>
            <a:r>
              <a:rPr lang="en-US" b="1" dirty="0" err="1" smtClean="0">
                <a:latin typeface="Courier" charset="0"/>
                <a:ea typeface="Courier" charset="0"/>
                <a:cs typeface="Courier" charset="0"/>
              </a:rPr>
              <a:t>dur_sec</a:t>
            </a:r>
            <a:r>
              <a:rPr lang="en-US" b="1" dirty="0" smtClean="0">
                <a:latin typeface="Courier" charset="0"/>
                <a:ea typeface="Courier" charset="0"/>
                <a:cs typeface="Courier" charset="0"/>
              </a:rPr>
              <a:t>=1):</a:t>
            </a:r>
          </a:p>
          <a:p>
            <a:pPr>
              <a:lnSpc>
                <a:spcPct val="90000"/>
              </a:lnSpc>
            </a:pPr>
            <a:r>
              <a:rPr lang="en-US" b="1" dirty="0">
                <a:latin typeface="Courier" charset="0"/>
                <a:ea typeface="Courier" charset="0"/>
                <a:cs typeface="Courier" charset="0"/>
              </a:rPr>
              <a:t>	</a:t>
            </a:r>
            <a:r>
              <a:rPr lang="en-US" b="1" dirty="0" smtClean="0">
                <a:latin typeface="Courier" charset="0"/>
                <a:ea typeface="Courier" charset="0"/>
                <a:cs typeface="Courier" charset="0"/>
              </a:rPr>
              <a:t>return round(</a:t>
            </a:r>
            <a:r>
              <a:rPr lang="en-US" b="1" dirty="0" err="1" smtClean="0">
                <a:latin typeface="Courier" charset="0"/>
                <a:ea typeface="Courier" charset="0"/>
                <a:cs typeface="Courier" charset="0"/>
              </a:rPr>
              <a:t>psutil.cpu_percent</a:t>
            </a:r>
            <a:r>
              <a:rPr lang="en-US" b="1" dirty="0" smtClean="0">
                <a:latin typeface="Courier" charset="0"/>
                <a:ea typeface="Courier" charset="0"/>
                <a:cs typeface="Courier" charset="0"/>
              </a:rPr>
              <a:t>(interval=</a:t>
            </a:r>
            <a:r>
              <a:rPr lang="en-US" b="1" dirty="0" err="1" smtClean="0">
                <a:latin typeface="Courier" charset="0"/>
                <a:ea typeface="Courier" charset="0"/>
                <a:cs typeface="Courier" charset="0"/>
              </a:rPr>
              <a:t>dur_sec</a:t>
            </a:r>
            <a:r>
              <a:rPr lang="en-US" b="1" dirty="0" smtClean="0">
                <a:latin typeface="Courier" charset="0"/>
                <a:ea typeface="Courier" charset="0"/>
                <a:cs typeface="Courier" charset="0"/>
              </a:rPr>
              <a:t>),2)</a:t>
            </a:r>
          </a:p>
          <a:p>
            <a:pPr>
              <a:lnSpc>
                <a:spcPct val="90000"/>
              </a:lnSpc>
            </a:pPr>
            <a:endParaRPr lang="en-US" b="1" dirty="0">
              <a:latin typeface="Courier" charset="0"/>
              <a:ea typeface="Courier" charset="0"/>
              <a:cs typeface="Courier" charset="0"/>
            </a:endParaRPr>
          </a:p>
          <a:p>
            <a:pPr>
              <a:lnSpc>
                <a:spcPct val="90000"/>
              </a:lnSpc>
            </a:pPr>
            <a:r>
              <a:rPr lang="en-US" b="1" dirty="0" err="1" smtClean="0">
                <a:latin typeface="Courier" charset="0"/>
                <a:ea typeface="Courier" charset="0"/>
                <a:cs typeface="Courier" charset="0"/>
              </a:rPr>
              <a:t>cpu_util</a:t>
            </a:r>
            <a:r>
              <a:rPr lang="en-US" b="1" dirty="0" smtClean="0">
                <a:latin typeface="Courier" charset="0"/>
                <a:ea typeface="Courier" charset="0"/>
                <a:cs typeface="Courier" charset="0"/>
              </a:rPr>
              <a:t>= = Metric(</a:t>
            </a:r>
          </a:p>
          <a:p>
            <a:pPr>
              <a:lnSpc>
                <a:spcPct val="90000"/>
              </a:lnSpc>
            </a:pPr>
            <a:r>
              <a:rPr lang="en-US" b="1" dirty="0">
                <a:latin typeface="Courier" charset="0"/>
                <a:ea typeface="Courier" charset="0"/>
                <a:cs typeface="Courier" charset="0"/>
              </a:rPr>
              <a:t>	</a:t>
            </a:r>
            <a:r>
              <a:rPr lang="en-US" b="1" dirty="0" smtClean="0">
                <a:latin typeface="Courier" charset="0"/>
                <a:ea typeface="Courier" charset="0"/>
                <a:cs typeface="Courier" charset="0"/>
              </a:rPr>
              <a:t>name = ‘CPU Utilization’,</a:t>
            </a:r>
          </a:p>
          <a:p>
            <a:pPr>
              <a:lnSpc>
                <a:spcPct val="90000"/>
              </a:lnSpc>
            </a:pPr>
            <a:r>
              <a:rPr lang="en-US" b="1" dirty="0">
                <a:latin typeface="Courier" charset="0"/>
                <a:ea typeface="Courier" charset="0"/>
                <a:cs typeface="Courier" charset="0"/>
              </a:rPr>
              <a:t>	</a:t>
            </a:r>
            <a:r>
              <a:rPr lang="en-US" b="1" dirty="0" smtClean="0">
                <a:latin typeface="Courier" charset="0"/>
                <a:ea typeface="Courier" charset="0"/>
                <a:cs typeface="Courier" charset="0"/>
              </a:rPr>
              <a:t>unit = None,</a:t>
            </a:r>
          </a:p>
          <a:p>
            <a:pPr>
              <a:lnSpc>
                <a:spcPct val="90000"/>
              </a:lnSpc>
            </a:pPr>
            <a:r>
              <a:rPr lang="en-US" b="1" dirty="0">
                <a:latin typeface="Courier" charset="0"/>
                <a:ea typeface="Courier" charset="0"/>
                <a:cs typeface="Courier" charset="0"/>
              </a:rPr>
              <a:t>	</a:t>
            </a:r>
            <a:r>
              <a:rPr lang="en-US" b="1" dirty="0" smtClean="0">
                <a:latin typeface="Courier" charset="0"/>
                <a:ea typeface="Courier" charset="0"/>
                <a:cs typeface="Courier" charset="0"/>
              </a:rPr>
              <a:t>interval = 10,</a:t>
            </a:r>
          </a:p>
          <a:p>
            <a:pPr>
              <a:lnSpc>
                <a:spcPct val="90000"/>
              </a:lnSpc>
            </a:pPr>
            <a:r>
              <a:rPr lang="en-US" b="1" dirty="0">
                <a:latin typeface="Courier" charset="0"/>
                <a:ea typeface="Courier" charset="0"/>
                <a:cs typeface="Courier" charset="0"/>
              </a:rPr>
              <a:t>	</a:t>
            </a:r>
            <a:r>
              <a:rPr lang="en-US" b="1" dirty="0" err="1" smtClean="0">
                <a:latin typeface="Courier" charset="0"/>
                <a:ea typeface="Courier" charset="0"/>
                <a:cs typeface="Courier" charset="0"/>
              </a:rPr>
              <a:t>aggregation_size</a:t>
            </a:r>
            <a:r>
              <a:rPr lang="en-US" b="1" dirty="0" smtClean="0">
                <a:latin typeface="Courier" charset="0"/>
                <a:ea typeface="Courier" charset="0"/>
                <a:cs typeface="Courier" charset="0"/>
              </a:rPr>
              <a:t> = 2,</a:t>
            </a:r>
          </a:p>
          <a:p>
            <a:pPr>
              <a:lnSpc>
                <a:spcPct val="90000"/>
              </a:lnSpc>
            </a:pPr>
            <a:r>
              <a:rPr lang="en-US" b="1" dirty="0">
                <a:latin typeface="Courier" charset="0"/>
                <a:ea typeface="Courier" charset="0"/>
                <a:cs typeface="Courier" charset="0"/>
              </a:rPr>
              <a:t>	</a:t>
            </a:r>
            <a:r>
              <a:rPr lang="en-US" b="1" dirty="0" err="1" smtClean="0">
                <a:latin typeface="Courier" charset="0"/>
                <a:ea typeface="Courier" charset="0"/>
                <a:cs typeface="Courier" charset="0"/>
              </a:rPr>
              <a:t>sampling_function</a:t>
            </a:r>
            <a:r>
              <a:rPr lang="en-US" b="1" dirty="0" smtClean="0">
                <a:latin typeface="Courier" charset="0"/>
                <a:ea typeface="Courier" charset="0"/>
                <a:cs typeface="Courier" charset="0"/>
              </a:rPr>
              <a:t> = </a:t>
            </a:r>
            <a:r>
              <a:rPr lang="en-US" b="1" dirty="0" err="1" smtClean="0">
                <a:latin typeface="Courier" charset="0"/>
                <a:ea typeface="Courier" charset="0"/>
                <a:cs typeface="Courier" charset="0"/>
              </a:rPr>
              <a:t>read_cpu_util</a:t>
            </a:r>
            <a:r>
              <a:rPr lang="en-US" b="1" dirty="0" smtClean="0">
                <a:latin typeface="Courier" charset="0"/>
                <a:ea typeface="Courier" charset="0"/>
                <a:cs typeface="Courier" charset="0"/>
              </a:rPr>
              <a:t>)</a:t>
            </a:r>
          </a:p>
          <a:p>
            <a:pPr>
              <a:lnSpc>
                <a:spcPct val="90000"/>
              </a:lnSpc>
            </a:pPr>
            <a:endParaRPr lang="en-US" b="1" dirty="0" smtClean="0">
              <a:latin typeface="Courier" charset="0"/>
              <a:ea typeface="Courier" charset="0"/>
              <a:cs typeface="Couri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58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Example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https://github.com/vmware/liota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D8CF-3CDE-4807-BCD2-C9F2B831AAA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1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queues</a:t>
            </a:r>
          </a:p>
          <a:p>
            <a:pPr lvl="1"/>
            <a:r>
              <a:rPr lang="en-US" dirty="0" smtClean="0"/>
              <a:t>Event, Collect, Send</a:t>
            </a:r>
          </a:p>
          <a:p>
            <a:r>
              <a:rPr lang="en-US" dirty="0" smtClean="0"/>
              <a:t>Event Q is ordered by next collect time (absolute)</a:t>
            </a:r>
          </a:p>
          <a:p>
            <a:pPr lvl="1"/>
            <a:r>
              <a:rPr lang="en-US" dirty="0" smtClean="0"/>
              <a:t>Event thread wakes at next collect time and moves metric objects to collect queue until time now is less than the NCT time of the top </a:t>
            </a:r>
            <a:r>
              <a:rPr lang="en-US" dirty="0" err="1" smtClean="0"/>
              <a:t>fo</a:t>
            </a:r>
            <a:r>
              <a:rPr lang="en-US" dirty="0" smtClean="0"/>
              <a:t> the E Q. </a:t>
            </a:r>
          </a:p>
          <a:p>
            <a:r>
              <a:rPr lang="en-US" dirty="0" smtClean="0"/>
              <a:t>Collect Q has a Thread Pool	</a:t>
            </a:r>
          </a:p>
          <a:p>
            <a:pPr lvl="1"/>
            <a:r>
              <a:rPr lang="en-US" dirty="0" smtClean="0"/>
              <a:t>Can support event or polling UDMs</a:t>
            </a:r>
          </a:p>
          <a:p>
            <a:pPr lvl="1"/>
            <a:r>
              <a:rPr lang="en-US" dirty="0" smtClean="0"/>
              <a:t>Post collection if AS = 0 metric </a:t>
            </a:r>
            <a:r>
              <a:rPr lang="en-US" dirty="0" err="1" smtClean="0"/>
              <a:t>obj</a:t>
            </a:r>
            <a:r>
              <a:rPr lang="en-US" dirty="0"/>
              <a:t> </a:t>
            </a:r>
            <a:r>
              <a:rPr lang="en-US" dirty="0" smtClean="0"/>
              <a:t>clone to send Q, object back to E Q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D8CF-3CDE-4807-BCD2-C9F2B831AAA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49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0857" y="183725"/>
            <a:ext cx="10512862" cy="730378"/>
          </a:xfrm>
        </p:spPr>
        <p:txBody>
          <a:bodyPr>
            <a:normAutofit/>
          </a:bodyPr>
          <a:lstStyle/>
          <a:p>
            <a:r>
              <a:rPr lang="en-US" sz="3199" dirty="0"/>
              <a:t>Metric Handling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1279826" y="2798230"/>
            <a:ext cx="3026236" cy="868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6" name="Rounded Rectangle 5"/>
          <p:cNvSpPr/>
          <p:nvPr/>
        </p:nvSpPr>
        <p:spPr>
          <a:xfrm>
            <a:off x="1352959" y="2880503"/>
            <a:ext cx="1142702" cy="6764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Metric1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Values()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AS=1, </a:t>
            </a:r>
            <a:r>
              <a:rPr lang="en-US" sz="1200" dirty="0" smtClean="0">
                <a:solidFill>
                  <a:schemeClr val="tx1"/>
                </a:solidFill>
              </a:rPr>
              <a:t>NCT=5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54075" y="2319294"/>
            <a:ext cx="2428237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Events Priority Queue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624626" y="1220826"/>
            <a:ext cx="3026236" cy="868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1" name="Rectangle 10"/>
          <p:cNvSpPr/>
          <p:nvPr/>
        </p:nvSpPr>
        <p:spPr>
          <a:xfrm>
            <a:off x="6624626" y="4282219"/>
            <a:ext cx="3026236" cy="868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2" name="TextBox 11"/>
          <p:cNvSpPr txBox="1"/>
          <p:nvPr/>
        </p:nvSpPr>
        <p:spPr>
          <a:xfrm>
            <a:off x="6770892" y="881062"/>
            <a:ext cx="1646176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Collect Queue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704018" y="3912983"/>
            <a:ext cx="1479507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Send Queue</a:t>
            </a:r>
          </a:p>
        </p:txBody>
      </p:sp>
      <p:sp>
        <p:nvSpPr>
          <p:cNvPr id="14" name="Oval 13"/>
          <p:cNvSpPr/>
          <p:nvPr/>
        </p:nvSpPr>
        <p:spPr>
          <a:xfrm>
            <a:off x="1352960" y="5741830"/>
            <a:ext cx="1654633" cy="44793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>
                <a:solidFill>
                  <a:schemeClr val="tx1"/>
                </a:solidFill>
              </a:rPr>
              <a:t>T=0</a:t>
            </a: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11213718" y="475782"/>
            <a:ext cx="1" cy="20281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0556993" y="2590017"/>
            <a:ext cx="1544619" cy="261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Collection Thread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751383" y="3810000"/>
            <a:ext cx="1544619" cy="261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Send Thread </a:t>
            </a:r>
          </a:p>
        </p:txBody>
      </p:sp>
      <p:cxnSp>
        <p:nvCxnSpPr>
          <p:cNvPr id="19" name="Straight Connector 18"/>
          <p:cNvCxnSpPr/>
          <p:nvPr/>
        </p:nvCxnSpPr>
        <p:spPr>
          <a:xfrm flipH="1">
            <a:off x="11213718" y="4072440"/>
            <a:ext cx="1" cy="20281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734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0857" y="110592"/>
            <a:ext cx="10512862" cy="730378"/>
          </a:xfrm>
        </p:spPr>
        <p:txBody>
          <a:bodyPr>
            <a:normAutofit/>
          </a:bodyPr>
          <a:lstStyle/>
          <a:p>
            <a:r>
              <a:rPr lang="en-US" sz="3199" dirty="0"/>
              <a:t>Metric Handling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1279826" y="2798230"/>
            <a:ext cx="3026236" cy="868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6" name="Rounded Rectangle 5"/>
          <p:cNvSpPr/>
          <p:nvPr/>
        </p:nvSpPr>
        <p:spPr>
          <a:xfrm>
            <a:off x="1352959" y="2880503"/>
            <a:ext cx="1142702" cy="676480"/>
          </a:xfrm>
          <a:prstGeom prst="round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54075" y="2319294"/>
            <a:ext cx="2428237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Events Priority Queue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624626" y="1220826"/>
            <a:ext cx="3026236" cy="868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1" name="Rectangle 10"/>
          <p:cNvSpPr/>
          <p:nvPr/>
        </p:nvSpPr>
        <p:spPr>
          <a:xfrm>
            <a:off x="6624626" y="4282219"/>
            <a:ext cx="3026236" cy="868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2" name="TextBox 11"/>
          <p:cNvSpPr txBox="1"/>
          <p:nvPr/>
        </p:nvSpPr>
        <p:spPr>
          <a:xfrm>
            <a:off x="6770892" y="881062"/>
            <a:ext cx="1646176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Collect Queue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704018" y="3912983"/>
            <a:ext cx="1479507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Send Queue</a:t>
            </a:r>
          </a:p>
        </p:txBody>
      </p:sp>
      <p:sp>
        <p:nvSpPr>
          <p:cNvPr id="14" name="Oval 13"/>
          <p:cNvSpPr/>
          <p:nvPr/>
        </p:nvSpPr>
        <p:spPr>
          <a:xfrm>
            <a:off x="1352960" y="5741830"/>
            <a:ext cx="1654633" cy="44793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>
                <a:solidFill>
                  <a:schemeClr val="tx1"/>
                </a:solidFill>
              </a:rPr>
              <a:t>T=5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6704018" y="1306196"/>
            <a:ext cx="1142702" cy="6764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Metric1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Values()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AS=1, </a:t>
            </a:r>
            <a:r>
              <a:rPr lang="en-US" sz="1200" dirty="0" smtClean="0">
                <a:solidFill>
                  <a:schemeClr val="tx1"/>
                </a:solidFill>
              </a:rPr>
              <a:t>NCT=5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7" name="Curved Connector 6"/>
          <p:cNvCxnSpPr>
            <a:stCxn id="6" idx="0"/>
            <a:endCxn id="15" idx="1"/>
          </p:cNvCxnSpPr>
          <p:nvPr/>
        </p:nvCxnSpPr>
        <p:spPr>
          <a:xfrm rot="5400000" flipH="1" flipV="1">
            <a:off x="3696131" y="-127383"/>
            <a:ext cx="1236067" cy="4779708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11213718" y="475782"/>
            <a:ext cx="1" cy="20281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0556993" y="2590017"/>
            <a:ext cx="1544619" cy="261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Collection Thread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0751383" y="3810000"/>
            <a:ext cx="1544619" cy="261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Send Thread </a:t>
            </a:r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11213718" y="4072440"/>
            <a:ext cx="1" cy="20281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056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8444687"/>
              </p:ext>
            </p:extLst>
          </p:nvPr>
        </p:nvGraphicFramePr>
        <p:xfrm>
          <a:off x="608012" y="1480059"/>
          <a:ext cx="7658233" cy="4667968"/>
        </p:xfrm>
        <a:graphic>
          <a:graphicData uri="http://schemas.openxmlformats.org/drawingml/2006/table">
            <a:tbl>
              <a:tblPr bandRow="1">
                <a:tableStyleId>{616DA210-FB5B-4158-B5E0-FEB733F419BA}</a:tableStyleId>
              </a:tblPr>
              <a:tblGrid>
                <a:gridCol w="765823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72506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/>
                        </a:rPr>
                        <a:t>My Background</a:t>
                      </a:r>
                      <a:endParaRPr lang="en-U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Arial"/>
                      </a:endParaRPr>
                    </a:p>
                  </a:txBody>
                  <a:tcPr marL="365665" marR="182832" marT="137124" marB="13712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717074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7074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25068"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/>
                        </a:rPr>
                        <a:t>IoT</a:t>
                      </a:r>
                      <a:r>
                        <a:rPr lang="en-US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/>
                        </a:rPr>
                        <a:t> Gateways</a:t>
                      </a:r>
                      <a:r>
                        <a:rPr lang="en-US" sz="20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/>
                        </a:rPr>
                        <a:t> or Edge Systems</a:t>
                      </a:r>
                      <a:endParaRPr lang="en-U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Arial"/>
                      </a:endParaRPr>
                    </a:p>
                  </a:txBody>
                  <a:tcPr marL="365665" marR="182832" marT="137124" marB="13712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717074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7074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72506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/>
                        </a:rPr>
                        <a:t>VMware and </a:t>
                      </a:r>
                      <a:r>
                        <a:rPr lang="en-US" sz="20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/>
                        </a:rPr>
                        <a:t>IoT</a:t>
                      </a:r>
                      <a:r>
                        <a:rPr lang="en-US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/>
                        </a:rPr>
                        <a:t>?</a:t>
                      </a:r>
                      <a:endParaRPr lang="en-U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Arial"/>
                      </a:endParaRPr>
                    </a:p>
                  </a:txBody>
                  <a:tcPr marL="365665" marR="182832" marT="137124" marB="13712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717074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7074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25068"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/>
                        </a:rPr>
                        <a:t>liota</a:t>
                      </a:r>
                      <a:r>
                        <a:rPr lang="en-US" sz="20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/>
                        </a:rPr>
                        <a:t> design, code, examples</a:t>
                      </a:r>
                      <a:endParaRPr lang="en-U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Arial"/>
                      </a:endParaRPr>
                    </a:p>
                  </a:txBody>
                  <a:tcPr marL="365665" marR="182832" marT="137124" marB="13712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717074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7074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2506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/>
                        </a:rPr>
                        <a:t>End-to-End</a:t>
                      </a:r>
                      <a:r>
                        <a:rPr lang="en-US" sz="20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/>
                        </a:rPr>
                        <a:t> Open</a:t>
                      </a:r>
                    </a:p>
                    <a:p>
                      <a:r>
                        <a:rPr lang="en-US" sz="20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/>
                        </a:rPr>
                        <a:t>               Graphite, </a:t>
                      </a:r>
                      <a:r>
                        <a:rPr lang="en-US" sz="20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/>
                        </a:rPr>
                        <a:t>Piwik</a:t>
                      </a:r>
                      <a:r>
                        <a:rPr lang="en-US" sz="20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/>
                        </a:rPr>
                        <a:t>, </a:t>
                      </a:r>
                      <a:r>
                        <a:rPr lang="en-US" sz="20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/>
                        </a:rPr>
                        <a:t>InfluxDB</a:t>
                      </a:r>
                      <a:endParaRPr lang="en-U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Arial"/>
                      </a:endParaRPr>
                    </a:p>
                  </a:txBody>
                  <a:tcPr marL="365665" marR="182832" marT="137124" marB="13712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717074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7074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72506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/>
                        </a:rPr>
                        <a:t>Use of Commercial </a:t>
                      </a:r>
                      <a:r>
                        <a:rPr lang="en-US" sz="20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/>
                        </a:rPr>
                        <a:t>IoT</a:t>
                      </a:r>
                      <a:r>
                        <a:rPr lang="en-US" sz="20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/>
                        </a:rPr>
                        <a:t> Data and Management Platforms</a:t>
                      </a:r>
                    </a:p>
                    <a:p>
                      <a:r>
                        <a:rPr lang="en-US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/>
                        </a:rPr>
                        <a:t>               Ice, </a:t>
                      </a:r>
                      <a:r>
                        <a:rPr lang="en-US" sz="20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/>
                        </a:rPr>
                        <a:t>BlueMix</a:t>
                      </a:r>
                      <a:r>
                        <a:rPr lang="en-US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/>
                        </a:rPr>
                        <a:t>, </a:t>
                      </a:r>
                      <a:r>
                        <a:rPr lang="en-US" sz="20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/>
                        </a:rPr>
                        <a:t>ThingWorx</a:t>
                      </a:r>
                      <a:endParaRPr lang="en-U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Arial"/>
                      </a:endParaRPr>
                    </a:p>
                  </a:txBody>
                  <a:tcPr marL="365665" marR="182832" marT="137124" marB="13712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717074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7074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D8CF-3CDE-4807-BCD2-C9F2B831AAA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195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0857" y="110592"/>
            <a:ext cx="10512862" cy="730378"/>
          </a:xfrm>
        </p:spPr>
        <p:txBody>
          <a:bodyPr>
            <a:normAutofit/>
          </a:bodyPr>
          <a:lstStyle/>
          <a:p>
            <a:r>
              <a:rPr lang="en-US" sz="3199" dirty="0"/>
              <a:t>Metric Handling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1279826" y="2798230"/>
            <a:ext cx="3026236" cy="868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6" name="Rounded Rectangle 5"/>
          <p:cNvSpPr/>
          <p:nvPr/>
        </p:nvSpPr>
        <p:spPr>
          <a:xfrm>
            <a:off x="6704018" y="1316811"/>
            <a:ext cx="1142702" cy="676480"/>
          </a:xfrm>
          <a:prstGeom prst="round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54075" y="2319294"/>
            <a:ext cx="2428237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Events Priority Queue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624626" y="1220826"/>
            <a:ext cx="3026236" cy="868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1" name="Rectangle 10"/>
          <p:cNvSpPr/>
          <p:nvPr/>
        </p:nvSpPr>
        <p:spPr>
          <a:xfrm>
            <a:off x="6624626" y="4282219"/>
            <a:ext cx="3026236" cy="868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2" name="TextBox 11"/>
          <p:cNvSpPr txBox="1"/>
          <p:nvPr/>
        </p:nvSpPr>
        <p:spPr>
          <a:xfrm>
            <a:off x="6770892" y="881062"/>
            <a:ext cx="1646176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Collect Queue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704018" y="3912983"/>
            <a:ext cx="1479507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Send Queue</a:t>
            </a:r>
          </a:p>
        </p:txBody>
      </p:sp>
      <p:sp>
        <p:nvSpPr>
          <p:cNvPr id="14" name="Oval 13"/>
          <p:cNvSpPr/>
          <p:nvPr/>
        </p:nvSpPr>
        <p:spPr>
          <a:xfrm>
            <a:off x="1352960" y="5741830"/>
            <a:ext cx="1654633" cy="44793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>
                <a:solidFill>
                  <a:schemeClr val="tx1"/>
                </a:solidFill>
              </a:rPr>
              <a:t>T=5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10642368" y="692658"/>
            <a:ext cx="1142702" cy="6764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Metric1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Values()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AS=1, </a:t>
            </a:r>
            <a:r>
              <a:rPr lang="en-US" sz="1200" dirty="0" smtClean="0">
                <a:solidFill>
                  <a:schemeClr val="tx1"/>
                </a:solidFill>
              </a:rPr>
              <a:t>NCT=5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7" name="Curved Connector 6"/>
          <p:cNvCxnSpPr>
            <a:stCxn id="6" idx="0"/>
            <a:endCxn id="15" idx="1"/>
          </p:cNvCxnSpPr>
          <p:nvPr/>
        </p:nvCxnSpPr>
        <p:spPr>
          <a:xfrm rot="5400000" flipH="1" flipV="1">
            <a:off x="8815911" y="-509644"/>
            <a:ext cx="285914" cy="3366998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>
            <a:stCxn id="4" idx="3"/>
          </p:cNvCxnSpPr>
          <p:nvPr/>
        </p:nvCxnSpPr>
        <p:spPr>
          <a:xfrm flipH="1">
            <a:off x="11213718" y="475782"/>
            <a:ext cx="1" cy="20281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0556993" y="2590017"/>
            <a:ext cx="1544619" cy="261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Collection Thread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751383" y="3810000"/>
            <a:ext cx="1544619" cy="261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Send Thread </a:t>
            </a:r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11213718" y="4072440"/>
            <a:ext cx="1" cy="20281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258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0857" y="110592"/>
            <a:ext cx="10512862" cy="730378"/>
          </a:xfrm>
        </p:spPr>
        <p:txBody>
          <a:bodyPr>
            <a:normAutofit/>
          </a:bodyPr>
          <a:lstStyle/>
          <a:p>
            <a:r>
              <a:rPr lang="en-US" sz="3199" dirty="0"/>
              <a:t>Metric Handling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1279826" y="2798230"/>
            <a:ext cx="3026236" cy="868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6" name="Rounded Rectangle 5"/>
          <p:cNvSpPr/>
          <p:nvPr/>
        </p:nvSpPr>
        <p:spPr>
          <a:xfrm>
            <a:off x="10642367" y="1870485"/>
            <a:ext cx="1142702" cy="676480"/>
          </a:xfrm>
          <a:prstGeom prst="round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54075" y="2319294"/>
            <a:ext cx="2428237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Events Priority Queue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624626" y="1220826"/>
            <a:ext cx="3026236" cy="868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1" name="Rectangle 10"/>
          <p:cNvSpPr/>
          <p:nvPr/>
        </p:nvSpPr>
        <p:spPr>
          <a:xfrm>
            <a:off x="6624626" y="4282219"/>
            <a:ext cx="3026236" cy="868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2" name="TextBox 11"/>
          <p:cNvSpPr txBox="1"/>
          <p:nvPr/>
        </p:nvSpPr>
        <p:spPr>
          <a:xfrm>
            <a:off x="6770892" y="881062"/>
            <a:ext cx="1646176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Collect Queue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704018" y="3912983"/>
            <a:ext cx="1479507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Send Queue</a:t>
            </a:r>
          </a:p>
        </p:txBody>
      </p:sp>
      <p:sp>
        <p:nvSpPr>
          <p:cNvPr id="14" name="Oval 13"/>
          <p:cNvSpPr/>
          <p:nvPr/>
        </p:nvSpPr>
        <p:spPr>
          <a:xfrm>
            <a:off x="1352960" y="5741830"/>
            <a:ext cx="1654633" cy="44793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>
                <a:solidFill>
                  <a:schemeClr val="tx1"/>
                </a:solidFill>
              </a:rPr>
              <a:t>T=5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6770892" y="4378205"/>
            <a:ext cx="1142702" cy="6764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Metric1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Values(123)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AS=1, </a:t>
            </a:r>
            <a:r>
              <a:rPr lang="en-US" sz="1200" dirty="0" smtClean="0">
                <a:solidFill>
                  <a:schemeClr val="tx1"/>
                </a:solidFill>
              </a:rPr>
              <a:t>NCT=10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7" name="Curved Connector 6"/>
          <p:cNvCxnSpPr>
            <a:stCxn id="6" idx="1"/>
            <a:endCxn id="20" idx="0"/>
          </p:cNvCxnSpPr>
          <p:nvPr/>
        </p:nvCxnSpPr>
        <p:spPr>
          <a:xfrm rot="10800000" flipV="1">
            <a:off x="1924311" y="2208725"/>
            <a:ext cx="8718055" cy="685490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1352960" y="2894215"/>
            <a:ext cx="1142702" cy="6764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Metric1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Values()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AS=1, </a:t>
            </a:r>
            <a:r>
              <a:rPr lang="en-US" sz="1200" dirty="0" smtClean="0">
                <a:solidFill>
                  <a:schemeClr val="tx1"/>
                </a:solidFill>
              </a:rPr>
              <a:t>NCT=10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23" name="Curved Connector 22"/>
          <p:cNvCxnSpPr>
            <a:stCxn id="6" idx="1"/>
            <a:endCxn id="15" idx="0"/>
          </p:cNvCxnSpPr>
          <p:nvPr/>
        </p:nvCxnSpPr>
        <p:spPr>
          <a:xfrm rot="10800000" flipV="1">
            <a:off x="7342245" y="2208724"/>
            <a:ext cx="3300123" cy="2169480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0556993" y="2590017"/>
            <a:ext cx="1544619" cy="261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Collection Thread </a:t>
            </a: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11213718" y="4072440"/>
            <a:ext cx="1" cy="20281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11213718" y="475782"/>
            <a:ext cx="1" cy="20281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0751383" y="3810000"/>
            <a:ext cx="1544619" cy="261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Send Thread </a:t>
            </a:r>
          </a:p>
        </p:txBody>
      </p:sp>
    </p:spTree>
    <p:extLst>
      <p:ext uri="{BB962C8B-B14F-4D97-AF65-F5344CB8AC3E}">
        <p14:creationId xmlns:p14="http://schemas.microsoft.com/office/powerpoint/2010/main" val="4005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0857" y="110592"/>
            <a:ext cx="10512862" cy="730378"/>
          </a:xfrm>
        </p:spPr>
        <p:txBody>
          <a:bodyPr>
            <a:normAutofit/>
          </a:bodyPr>
          <a:lstStyle/>
          <a:p>
            <a:r>
              <a:rPr lang="en-US" sz="3199" dirty="0"/>
              <a:t>Metric Handling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1279826" y="2798230"/>
            <a:ext cx="3026236" cy="868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9" name="TextBox 8"/>
          <p:cNvSpPr txBox="1"/>
          <p:nvPr/>
        </p:nvSpPr>
        <p:spPr>
          <a:xfrm>
            <a:off x="1554075" y="2319294"/>
            <a:ext cx="2428237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Events Priority Queue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624626" y="1220826"/>
            <a:ext cx="3026236" cy="868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1" name="Rectangle 10"/>
          <p:cNvSpPr/>
          <p:nvPr/>
        </p:nvSpPr>
        <p:spPr>
          <a:xfrm>
            <a:off x="6624626" y="4282219"/>
            <a:ext cx="3026236" cy="868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2" name="TextBox 11"/>
          <p:cNvSpPr txBox="1"/>
          <p:nvPr/>
        </p:nvSpPr>
        <p:spPr>
          <a:xfrm>
            <a:off x="6770892" y="881062"/>
            <a:ext cx="1646176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Collect Queue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704018" y="3912983"/>
            <a:ext cx="1479507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Send Queue</a:t>
            </a:r>
          </a:p>
        </p:txBody>
      </p:sp>
      <p:sp>
        <p:nvSpPr>
          <p:cNvPr id="14" name="Oval 13"/>
          <p:cNvSpPr/>
          <p:nvPr/>
        </p:nvSpPr>
        <p:spPr>
          <a:xfrm>
            <a:off x="1352960" y="5741830"/>
            <a:ext cx="1654633" cy="44793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>
                <a:solidFill>
                  <a:schemeClr val="tx1"/>
                </a:solidFill>
              </a:rPr>
              <a:t>T=5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1352960" y="2894215"/>
            <a:ext cx="1142702" cy="6764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Metric1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Values()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AS=1, </a:t>
            </a:r>
            <a:r>
              <a:rPr lang="en-US" sz="1200" dirty="0" smtClean="0">
                <a:solidFill>
                  <a:schemeClr val="tx1"/>
                </a:solidFill>
              </a:rPr>
              <a:t>NCT=10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556993" y="2590017"/>
            <a:ext cx="1544619" cy="261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Collection Thread </a:t>
            </a: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11213718" y="4072440"/>
            <a:ext cx="1" cy="20281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11213718" y="475782"/>
            <a:ext cx="1" cy="20281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0751383" y="3777058"/>
            <a:ext cx="1544619" cy="261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Send Thread 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10642367" y="5289319"/>
            <a:ext cx="1142702" cy="6764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Metric1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Values(123)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AS=1, </a:t>
            </a:r>
            <a:r>
              <a:rPr lang="en-US" sz="1200" dirty="0" smtClean="0">
                <a:solidFill>
                  <a:schemeClr val="tx1"/>
                </a:solidFill>
              </a:rPr>
              <a:t>NCT=5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6770892" y="4378205"/>
            <a:ext cx="1142702" cy="676480"/>
          </a:xfrm>
          <a:prstGeom prst="round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22" name="Curved Connector 21"/>
          <p:cNvCxnSpPr>
            <a:endCxn id="19" idx="1"/>
          </p:cNvCxnSpPr>
          <p:nvPr/>
        </p:nvCxnSpPr>
        <p:spPr>
          <a:xfrm>
            <a:off x="7913595" y="4692881"/>
            <a:ext cx="2728771" cy="934679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358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0857" y="183725"/>
            <a:ext cx="10512862" cy="730378"/>
          </a:xfrm>
        </p:spPr>
        <p:txBody>
          <a:bodyPr>
            <a:normAutofit/>
          </a:bodyPr>
          <a:lstStyle/>
          <a:p>
            <a:r>
              <a:rPr lang="en-US" sz="3199" dirty="0"/>
              <a:t>Complex Use Case</a:t>
            </a:r>
          </a:p>
        </p:txBody>
      </p:sp>
      <p:sp>
        <p:nvSpPr>
          <p:cNvPr id="5" name="Rectangle 4"/>
          <p:cNvSpPr/>
          <p:nvPr/>
        </p:nvSpPr>
        <p:spPr>
          <a:xfrm>
            <a:off x="1279826" y="2798230"/>
            <a:ext cx="3026236" cy="868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6" name="Rounded Rectangle 5"/>
          <p:cNvSpPr/>
          <p:nvPr/>
        </p:nvSpPr>
        <p:spPr>
          <a:xfrm>
            <a:off x="1352959" y="2880503"/>
            <a:ext cx="1142702" cy="6764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Metric1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Values()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AS=2, </a:t>
            </a:r>
            <a:r>
              <a:rPr lang="en-US" sz="1200" dirty="0" smtClean="0">
                <a:solidFill>
                  <a:schemeClr val="tx1"/>
                </a:solidFill>
              </a:rPr>
              <a:t>NCT=5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54075" y="2319294"/>
            <a:ext cx="2428237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Events Priority Queue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624626" y="1220826"/>
            <a:ext cx="3026236" cy="868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1" name="Rectangle 10"/>
          <p:cNvSpPr/>
          <p:nvPr/>
        </p:nvSpPr>
        <p:spPr>
          <a:xfrm>
            <a:off x="6624626" y="4282219"/>
            <a:ext cx="3026236" cy="868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2" name="TextBox 11"/>
          <p:cNvSpPr txBox="1"/>
          <p:nvPr/>
        </p:nvSpPr>
        <p:spPr>
          <a:xfrm>
            <a:off x="6770892" y="881062"/>
            <a:ext cx="1646176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Collect Queue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704018" y="3912983"/>
            <a:ext cx="1479507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Send Queue</a:t>
            </a:r>
          </a:p>
        </p:txBody>
      </p:sp>
      <p:sp>
        <p:nvSpPr>
          <p:cNvPr id="14" name="Oval 13"/>
          <p:cNvSpPr/>
          <p:nvPr/>
        </p:nvSpPr>
        <p:spPr>
          <a:xfrm>
            <a:off x="1352960" y="5741830"/>
            <a:ext cx="1654633" cy="44793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>
                <a:solidFill>
                  <a:schemeClr val="tx1"/>
                </a:solidFill>
              </a:rPr>
              <a:t>T=0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2568795" y="2885074"/>
            <a:ext cx="1142702" cy="6764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Metric2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Values()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AS=3, </a:t>
            </a:r>
            <a:r>
              <a:rPr lang="en-US" sz="1200" dirty="0" smtClean="0">
                <a:solidFill>
                  <a:schemeClr val="tx1"/>
                </a:solidFill>
              </a:rPr>
              <a:t>NCT=8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flipH="1">
            <a:off x="11213718" y="475782"/>
            <a:ext cx="1" cy="20281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0556993" y="2590017"/>
            <a:ext cx="1544619" cy="261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Collection Thread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0751383" y="3657600"/>
            <a:ext cx="1544619" cy="261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Send Thread </a:t>
            </a:r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11213718" y="4072440"/>
            <a:ext cx="1" cy="20281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701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0857" y="110592"/>
            <a:ext cx="10512862" cy="730378"/>
          </a:xfrm>
        </p:spPr>
        <p:txBody>
          <a:bodyPr>
            <a:normAutofit/>
          </a:bodyPr>
          <a:lstStyle/>
          <a:p>
            <a:r>
              <a:rPr lang="en-US" sz="3199" dirty="0"/>
              <a:t>Metric Handling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1279826" y="2798230"/>
            <a:ext cx="3026236" cy="868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6" name="Rounded Rectangle 5"/>
          <p:cNvSpPr/>
          <p:nvPr/>
        </p:nvSpPr>
        <p:spPr>
          <a:xfrm>
            <a:off x="1352959" y="2880503"/>
            <a:ext cx="1142702" cy="676480"/>
          </a:xfrm>
          <a:prstGeom prst="round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54075" y="2319294"/>
            <a:ext cx="2428237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Events Priority Queue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624626" y="1220826"/>
            <a:ext cx="3026236" cy="868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1" name="Rectangle 10"/>
          <p:cNvSpPr/>
          <p:nvPr/>
        </p:nvSpPr>
        <p:spPr>
          <a:xfrm>
            <a:off x="6624626" y="4282219"/>
            <a:ext cx="3026236" cy="868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2" name="TextBox 11"/>
          <p:cNvSpPr txBox="1"/>
          <p:nvPr/>
        </p:nvSpPr>
        <p:spPr>
          <a:xfrm>
            <a:off x="6770892" y="881062"/>
            <a:ext cx="1646176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Collect Queue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704018" y="3912983"/>
            <a:ext cx="1479507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Send Queue</a:t>
            </a:r>
          </a:p>
        </p:txBody>
      </p:sp>
      <p:sp>
        <p:nvSpPr>
          <p:cNvPr id="14" name="Oval 13"/>
          <p:cNvSpPr/>
          <p:nvPr/>
        </p:nvSpPr>
        <p:spPr>
          <a:xfrm>
            <a:off x="1352960" y="5741830"/>
            <a:ext cx="1654633" cy="44793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>
                <a:solidFill>
                  <a:schemeClr val="tx1"/>
                </a:solidFill>
              </a:rPr>
              <a:t>T=5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6704018" y="1306196"/>
            <a:ext cx="1142702" cy="6764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Metric1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Values()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AS=2, </a:t>
            </a:r>
            <a:r>
              <a:rPr lang="en-US" sz="1200" dirty="0" smtClean="0">
                <a:solidFill>
                  <a:schemeClr val="tx1"/>
                </a:solidFill>
              </a:rPr>
              <a:t>NCT=5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7" name="Curved Connector 6"/>
          <p:cNvCxnSpPr>
            <a:stCxn id="6" idx="0"/>
            <a:endCxn id="15" idx="1"/>
          </p:cNvCxnSpPr>
          <p:nvPr/>
        </p:nvCxnSpPr>
        <p:spPr>
          <a:xfrm rot="5400000" flipH="1" flipV="1">
            <a:off x="3696131" y="-127383"/>
            <a:ext cx="1236067" cy="4779708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2568795" y="2885074"/>
            <a:ext cx="1142702" cy="6764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Metric2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Values()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AS=3, </a:t>
            </a:r>
            <a:r>
              <a:rPr lang="en-US" sz="1200" dirty="0" smtClean="0">
                <a:solidFill>
                  <a:schemeClr val="tx1"/>
                </a:solidFill>
              </a:rPr>
              <a:t>NCT=8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11213718" y="475782"/>
            <a:ext cx="1" cy="20281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556993" y="2590017"/>
            <a:ext cx="1544619" cy="261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Collection Thread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0751383" y="3810000"/>
            <a:ext cx="1544619" cy="261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Send Thread </a:t>
            </a:r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11213718" y="4072440"/>
            <a:ext cx="1" cy="20281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758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0857" y="110592"/>
            <a:ext cx="10512862" cy="730378"/>
          </a:xfrm>
        </p:spPr>
        <p:txBody>
          <a:bodyPr>
            <a:normAutofit/>
          </a:bodyPr>
          <a:lstStyle/>
          <a:p>
            <a:r>
              <a:rPr lang="en-US" sz="3199" dirty="0"/>
              <a:t>Metric Handling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1279826" y="2798230"/>
            <a:ext cx="3026236" cy="868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6" name="Rounded Rectangle 5"/>
          <p:cNvSpPr/>
          <p:nvPr/>
        </p:nvSpPr>
        <p:spPr>
          <a:xfrm>
            <a:off x="6704018" y="1316811"/>
            <a:ext cx="1142702" cy="676480"/>
          </a:xfrm>
          <a:prstGeom prst="round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54075" y="2319294"/>
            <a:ext cx="2428237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Events Priority Queue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624626" y="1220826"/>
            <a:ext cx="3026236" cy="868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1" name="Rectangle 10"/>
          <p:cNvSpPr/>
          <p:nvPr/>
        </p:nvSpPr>
        <p:spPr>
          <a:xfrm>
            <a:off x="6624626" y="4282219"/>
            <a:ext cx="3026236" cy="868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2" name="TextBox 11"/>
          <p:cNvSpPr txBox="1"/>
          <p:nvPr/>
        </p:nvSpPr>
        <p:spPr>
          <a:xfrm>
            <a:off x="6770892" y="881062"/>
            <a:ext cx="1646176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Collect Queue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704018" y="3912983"/>
            <a:ext cx="1479507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Send Queue</a:t>
            </a:r>
          </a:p>
        </p:txBody>
      </p:sp>
      <p:sp>
        <p:nvSpPr>
          <p:cNvPr id="14" name="Oval 13"/>
          <p:cNvSpPr/>
          <p:nvPr/>
        </p:nvSpPr>
        <p:spPr>
          <a:xfrm>
            <a:off x="1352960" y="5741830"/>
            <a:ext cx="1654633" cy="44793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>
                <a:solidFill>
                  <a:schemeClr val="tx1"/>
                </a:solidFill>
              </a:rPr>
              <a:t>T=5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10642368" y="692658"/>
            <a:ext cx="1142702" cy="6764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Metric1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Values()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AS=2, </a:t>
            </a:r>
            <a:r>
              <a:rPr lang="en-US" sz="1200" dirty="0" smtClean="0">
                <a:solidFill>
                  <a:schemeClr val="tx1"/>
                </a:solidFill>
              </a:rPr>
              <a:t>NCT=5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7" name="Curved Connector 6"/>
          <p:cNvCxnSpPr>
            <a:stCxn id="6" idx="0"/>
            <a:endCxn id="15" idx="1"/>
          </p:cNvCxnSpPr>
          <p:nvPr/>
        </p:nvCxnSpPr>
        <p:spPr>
          <a:xfrm rot="5400000" flipH="1" flipV="1">
            <a:off x="8815911" y="-509644"/>
            <a:ext cx="285914" cy="3366998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>
            <a:stCxn id="4" idx="3"/>
          </p:cNvCxnSpPr>
          <p:nvPr/>
        </p:nvCxnSpPr>
        <p:spPr>
          <a:xfrm flipH="1">
            <a:off x="11213718" y="475782"/>
            <a:ext cx="1" cy="20281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0556993" y="2590017"/>
            <a:ext cx="1544619" cy="261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Collection Thread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751383" y="3777058"/>
            <a:ext cx="1544619" cy="261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Send Thread </a:t>
            </a:r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11213718" y="4072440"/>
            <a:ext cx="1" cy="20281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/>
        </p:nvSpPr>
        <p:spPr>
          <a:xfrm>
            <a:off x="1352959" y="2880503"/>
            <a:ext cx="1142702" cy="6764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Metric2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Values()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AS=3, </a:t>
            </a:r>
            <a:r>
              <a:rPr lang="en-US" sz="1200" dirty="0" smtClean="0">
                <a:solidFill>
                  <a:schemeClr val="tx1"/>
                </a:solidFill>
              </a:rPr>
              <a:t>NCT=8</a:t>
            </a:r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568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0857" y="110592"/>
            <a:ext cx="10512862" cy="730378"/>
          </a:xfrm>
        </p:spPr>
        <p:txBody>
          <a:bodyPr>
            <a:normAutofit/>
          </a:bodyPr>
          <a:lstStyle/>
          <a:p>
            <a:r>
              <a:rPr lang="en-US" sz="3199" dirty="0"/>
              <a:t>Metric Handling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1279826" y="2798230"/>
            <a:ext cx="3026236" cy="868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6" name="Rounded Rectangle 5"/>
          <p:cNvSpPr/>
          <p:nvPr/>
        </p:nvSpPr>
        <p:spPr>
          <a:xfrm>
            <a:off x="10642367" y="1870485"/>
            <a:ext cx="1142702" cy="676480"/>
          </a:xfrm>
          <a:prstGeom prst="round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54075" y="2319294"/>
            <a:ext cx="2428237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Events Priority Queue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624626" y="1220826"/>
            <a:ext cx="3026236" cy="868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1" name="Rectangle 10"/>
          <p:cNvSpPr/>
          <p:nvPr/>
        </p:nvSpPr>
        <p:spPr>
          <a:xfrm>
            <a:off x="6624626" y="4282219"/>
            <a:ext cx="3026236" cy="868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2" name="TextBox 11"/>
          <p:cNvSpPr txBox="1"/>
          <p:nvPr/>
        </p:nvSpPr>
        <p:spPr>
          <a:xfrm>
            <a:off x="6770892" y="881062"/>
            <a:ext cx="1646176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Collect Queue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704018" y="3912983"/>
            <a:ext cx="1479507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Send Queue</a:t>
            </a:r>
          </a:p>
        </p:txBody>
      </p:sp>
      <p:sp>
        <p:nvSpPr>
          <p:cNvPr id="14" name="Oval 13"/>
          <p:cNvSpPr/>
          <p:nvPr/>
        </p:nvSpPr>
        <p:spPr>
          <a:xfrm>
            <a:off x="1352960" y="5741830"/>
            <a:ext cx="1654633" cy="44793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>
                <a:solidFill>
                  <a:schemeClr val="tx1"/>
                </a:solidFill>
              </a:rPr>
              <a:t>T=5</a:t>
            </a:r>
          </a:p>
        </p:txBody>
      </p:sp>
      <p:cxnSp>
        <p:nvCxnSpPr>
          <p:cNvPr id="7" name="Curved Connector 6"/>
          <p:cNvCxnSpPr>
            <a:stCxn id="6" idx="1"/>
            <a:endCxn id="21" idx="0"/>
          </p:cNvCxnSpPr>
          <p:nvPr/>
        </p:nvCxnSpPr>
        <p:spPr>
          <a:xfrm rot="10800000" flipV="1">
            <a:off x="3140147" y="2208724"/>
            <a:ext cx="7502221" cy="676349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1352960" y="2894215"/>
            <a:ext cx="1142702" cy="6764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Metric2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Values()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AS=3, </a:t>
            </a:r>
            <a:r>
              <a:rPr lang="en-US" sz="1200" dirty="0" smtClean="0">
                <a:solidFill>
                  <a:schemeClr val="tx1"/>
                </a:solidFill>
              </a:rPr>
              <a:t>NCT=8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556993" y="2590017"/>
            <a:ext cx="1544619" cy="261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Collection Thread </a:t>
            </a: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11213718" y="4072440"/>
            <a:ext cx="1" cy="20281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11213718" y="475782"/>
            <a:ext cx="1" cy="20281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0751383" y="3810000"/>
            <a:ext cx="1544619" cy="261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Send Thread 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2568795" y="2885074"/>
            <a:ext cx="1142702" cy="6764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Metric1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Values(123)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AS=2, </a:t>
            </a:r>
            <a:r>
              <a:rPr lang="en-US" sz="1200" dirty="0" smtClean="0">
                <a:solidFill>
                  <a:schemeClr val="tx1"/>
                </a:solidFill>
              </a:rPr>
              <a:t>NCT=10</a:t>
            </a:r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50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964" y="2779311"/>
            <a:ext cx="10512862" cy="1325218"/>
          </a:xfrm>
        </p:spPr>
        <p:txBody>
          <a:bodyPr>
            <a:normAutofit/>
          </a:bodyPr>
          <a:lstStyle/>
          <a:p>
            <a:r>
              <a:rPr lang="en-US" sz="3599" dirty="0"/>
              <a:t>Skipping similar cycle repeated for Metric2 at T=8 </a:t>
            </a:r>
          </a:p>
        </p:txBody>
      </p:sp>
    </p:spTree>
    <p:extLst>
      <p:ext uri="{BB962C8B-B14F-4D97-AF65-F5344CB8AC3E}">
        <p14:creationId xmlns:p14="http://schemas.microsoft.com/office/powerpoint/2010/main" val="105409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0857" y="183725"/>
            <a:ext cx="10512862" cy="730378"/>
          </a:xfrm>
        </p:spPr>
        <p:txBody>
          <a:bodyPr>
            <a:normAutofit/>
          </a:bodyPr>
          <a:lstStyle/>
          <a:p>
            <a:r>
              <a:rPr lang="en-US" sz="3199" dirty="0"/>
              <a:t>Complex Use Case</a:t>
            </a:r>
          </a:p>
        </p:txBody>
      </p:sp>
      <p:sp>
        <p:nvSpPr>
          <p:cNvPr id="5" name="Rectangle 4"/>
          <p:cNvSpPr/>
          <p:nvPr/>
        </p:nvSpPr>
        <p:spPr>
          <a:xfrm>
            <a:off x="1279826" y="2798230"/>
            <a:ext cx="3026236" cy="868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6" name="Rounded Rectangle 5"/>
          <p:cNvSpPr/>
          <p:nvPr/>
        </p:nvSpPr>
        <p:spPr>
          <a:xfrm>
            <a:off x="1352959" y="2880503"/>
            <a:ext cx="1142702" cy="6764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Metric1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Values(123)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AS=2, </a:t>
            </a:r>
            <a:r>
              <a:rPr lang="en-US" sz="1200" dirty="0" smtClean="0">
                <a:solidFill>
                  <a:schemeClr val="tx1"/>
                </a:solidFill>
              </a:rPr>
              <a:t>NCT=10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54075" y="2319294"/>
            <a:ext cx="2428237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Events Priority Queue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624626" y="1220826"/>
            <a:ext cx="3026236" cy="868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1" name="Rectangle 10"/>
          <p:cNvSpPr/>
          <p:nvPr/>
        </p:nvSpPr>
        <p:spPr>
          <a:xfrm>
            <a:off x="6624626" y="4282219"/>
            <a:ext cx="3026236" cy="868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2" name="TextBox 11"/>
          <p:cNvSpPr txBox="1"/>
          <p:nvPr/>
        </p:nvSpPr>
        <p:spPr>
          <a:xfrm>
            <a:off x="6770892" y="881062"/>
            <a:ext cx="1646176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Collect Queue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704018" y="3912983"/>
            <a:ext cx="1479507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Send Queue</a:t>
            </a:r>
          </a:p>
        </p:txBody>
      </p:sp>
      <p:sp>
        <p:nvSpPr>
          <p:cNvPr id="14" name="Oval 13"/>
          <p:cNvSpPr/>
          <p:nvPr/>
        </p:nvSpPr>
        <p:spPr>
          <a:xfrm>
            <a:off x="1352960" y="5741830"/>
            <a:ext cx="1654633" cy="44793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>
                <a:solidFill>
                  <a:schemeClr val="tx1"/>
                </a:solidFill>
              </a:rPr>
              <a:t>T=10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2568795" y="2885074"/>
            <a:ext cx="1142702" cy="6764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Metric2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Values(400)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AS=3, </a:t>
            </a:r>
            <a:r>
              <a:rPr lang="en-US" sz="1200" dirty="0" smtClean="0">
                <a:solidFill>
                  <a:schemeClr val="tx1"/>
                </a:solidFill>
              </a:rPr>
              <a:t>NCT=16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flipH="1">
            <a:off x="11213718" y="475782"/>
            <a:ext cx="1" cy="20281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0556993" y="2590017"/>
            <a:ext cx="1544619" cy="261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Collection Thread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0751383" y="3886200"/>
            <a:ext cx="1544619" cy="261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Send Thread </a:t>
            </a:r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11213718" y="4072440"/>
            <a:ext cx="1" cy="20281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088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0857" y="110592"/>
            <a:ext cx="10512862" cy="730378"/>
          </a:xfrm>
        </p:spPr>
        <p:txBody>
          <a:bodyPr>
            <a:normAutofit/>
          </a:bodyPr>
          <a:lstStyle/>
          <a:p>
            <a:r>
              <a:rPr lang="en-US" sz="3199" dirty="0"/>
              <a:t>Metric Handling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1279826" y="2798230"/>
            <a:ext cx="3026236" cy="868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6" name="Rounded Rectangle 5"/>
          <p:cNvSpPr/>
          <p:nvPr/>
        </p:nvSpPr>
        <p:spPr>
          <a:xfrm>
            <a:off x="1352959" y="2880503"/>
            <a:ext cx="1142702" cy="676480"/>
          </a:xfrm>
          <a:prstGeom prst="round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54075" y="2319294"/>
            <a:ext cx="2428237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Events Priority Queue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624626" y="1220826"/>
            <a:ext cx="3026236" cy="868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1" name="Rectangle 10"/>
          <p:cNvSpPr/>
          <p:nvPr/>
        </p:nvSpPr>
        <p:spPr>
          <a:xfrm>
            <a:off x="6624626" y="4282219"/>
            <a:ext cx="3026236" cy="868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2" name="TextBox 11"/>
          <p:cNvSpPr txBox="1"/>
          <p:nvPr/>
        </p:nvSpPr>
        <p:spPr>
          <a:xfrm>
            <a:off x="6770892" y="881062"/>
            <a:ext cx="1646176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Collect Queue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704018" y="3912983"/>
            <a:ext cx="1479507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Send Queue</a:t>
            </a:r>
          </a:p>
        </p:txBody>
      </p:sp>
      <p:sp>
        <p:nvSpPr>
          <p:cNvPr id="14" name="Oval 13"/>
          <p:cNvSpPr/>
          <p:nvPr/>
        </p:nvSpPr>
        <p:spPr>
          <a:xfrm>
            <a:off x="1352960" y="5741830"/>
            <a:ext cx="1654633" cy="44793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>
                <a:solidFill>
                  <a:schemeClr val="tx1"/>
                </a:solidFill>
              </a:rPr>
              <a:t>T=10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6704018" y="1306196"/>
            <a:ext cx="1142702" cy="6764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Metric1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Values(123)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AS=2, </a:t>
            </a:r>
            <a:r>
              <a:rPr lang="en-US" sz="1200" dirty="0" smtClean="0">
                <a:solidFill>
                  <a:schemeClr val="tx1"/>
                </a:solidFill>
              </a:rPr>
              <a:t>NCT=10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7" name="Curved Connector 6"/>
          <p:cNvCxnSpPr>
            <a:stCxn id="6" idx="0"/>
            <a:endCxn id="15" idx="1"/>
          </p:cNvCxnSpPr>
          <p:nvPr/>
        </p:nvCxnSpPr>
        <p:spPr>
          <a:xfrm rot="5400000" flipH="1" flipV="1">
            <a:off x="3696131" y="-127383"/>
            <a:ext cx="1236067" cy="4779708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2568795" y="2885074"/>
            <a:ext cx="1142702" cy="6764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Metric2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Values()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AS=3, </a:t>
            </a:r>
            <a:r>
              <a:rPr lang="en-US" sz="1200" dirty="0" smtClean="0">
                <a:solidFill>
                  <a:schemeClr val="tx1"/>
                </a:solidFill>
              </a:rPr>
              <a:t>NCT=8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11213718" y="475782"/>
            <a:ext cx="1" cy="20281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556993" y="2590017"/>
            <a:ext cx="1544619" cy="261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Collection Thread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0751383" y="3853258"/>
            <a:ext cx="1544619" cy="261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Send Thread </a:t>
            </a:r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11213718" y="4072440"/>
            <a:ext cx="1" cy="20281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16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4" name="Straight Connector 63"/>
          <p:cNvCxnSpPr/>
          <p:nvPr/>
        </p:nvCxnSpPr>
        <p:spPr>
          <a:xfrm flipV="1">
            <a:off x="2105587" y="3884858"/>
            <a:ext cx="4402033" cy="499545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Freeform 5"/>
          <p:cNvSpPr>
            <a:spLocks noEditPoints="1"/>
          </p:cNvSpPr>
          <p:nvPr/>
        </p:nvSpPr>
        <p:spPr bwMode="auto">
          <a:xfrm>
            <a:off x="6412728" y="3089186"/>
            <a:ext cx="1877644" cy="1042149"/>
          </a:xfrm>
          <a:custGeom>
            <a:avLst/>
            <a:gdLst>
              <a:gd name="T0" fmla="*/ 1168 w 1860"/>
              <a:gd name="T1" fmla="*/ 1178 h 1178"/>
              <a:gd name="T2" fmla="*/ 1160 w 1860"/>
              <a:gd name="T3" fmla="*/ 1178 h 1178"/>
              <a:gd name="T4" fmla="*/ 944 w 1860"/>
              <a:gd name="T5" fmla="*/ 1091 h 1178"/>
              <a:gd name="T6" fmla="*/ 715 w 1860"/>
              <a:gd name="T7" fmla="*/ 1146 h 1178"/>
              <a:gd name="T8" fmla="*/ 703 w 1860"/>
              <a:gd name="T9" fmla="*/ 1146 h 1178"/>
              <a:gd name="T10" fmla="*/ 414 w 1860"/>
              <a:gd name="T11" fmla="*/ 1041 h 1178"/>
              <a:gd name="T12" fmla="*/ 295 w 1860"/>
              <a:gd name="T13" fmla="*/ 1062 h 1178"/>
              <a:gd name="T14" fmla="*/ 4 w 1860"/>
              <a:gd name="T15" fmla="*/ 760 h 1178"/>
              <a:gd name="T16" fmla="*/ 94 w 1860"/>
              <a:gd name="T17" fmla="*/ 557 h 1178"/>
              <a:gd name="T18" fmla="*/ 309 w 1860"/>
              <a:gd name="T19" fmla="*/ 473 h 1178"/>
              <a:gd name="T20" fmla="*/ 345 w 1860"/>
              <a:gd name="T21" fmla="*/ 476 h 1178"/>
              <a:gd name="T22" fmla="*/ 462 w 1860"/>
              <a:gd name="T23" fmla="*/ 308 h 1178"/>
              <a:gd name="T24" fmla="*/ 692 w 1860"/>
              <a:gd name="T25" fmla="*/ 227 h 1178"/>
              <a:gd name="T26" fmla="*/ 701 w 1860"/>
              <a:gd name="T27" fmla="*/ 227 h 1178"/>
              <a:gd name="T28" fmla="*/ 813 w 1860"/>
              <a:gd name="T29" fmla="*/ 247 h 1178"/>
              <a:gd name="T30" fmla="*/ 1199 w 1860"/>
              <a:gd name="T31" fmla="*/ 4 h 1178"/>
              <a:gd name="T32" fmla="*/ 1606 w 1860"/>
              <a:gd name="T33" fmla="*/ 381 h 1178"/>
              <a:gd name="T34" fmla="*/ 1856 w 1860"/>
              <a:gd name="T35" fmla="*/ 731 h 1178"/>
              <a:gd name="T36" fmla="*/ 1764 w 1860"/>
              <a:gd name="T37" fmla="*/ 969 h 1178"/>
              <a:gd name="T38" fmla="*/ 1547 w 1860"/>
              <a:gd name="T39" fmla="*/ 1071 h 1178"/>
              <a:gd name="T40" fmla="*/ 1547 w 1860"/>
              <a:gd name="T41" fmla="*/ 1071 h 1178"/>
              <a:gd name="T42" fmla="*/ 1540 w 1860"/>
              <a:gd name="T43" fmla="*/ 1070 h 1178"/>
              <a:gd name="T44" fmla="*/ 1435 w 1860"/>
              <a:gd name="T45" fmla="*/ 1047 h 1178"/>
              <a:gd name="T46" fmla="*/ 1168 w 1860"/>
              <a:gd name="T47" fmla="*/ 1178 h 1178"/>
              <a:gd name="T48" fmla="*/ 956 w 1860"/>
              <a:gd name="T49" fmla="*/ 994 h 1178"/>
              <a:gd name="T50" fmla="*/ 978 w 1860"/>
              <a:gd name="T51" fmla="*/ 1018 h 1178"/>
              <a:gd name="T52" fmla="*/ 1162 w 1860"/>
              <a:gd name="T53" fmla="*/ 1102 h 1178"/>
              <a:gd name="T54" fmla="*/ 1168 w 1860"/>
              <a:gd name="T55" fmla="*/ 1102 h 1178"/>
              <a:gd name="T56" fmla="*/ 1390 w 1860"/>
              <a:gd name="T57" fmla="*/ 978 h 1178"/>
              <a:gd name="T58" fmla="*/ 1410 w 1860"/>
              <a:gd name="T59" fmla="*/ 946 h 1178"/>
              <a:gd name="T60" fmla="*/ 1442 w 1860"/>
              <a:gd name="T61" fmla="*/ 965 h 1178"/>
              <a:gd name="T62" fmla="*/ 1541 w 1860"/>
              <a:gd name="T63" fmla="*/ 994 h 1178"/>
              <a:gd name="T64" fmla="*/ 1547 w 1860"/>
              <a:gd name="T65" fmla="*/ 995 h 1178"/>
              <a:gd name="T66" fmla="*/ 1780 w 1860"/>
              <a:gd name="T67" fmla="*/ 729 h 1178"/>
              <a:gd name="T68" fmla="*/ 1568 w 1860"/>
              <a:gd name="T69" fmla="*/ 452 h 1178"/>
              <a:gd name="T70" fmla="*/ 1537 w 1860"/>
              <a:gd name="T71" fmla="*/ 449 h 1178"/>
              <a:gd name="T72" fmla="*/ 1534 w 1860"/>
              <a:gd name="T73" fmla="*/ 418 h 1178"/>
              <a:gd name="T74" fmla="*/ 1197 w 1860"/>
              <a:gd name="T75" fmla="*/ 80 h 1178"/>
              <a:gd name="T76" fmla="*/ 1188 w 1860"/>
              <a:gd name="T77" fmla="*/ 80 h 1178"/>
              <a:gd name="T78" fmla="*/ 868 w 1860"/>
              <a:gd name="T79" fmla="*/ 310 h 1178"/>
              <a:gd name="T80" fmla="*/ 853 w 1860"/>
              <a:gd name="T81" fmla="*/ 347 h 1178"/>
              <a:gd name="T82" fmla="*/ 817 w 1860"/>
              <a:gd name="T83" fmla="*/ 330 h 1178"/>
              <a:gd name="T84" fmla="*/ 699 w 1860"/>
              <a:gd name="T85" fmla="*/ 303 h 1178"/>
              <a:gd name="T86" fmla="*/ 692 w 1860"/>
              <a:gd name="T87" fmla="*/ 303 h 1178"/>
              <a:gd name="T88" fmla="*/ 410 w 1860"/>
              <a:gd name="T89" fmla="*/ 528 h 1178"/>
              <a:gd name="T90" fmla="*/ 401 w 1860"/>
              <a:gd name="T91" fmla="*/ 567 h 1178"/>
              <a:gd name="T92" fmla="*/ 363 w 1860"/>
              <a:gd name="T93" fmla="*/ 557 h 1178"/>
              <a:gd name="T94" fmla="*/ 308 w 1860"/>
              <a:gd name="T95" fmla="*/ 549 h 1178"/>
              <a:gd name="T96" fmla="*/ 302 w 1860"/>
              <a:gd name="T97" fmla="*/ 549 h 1178"/>
              <a:gd name="T98" fmla="*/ 80 w 1860"/>
              <a:gd name="T99" fmla="*/ 762 h 1178"/>
              <a:gd name="T100" fmla="*/ 297 w 1860"/>
              <a:gd name="T101" fmla="*/ 986 h 1178"/>
              <a:gd name="T102" fmla="*/ 301 w 1860"/>
              <a:gd name="T103" fmla="*/ 986 h 1178"/>
              <a:gd name="T104" fmla="*/ 404 w 1860"/>
              <a:gd name="T105" fmla="*/ 962 h 1178"/>
              <a:gd name="T106" fmla="*/ 429 w 1860"/>
              <a:gd name="T107" fmla="*/ 949 h 1178"/>
              <a:gd name="T108" fmla="*/ 449 w 1860"/>
              <a:gd name="T109" fmla="*/ 969 h 1178"/>
              <a:gd name="T110" fmla="*/ 705 w 1860"/>
              <a:gd name="T111" fmla="*/ 1070 h 1178"/>
              <a:gd name="T112" fmla="*/ 715 w 1860"/>
              <a:gd name="T113" fmla="*/ 1070 h 1178"/>
              <a:gd name="T114" fmla="*/ 929 w 1860"/>
              <a:gd name="T115" fmla="*/ 1011 h 1178"/>
              <a:gd name="T116" fmla="*/ 956 w 1860"/>
              <a:gd name="T117" fmla="*/ 994 h 1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860" h="1178">
                <a:moveTo>
                  <a:pt x="1168" y="1178"/>
                </a:moveTo>
                <a:cubicBezTo>
                  <a:pt x="1166" y="1178"/>
                  <a:pt x="1163" y="1178"/>
                  <a:pt x="1160" y="1178"/>
                </a:cubicBezTo>
                <a:cubicBezTo>
                  <a:pt x="1079" y="1176"/>
                  <a:pt x="1003" y="1145"/>
                  <a:pt x="944" y="1091"/>
                </a:cubicBezTo>
                <a:cubicBezTo>
                  <a:pt x="877" y="1127"/>
                  <a:pt x="798" y="1146"/>
                  <a:pt x="715" y="1146"/>
                </a:cubicBezTo>
                <a:cubicBezTo>
                  <a:pt x="711" y="1146"/>
                  <a:pt x="707" y="1146"/>
                  <a:pt x="703" y="1146"/>
                </a:cubicBezTo>
                <a:cubicBezTo>
                  <a:pt x="592" y="1143"/>
                  <a:pt x="486" y="1104"/>
                  <a:pt x="414" y="1041"/>
                </a:cubicBezTo>
                <a:cubicBezTo>
                  <a:pt x="377" y="1055"/>
                  <a:pt x="336" y="1062"/>
                  <a:pt x="295" y="1062"/>
                </a:cubicBezTo>
                <a:cubicBezTo>
                  <a:pt x="130" y="1057"/>
                  <a:pt x="0" y="922"/>
                  <a:pt x="4" y="760"/>
                </a:cubicBezTo>
                <a:cubicBezTo>
                  <a:pt x="6" y="683"/>
                  <a:pt x="38" y="611"/>
                  <a:pt x="94" y="557"/>
                </a:cubicBezTo>
                <a:cubicBezTo>
                  <a:pt x="152" y="501"/>
                  <a:pt x="228" y="471"/>
                  <a:pt x="309" y="473"/>
                </a:cubicBezTo>
                <a:cubicBezTo>
                  <a:pt x="321" y="473"/>
                  <a:pt x="333" y="474"/>
                  <a:pt x="345" y="476"/>
                </a:cubicBezTo>
                <a:cubicBezTo>
                  <a:pt x="367" y="410"/>
                  <a:pt x="408" y="352"/>
                  <a:pt x="462" y="308"/>
                </a:cubicBezTo>
                <a:cubicBezTo>
                  <a:pt x="527" y="255"/>
                  <a:pt x="608" y="227"/>
                  <a:pt x="692" y="227"/>
                </a:cubicBezTo>
                <a:cubicBezTo>
                  <a:pt x="695" y="227"/>
                  <a:pt x="698" y="227"/>
                  <a:pt x="701" y="227"/>
                </a:cubicBezTo>
                <a:cubicBezTo>
                  <a:pt x="740" y="228"/>
                  <a:pt x="778" y="234"/>
                  <a:pt x="813" y="247"/>
                </a:cubicBezTo>
                <a:cubicBezTo>
                  <a:pt x="888" y="95"/>
                  <a:pt x="1036" y="0"/>
                  <a:pt x="1199" y="4"/>
                </a:cubicBezTo>
                <a:cubicBezTo>
                  <a:pt x="1402" y="9"/>
                  <a:pt x="1573" y="169"/>
                  <a:pt x="1606" y="381"/>
                </a:cubicBezTo>
                <a:cubicBezTo>
                  <a:pt x="1752" y="412"/>
                  <a:pt x="1860" y="559"/>
                  <a:pt x="1856" y="731"/>
                </a:cubicBezTo>
                <a:cubicBezTo>
                  <a:pt x="1854" y="821"/>
                  <a:pt x="1821" y="906"/>
                  <a:pt x="1764" y="969"/>
                </a:cubicBezTo>
                <a:cubicBezTo>
                  <a:pt x="1705" y="1035"/>
                  <a:pt x="1628" y="1071"/>
                  <a:pt x="1547" y="1071"/>
                </a:cubicBezTo>
                <a:cubicBezTo>
                  <a:pt x="1547" y="1071"/>
                  <a:pt x="1547" y="1071"/>
                  <a:pt x="1547" y="1071"/>
                </a:cubicBezTo>
                <a:cubicBezTo>
                  <a:pt x="1544" y="1071"/>
                  <a:pt x="1542" y="1071"/>
                  <a:pt x="1540" y="1070"/>
                </a:cubicBezTo>
                <a:cubicBezTo>
                  <a:pt x="1504" y="1070"/>
                  <a:pt x="1468" y="1062"/>
                  <a:pt x="1435" y="1047"/>
                </a:cubicBezTo>
                <a:cubicBezTo>
                  <a:pt x="1371" y="1130"/>
                  <a:pt x="1274" y="1178"/>
                  <a:pt x="1168" y="1178"/>
                </a:cubicBezTo>
                <a:close/>
                <a:moveTo>
                  <a:pt x="956" y="994"/>
                </a:moveTo>
                <a:cubicBezTo>
                  <a:pt x="978" y="1018"/>
                  <a:pt x="978" y="1018"/>
                  <a:pt x="978" y="1018"/>
                </a:cubicBezTo>
                <a:cubicBezTo>
                  <a:pt x="1026" y="1070"/>
                  <a:pt x="1091" y="1100"/>
                  <a:pt x="1162" y="1102"/>
                </a:cubicBezTo>
                <a:cubicBezTo>
                  <a:pt x="1164" y="1102"/>
                  <a:pt x="1166" y="1102"/>
                  <a:pt x="1168" y="1102"/>
                </a:cubicBezTo>
                <a:cubicBezTo>
                  <a:pt x="1259" y="1102"/>
                  <a:pt x="1342" y="1056"/>
                  <a:pt x="1390" y="978"/>
                </a:cubicBezTo>
                <a:cubicBezTo>
                  <a:pt x="1410" y="946"/>
                  <a:pt x="1410" y="946"/>
                  <a:pt x="1410" y="946"/>
                </a:cubicBezTo>
                <a:cubicBezTo>
                  <a:pt x="1442" y="965"/>
                  <a:pt x="1442" y="965"/>
                  <a:pt x="1442" y="965"/>
                </a:cubicBezTo>
                <a:cubicBezTo>
                  <a:pt x="1473" y="984"/>
                  <a:pt x="1507" y="994"/>
                  <a:pt x="1541" y="994"/>
                </a:cubicBezTo>
                <a:cubicBezTo>
                  <a:pt x="1543" y="995"/>
                  <a:pt x="1545" y="995"/>
                  <a:pt x="1547" y="995"/>
                </a:cubicBezTo>
                <a:cubicBezTo>
                  <a:pt x="1672" y="995"/>
                  <a:pt x="1776" y="875"/>
                  <a:pt x="1780" y="729"/>
                </a:cubicBezTo>
                <a:cubicBezTo>
                  <a:pt x="1783" y="585"/>
                  <a:pt x="1690" y="464"/>
                  <a:pt x="1568" y="452"/>
                </a:cubicBezTo>
                <a:cubicBezTo>
                  <a:pt x="1537" y="449"/>
                  <a:pt x="1537" y="449"/>
                  <a:pt x="1537" y="449"/>
                </a:cubicBezTo>
                <a:cubicBezTo>
                  <a:pt x="1534" y="418"/>
                  <a:pt x="1534" y="418"/>
                  <a:pt x="1534" y="418"/>
                </a:cubicBezTo>
                <a:cubicBezTo>
                  <a:pt x="1516" y="229"/>
                  <a:pt x="1371" y="84"/>
                  <a:pt x="1197" y="80"/>
                </a:cubicBezTo>
                <a:cubicBezTo>
                  <a:pt x="1194" y="80"/>
                  <a:pt x="1191" y="80"/>
                  <a:pt x="1188" y="80"/>
                </a:cubicBezTo>
                <a:cubicBezTo>
                  <a:pt x="1049" y="80"/>
                  <a:pt x="924" y="170"/>
                  <a:pt x="868" y="310"/>
                </a:cubicBezTo>
                <a:cubicBezTo>
                  <a:pt x="853" y="347"/>
                  <a:pt x="853" y="347"/>
                  <a:pt x="853" y="347"/>
                </a:cubicBezTo>
                <a:cubicBezTo>
                  <a:pt x="817" y="330"/>
                  <a:pt x="817" y="330"/>
                  <a:pt x="817" y="330"/>
                </a:cubicBezTo>
                <a:cubicBezTo>
                  <a:pt x="781" y="313"/>
                  <a:pt x="741" y="304"/>
                  <a:pt x="699" y="303"/>
                </a:cubicBezTo>
                <a:cubicBezTo>
                  <a:pt x="697" y="303"/>
                  <a:pt x="695" y="303"/>
                  <a:pt x="692" y="303"/>
                </a:cubicBezTo>
                <a:cubicBezTo>
                  <a:pt x="557" y="303"/>
                  <a:pt x="438" y="397"/>
                  <a:pt x="410" y="528"/>
                </a:cubicBezTo>
                <a:cubicBezTo>
                  <a:pt x="401" y="567"/>
                  <a:pt x="401" y="567"/>
                  <a:pt x="401" y="567"/>
                </a:cubicBezTo>
                <a:cubicBezTo>
                  <a:pt x="363" y="557"/>
                  <a:pt x="363" y="557"/>
                  <a:pt x="363" y="557"/>
                </a:cubicBezTo>
                <a:cubicBezTo>
                  <a:pt x="345" y="552"/>
                  <a:pt x="327" y="550"/>
                  <a:pt x="308" y="549"/>
                </a:cubicBezTo>
                <a:cubicBezTo>
                  <a:pt x="306" y="549"/>
                  <a:pt x="304" y="549"/>
                  <a:pt x="302" y="549"/>
                </a:cubicBezTo>
                <a:cubicBezTo>
                  <a:pt x="182" y="549"/>
                  <a:pt x="82" y="645"/>
                  <a:pt x="80" y="762"/>
                </a:cubicBezTo>
                <a:cubicBezTo>
                  <a:pt x="77" y="882"/>
                  <a:pt x="174" y="982"/>
                  <a:pt x="297" y="986"/>
                </a:cubicBezTo>
                <a:cubicBezTo>
                  <a:pt x="298" y="986"/>
                  <a:pt x="300" y="986"/>
                  <a:pt x="301" y="986"/>
                </a:cubicBezTo>
                <a:cubicBezTo>
                  <a:pt x="338" y="986"/>
                  <a:pt x="373" y="977"/>
                  <a:pt x="404" y="962"/>
                </a:cubicBezTo>
                <a:cubicBezTo>
                  <a:pt x="429" y="949"/>
                  <a:pt x="429" y="949"/>
                  <a:pt x="429" y="949"/>
                </a:cubicBezTo>
                <a:cubicBezTo>
                  <a:pt x="449" y="969"/>
                  <a:pt x="449" y="969"/>
                  <a:pt x="449" y="969"/>
                </a:cubicBezTo>
                <a:cubicBezTo>
                  <a:pt x="507" y="1030"/>
                  <a:pt x="603" y="1068"/>
                  <a:pt x="705" y="1070"/>
                </a:cubicBezTo>
                <a:cubicBezTo>
                  <a:pt x="708" y="1070"/>
                  <a:pt x="712" y="1070"/>
                  <a:pt x="715" y="1070"/>
                </a:cubicBezTo>
                <a:cubicBezTo>
                  <a:pt x="794" y="1070"/>
                  <a:pt x="870" y="1049"/>
                  <a:pt x="929" y="1011"/>
                </a:cubicBezTo>
                <a:lnTo>
                  <a:pt x="956" y="994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	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IoT</a:t>
            </a:r>
            <a:r>
              <a:rPr lang="en-US" dirty="0" smtClean="0"/>
              <a:t> Gateways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D8CF-3CDE-4807-BCD2-C9F2B831AAA5}" type="slidenum">
              <a:rPr lang="en-US" smtClean="0"/>
              <a:t>3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44670" y="1219200"/>
            <a:ext cx="10969943" cy="304800"/>
          </a:xfrm>
        </p:spPr>
        <p:txBody>
          <a:bodyPr/>
          <a:lstStyle/>
          <a:p>
            <a:r>
              <a:rPr lang="en-US" sz="1900" dirty="0" err="1" smtClean="0"/>
              <a:t>IoT</a:t>
            </a:r>
            <a:r>
              <a:rPr lang="en-US" sz="1900" dirty="0" smtClean="0"/>
              <a:t> GW’s De-Couple Embedded and Web</a:t>
            </a:r>
            <a:endParaRPr lang="en-US" sz="1900" dirty="0"/>
          </a:p>
        </p:txBody>
      </p:sp>
      <p:grpSp>
        <p:nvGrpSpPr>
          <p:cNvPr id="5" name="Group 4"/>
          <p:cNvGrpSpPr/>
          <p:nvPr/>
        </p:nvGrpSpPr>
        <p:grpSpPr>
          <a:xfrm>
            <a:off x="1293812" y="3194947"/>
            <a:ext cx="559109" cy="2390648"/>
            <a:chOff x="1293812" y="2243631"/>
            <a:chExt cx="559109" cy="2390648"/>
          </a:xfrm>
        </p:grpSpPr>
        <p:sp>
          <p:nvSpPr>
            <p:cNvPr id="38" name="Freeform 45"/>
            <p:cNvSpPr>
              <a:spLocks noChangeArrowheads="1"/>
            </p:cNvSpPr>
            <p:nvPr/>
          </p:nvSpPr>
          <p:spPr bwMode="auto">
            <a:xfrm>
              <a:off x="1378095" y="2243631"/>
              <a:ext cx="390543" cy="287889"/>
            </a:xfrm>
            <a:custGeom>
              <a:avLst/>
              <a:gdLst>
                <a:gd name="T0" fmla="*/ 108212725 w 1941"/>
                <a:gd name="T1" fmla="*/ 90623281 h 1525"/>
                <a:gd name="T2" fmla="*/ 104700463 w 1941"/>
                <a:gd name="T3" fmla="*/ 92566884 h 1525"/>
                <a:gd name="T4" fmla="*/ 12777278 w 1941"/>
                <a:gd name="T5" fmla="*/ 92566884 h 1525"/>
                <a:gd name="T6" fmla="*/ 9265016 w 1941"/>
                <a:gd name="T7" fmla="*/ 90623281 h 1525"/>
                <a:gd name="T8" fmla="*/ 0 w 1941"/>
                <a:gd name="T9" fmla="*/ 58856543 h 1525"/>
                <a:gd name="T10" fmla="*/ 58738993 w 1941"/>
                <a:gd name="T11" fmla="*/ 0 h 1525"/>
                <a:gd name="T12" fmla="*/ 117477740 w 1941"/>
                <a:gd name="T13" fmla="*/ 58856543 h 1525"/>
                <a:gd name="T14" fmla="*/ 108212725 w 1941"/>
                <a:gd name="T15" fmla="*/ 90623281 h 1525"/>
                <a:gd name="T16" fmla="*/ 16773777 w 1941"/>
                <a:gd name="T17" fmla="*/ 50474476 h 1525"/>
                <a:gd name="T18" fmla="*/ 8417169 w 1941"/>
                <a:gd name="T19" fmla="*/ 58856543 h 1525"/>
                <a:gd name="T20" fmla="*/ 16773777 w 1941"/>
                <a:gd name="T21" fmla="*/ 67299301 h 1525"/>
                <a:gd name="T22" fmla="*/ 25191192 w 1941"/>
                <a:gd name="T23" fmla="*/ 58856543 h 1525"/>
                <a:gd name="T24" fmla="*/ 16773777 w 1941"/>
                <a:gd name="T25" fmla="*/ 50474476 h 1525"/>
                <a:gd name="T26" fmla="*/ 29369374 w 1941"/>
                <a:gd name="T27" fmla="*/ 21015735 h 1525"/>
                <a:gd name="T28" fmla="*/ 21012765 w 1941"/>
                <a:gd name="T29" fmla="*/ 29458494 h 1525"/>
                <a:gd name="T30" fmla="*/ 29369374 w 1941"/>
                <a:gd name="T31" fmla="*/ 37840561 h 1525"/>
                <a:gd name="T32" fmla="*/ 37786542 w 1941"/>
                <a:gd name="T33" fmla="*/ 29458494 h 1525"/>
                <a:gd name="T34" fmla="*/ 29369374 w 1941"/>
                <a:gd name="T35" fmla="*/ 21015735 h 1525"/>
                <a:gd name="T36" fmla="*/ 72424432 w 1941"/>
                <a:gd name="T37" fmla="*/ 35957649 h 1525"/>
                <a:gd name="T38" fmla="*/ 69396654 w 1941"/>
                <a:gd name="T39" fmla="*/ 30794937 h 1525"/>
                <a:gd name="T40" fmla="*/ 64310066 w 1941"/>
                <a:gd name="T41" fmla="*/ 33831724 h 1525"/>
                <a:gd name="T42" fmla="*/ 57709465 w 1941"/>
                <a:gd name="T43" fmla="*/ 58917234 h 1525"/>
                <a:gd name="T44" fmla="*/ 46567320 w 1941"/>
                <a:gd name="T45" fmla="*/ 68271103 h 1525"/>
                <a:gd name="T46" fmla="*/ 55529534 w 1941"/>
                <a:gd name="T47" fmla="*/ 83698793 h 1525"/>
                <a:gd name="T48" fmla="*/ 70910420 w 1941"/>
                <a:gd name="T49" fmla="*/ 74709566 h 1525"/>
                <a:gd name="T50" fmla="*/ 65823832 w 1941"/>
                <a:gd name="T51" fmla="*/ 61043158 h 1525"/>
                <a:gd name="T52" fmla="*/ 72424432 w 1941"/>
                <a:gd name="T53" fmla="*/ 35957649 h 1525"/>
                <a:gd name="T54" fmla="*/ 58738993 w 1941"/>
                <a:gd name="T55" fmla="*/ 8382067 h 1525"/>
                <a:gd name="T56" fmla="*/ 50321578 w 1941"/>
                <a:gd name="T57" fmla="*/ 16824825 h 1525"/>
                <a:gd name="T58" fmla="*/ 58738993 w 1941"/>
                <a:gd name="T59" fmla="*/ 25206892 h 1525"/>
                <a:gd name="T60" fmla="*/ 67156162 w 1941"/>
                <a:gd name="T61" fmla="*/ 16824825 h 1525"/>
                <a:gd name="T62" fmla="*/ 58738993 w 1941"/>
                <a:gd name="T63" fmla="*/ 8382067 h 1525"/>
                <a:gd name="T64" fmla="*/ 88108367 w 1941"/>
                <a:gd name="T65" fmla="*/ 21015735 h 1525"/>
                <a:gd name="T66" fmla="*/ 79691198 w 1941"/>
                <a:gd name="T67" fmla="*/ 29458494 h 1525"/>
                <a:gd name="T68" fmla="*/ 88108367 w 1941"/>
                <a:gd name="T69" fmla="*/ 37840561 h 1525"/>
                <a:gd name="T70" fmla="*/ 96464975 w 1941"/>
                <a:gd name="T71" fmla="*/ 29458494 h 1525"/>
                <a:gd name="T72" fmla="*/ 88108367 w 1941"/>
                <a:gd name="T73" fmla="*/ 21015735 h 1525"/>
                <a:gd name="T74" fmla="*/ 100703963 w 1941"/>
                <a:gd name="T75" fmla="*/ 50474476 h 1525"/>
                <a:gd name="T76" fmla="*/ 92286548 w 1941"/>
                <a:gd name="T77" fmla="*/ 58856543 h 1525"/>
                <a:gd name="T78" fmla="*/ 100703963 w 1941"/>
                <a:gd name="T79" fmla="*/ 67299301 h 1525"/>
                <a:gd name="T80" fmla="*/ 109060572 w 1941"/>
                <a:gd name="T81" fmla="*/ 58856543 h 1525"/>
                <a:gd name="T82" fmla="*/ 100703963 w 1941"/>
                <a:gd name="T83" fmla="*/ 50474476 h 152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941" h="1525">
                  <a:moveTo>
                    <a:pt x="1787" y="1492"/>
                  </a:moveTo>
                  <a:cubicBezTo>
                    <a:pt x="1774" y="1512"/>
                    <a:pt x="1753" y="1524"/>
                    <a:pt x="1729" y="1524"/>
                  </a:cubicBezTo>
                  <a:lnTo>
                    <a:pt x="211" y="1524"/>
                  </a:lnTo>
                  <a:cubicBezTo>
                    <a:pt x="187" y="1524"/>
                    <a:pt x="166" y="1512"/>
                    <a:pt x="153" y="1492"/>
                  </a:cubicBezTo>
                  <a:cubicBezTo>
                    <a:pt x="53" y="1336"/>
                    <a:pt x="0" y="1156"/>
                    <a:pt x="0" y="969"/>
                  </a:cubicBezTo>
                  <a:cubicBezTo>
                    <a:pt x="0" y="435"/>
                    <a:pt x="435" y="0"/>
                    <a:pt x="970" y="0"/>
                  </a:cubicBezTo>
                  <a:cubicBezTo>
                    <a:pt x="1505" y="0"/>
                    <a:pt x="1940" y="435"/>
                    <a:pt x="1940" y="969"/>
                  </a:cubicBezTo>
                  <a:cubicBezTo>
                    <a:pt x="1940" y="1156"/>
                    <a:pt x="1887" y="1335"/>
                    <a:pt x="1787" y="1492"/>
                  </a:cubicBezTo>
                  <a:close/>
                  <a:moveTo>
                    <a:pt x="277" y="831"/>
                  </a:moveTo>
                  <a:cubicBezTo>
                    <a:pt x="200" y="831"/>
                    <a:pt x="139" y="892"/>
                    <a:pt x="139" y="969"/>
                  </a:cubicBezTo>
                  <a:cubicBezTo>
                    <a:pt x="139" y="1045"/>
                    <a:pt x="200" y="1108"/>
                    <a:pt x="277" y="1108"/>
                  </a:cubicBezTo>
                  <a:cubicBezTo>
                    <a:pt x="354" y="1108"/>
                    <a:pt x="416" y="1045"/>
                    <a:pt x="416" y="969"/>
                  </a:cubicBezTo>
                  <a:cubicBezTo>
                    <a:pt x="416" y="892"/>
                    <a:pt x="354" y="831"/>
                    <a:pt x="277" y="831"/>
                  </a:cubicBezTo>
                  <a:close/>
                  <a:moveTo>
                    <a:pt x="485" y="346"/>
                  </a:moveTo>
                  <a:cubicBezTo>
                    <a:pt x="408" y="346"/>
                    <a:pt x="347" y="408"/>
                    <a:pt x="347" y="485"/>
                  </a:cubicBezTo>
                  <a:cubicBezTo>
                    <a:pt x="347" y="561"/>
                    <a:pt x="408" y="623"/>
                    <a:pt x="485" y="623"/>
                  </a:cubicBezTo>
                  <a:cubicBezTo>
                    <a:pt x="562" y="623"/>
                    <a:pt x="624" y="561"/>
                    <a:pt x="624" y="485"/>
                  </a:cubicBezTo>
                  <a:cubicBezTo>
                    <a:pt x="624" y="408"/>
                    <a:pt x="562" y="346"/>
                    <a:pt x="485" y="346"/>
                  </a:cubicBezTo>
                  <a:close/>
                  <a:moveTo>
                    <a:pt x="1196" y="592"/>
                  </a:moveTo>
                  <a:cubicBezTo>
                    <a:pt x="1205" y="555"/>
                    <a:pt x="1183" y="516"/>
                    <a:pt x="1146" y="507"/>
                  </a:cubicBezTo>
                  <a:cubicBezTo>
                    <a:pt x="1110" y="497"/>
                    <a:pt x="1072" y="520"/>
                    <a:pt x="1062" y="557"/>
                  </a:cubicBezTo>
                  <a:lnTo>
                    <a:pt x="953" y="970"/>
                  </a:lnTo>
                  <a:cubicBezTo>
                    <a:pt x="867" y="977"/>
                    <a:pt x="792" y="1036"/>
                    <a:pt x="769" y="1124"/>
                  </a:cubicBezTo>
                  <a:cubicBezTo>
                    <a:pt x="739" y="1236"/>
                    <a:pt x="807" y="1349"/>
                    <a:pt x="917" y="1378"/>
                  </a:cubicBezTo>
                  <a:cubicBezTo>
                    <a:pt x="1028" y="1408"/>
                    <a:pt x="1142" y="1341"/>
                    <a:pt x="1171" y="1230"/>
                  </a:cubicBezTo>
                  <a:cubicBezTo>
                    <a:pt x="1194" y="1143"/>
                    <a:pt x="1157" y="1054"/>
                    <a:pt x="1087" y="1005"/>
                  </a:cubicBezTo>
                  <a:lnTo>
                    <a:pt x="1196" y="592"/>
                  </a:lnTo>
                  <a:close/>
                  <a:moveTo>
                    <a:pt x="970" y="138"/>
                  </a:moveTo>
                  <a:cubicBezTo>
                    <a:pt x="893" y="138"/>
                    <a:pt x="831" y="200"/>
                    <a:pt x="831" y="277"/>
                  </a:cubicBezTo>
                  <a:cubicBezTo>
                    <a:pt x="831" y="354"/>
                    <a:pt x="893" y="415"/>
                    <a:pt x="970" y="415"/>
                  </a:cubicBezTo>
                  <a:cubicBezTo>
                    <a:pt x="1047" y="415"/>
                    <a:pt x="1109" y="354"/>
                    <a:pt x="1109" y="277"/>
                  </a:cubicBezTo>
                  <a:cubicBezTo>
                    <a:pt x="1109" y="200"/>
                    <a:pt x="1047" y="138"/>
                    <a:pt x="970" y="138"/>
                  </a:cubicBezTo>
                  <a:close/>
                  <a:moveTo>
                    <a:pt x="1455" y="346"/>
                  </a:moveTo>
                  <a:cubicBezTo>
                    <a:pt x="1378" y="346"/>
                    <a:pt x="1316" y="408"/>
                    <a:pt x="1316" y="485"/>
                  </a:cubicBezTo>
                  <a:cubicBezTo>
                    <a:pt x="1316" y="561"/>
                    <a:pt x="1378" y="623"/>
                    <a:pt x="1455" y="623"/>
                  </a:cubicBezTo>
                  <a:cubicBezTo>
                    <a:pt x="1532" y="623"/>
                    <a:pt x="1593" y="561"/>
                    <a:pt x="1593" y="485"/>
                  </a:cubicBezTo>
                  <a:cubicBezTo>
                    <a:pt x="1593" y="408"/>
                    <a:pt x="1532" y="346"/>
                    <a:pt x="1455" y="346"/>
                  </a:cubicBezTo>
                  <a:close/>
                  <a:moveTo>
                    <a:pt x="1663" y="831"/>
                  </a:moveTo>
                  <a:cubicBezTo>
                    <a:pt x="1586" y="831"/>
                    <a:pt x="1524" y="892"/>
                    <a:pt x="1524" y="969"/>
                  </a:cubicBezTo>
                  <a:cubicBezTo>
                    <a:pt x="1524" y="1045"/>
                    <a:pt x="1586" y="1108"/>
                    <a:pt x="1663" y="1108"/>
                  </a:cubicBezTo>
                  <a:cubicBezTo>
                    <a:pt x="1740" y="1108"/>
                    <a:pt x="1801" y="1045"/>
                    <a:pt x="1801" y="969"/>
                  </a:cubicBezTo>
                  <a:cubicBezTo>
                    <a:pt x="1801" y="892"/>
                    <a:pt x="1740" y="831"/>
                    <a:pt x="1663" y="8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1419" tIns="45711" rIns="91419" bIns="45711" anchor="ctr"/>
            <a:lstStyle/>
            <a:p>
              <a:endParaRPr lang="en-US" sz="1800" dirty="0"/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1293812" y="2841871"/>
              <a:ext cx="559109" cy="319406"/>
              <a:chOff x="6981113" y="4308693"/>
              <a:chExt cx="1962150" cy="1052512"/>
            </a:xfrm>
            <a:solidFill>
              <a:schemeClr val="accent1"/>
            </a:solidFill>
          </p:grpSpPr>
          <p:sp>
            <p:nvSpPr>
              <p:cNvPr id="49" name="Freeform 48"/>
              <p:cNvSpPr>
                <a:spLocks noChangeArrowheads="1"/>
              </p:cNvSpPr>
              <p:nvPr/>
            </p:nvSpPr>
            <p:spPr bwMode="auto">
              <a:xfrm>
                <a:off x="7271625" y="4988143"/>
                <a:ext cx="374650" cy="373062"/>
              </a:xfrm>
              <a:custGeom>
                <a:avLst/>
                <a:gdLst>
                  <a:gd name="T0" fmla="*/ 1038 w 1039"/>
                  <a:gd name="T1" fmla="*/ 518 h 1038"/>
                  <a:gd name="T2" fmla="*/ 969 w 1039"/>
                  <a:gd name="T3" fmla="*/ 777 h 1038"/>
                  <a:gd name="T4" fmla="*/ 779 w 1039"/>
                  <a:gd name="T5" fmla="*/ 967 h 1038"/>
                  <a:gd name="T6" fmla="*/ 519 w 1039"/>
                  <a:gd name="T7" fmla="*/ 1037 h 1038"/>
                  <a:gd name="T8" fmla="*/ 260 w 1039"/>
                  <a:gd name="T9" fmla="*/ 967 h 1038"/>
                  <a:gd name="T10" fmla="*/ 70 w 1039"/>
                  <a:gd name="T11" fmla="*/ 777 h 1038"/>
                  <a:gd name="T12" fmla="*/ 0 w 1039"/>
                  <a:gd name="T13" fmla="*/ 518 h 1038"/>
                  <a:gd name="T14" fmla="*/ 70 w 1039"/>
                  <a:gd name="T15" fmla="*/ 259 h 1038"/>
                  <a:gd name="T16" fmla="*/ 260 w 1039"/>
                  <a:gd name="T17" fmla="*/ 69 h 1038"/>
                  <a:gd name="T18" fmla="*/ 519 w 1039"/>
                  <a:gd name="T19" fmla="*/ 0 h 1038"/>
                  <a:gd name="T20" fmla="*/ 779 w 1039"/>
                  <a:gd name="T21" fmla="*/ 69 h 1038"/>
                  <a:gd name="T22" fmla="*/ 969 w 1039"/>
                  <a:gd name="T23" fmla="*/ 259 h 1038"/>
                  <a:gd name="T24" fmla="*/ 1038 w 1039"/>
                  <a:gd name="T25" fmla="*/ 518 h 10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39" h="1038">
                    <a:moveTo>
                      <a:pt x="1038" y="518"/>
                    </a:moveTo>
                    <a:cubicBezTo>
                      <a:pt x="1038" y="613"/>
                      <a:pt x="1016" y="695"/>
                      <a:pt x="969" y="777"/>
                    </a:cubicBezTo>
                    <a:cubicBezTo>
                      <a:pt x="921" y="860"/>
                      <a:pt x="861" y="920"/>
                      <a:pt x="779" y="967"/>
                    </a:cubicBezTo>
                    <a:cubicBezTo>
                      <a:pt x="696" y="1015"/>
                      <a:pt x="615" y="1037"/>
                      <a:pt x="519" y="1037"/>
                    </a:cubicBezTo>
                    <a:cubicBezTo>
                      <a:pt x="423" y="1037"/>
                      <a:pt x="342" y="1015"/>
                      <a:pt x="260" y="967"/>
                    </a:cubicBezTo>
                    <a:cubicBezTo>
                      <a:pt x="177" y="920"/>
                      <a:pt x="117" y="860"/>
                      <a:pt x="70" y="777"/>
                    </a:cubicBezTo>
                    <a:cubicBezTo>
                      <a:pt x="22" y="695"/>
                      <a:pt x="0" y="614"/>
                      <a:pt x="0" y="518"/>
                    </a:cubicBezTo>
                    <a:cubicBezTo>
                      <a:pt x="0" y="423"/>
                      <a:pt x="22" y="341"/>
                      <a:pt x="70" y="259"/>
                    </a:cubicBezTo>
                    <a:cubicBezTo>
                      <a:pt x="117" y="176"/>
                      <a:pt x="177" y="116"/>
                      <a:pt x="260" y="69"/>
                    </a:cubicBezTo>
                    <a:cubicBezTo>
                      <a:pt x="342" y="21"/>
                      <a:pt x="423" y="0"/>
                      <a:pt x="519" y="0"/>
                    </a:cubicBezTo>
                    <a:cubicBezTo>
                      <a:pt x="615" y="0"/>
                      <a:pt x="696" y="21"/>
                      <a:pt x="779" y="69"/>
                    </a:cubicBezTo>
                    <a:cubicBezTo>
                      <a:pt x="861" y="116"/>
                      <a:pt x="921" y="176"/>
                      <a:pt x="969" y="259"/>
                    </a:cubicBezTo>
                    <a:cubicBezTo>
                      <a:pt x="1016" y="341"/>
                      <a:pt x="1038" y="422"/>
                      <a:pt x="1038" y="51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1800"/>
              </a:p>
            </p:txBody>
          </p:sp>
          <p:sp>
            <p:nvSpPr>
              <p:cNvPr id="50" name="Freeform 49"/>
              <p:cNvSpPr>
                <a:spLocks noChangeArrowheads="1"/>
              </p:cNvSpPr>
              <p:nvPr/>
            </p:nvSpPr>
            <p:spPr bwMode="auto">
              <a:xfrm>
                <a:off x="8314613" y="4988143"/>
                <a:ext cx="374650" cy="373062"/>
              </a:xfrm>
              <a:custGeom>
                <a:avLst/>
                <a:gdLst>
                  <a:gd name="T0" fmla="*/ 1038 w 1039"/>
                  <a:gd name="T1" fmla="*/ 518 h 1038"/>
                  <a:gd name="T2" fmla="*/ 969 w 1039"/>
                  <a:gd name="T3" fmla="*/ 777 h 1038"/>
                  <a:gd name="T4" fmla="*/ 779 w 1039"/>
                  <a:gd name="T5" fmla="*/ 967 h 1038"/>
                  <a:gd name="T6" fmla="*/ 519 w 1039"/>
                  <a:gd name="T7" fmla="*/ 1037 h 1038"/>
                  <a:gd name="T8" fmla="*/ 260 w 1039"/>
                  <a:gd name="T9" fmla="*/ 967 h 1038"/>
                  <a:gd name="T10" fmla="*/ 70 w 1039"/>
                  <a:gd name="T11" fmla="*/ 777 h 1038"/>
                  <a:gd name="T12" fmla="*/ 0 w 1039"/>
                  <a:gd name="T13" fmla="*/ 518 h 1038"/>
                  <a:gd name="T14" fmla="*/ 70 w 1039"/>
                  <a:gd name="T15" fmla="*/ 259 h 1038"/>
                  <a:gd name="T16" fmla="*/ 260 w 1039"/>
                  <a:gd name="T17" fmla="*/ 69 h 1038"/>
                  <a:gd name="T18" fmla="*/ 519 w 1039"/>
                  <a:gd name="T19" fmla="*/ 0 h 1038"/>
                  <a:gd name="T20" fmla="*/ 779 w 1039"/>
                  <a:gd name="T21" fmla="*/ 69 h 1038"/>
                  <a:gd name="T22" fmla="*/ 969 w 1039"/>
                  <a:gd name="T23" fmla="*/ 259 h 1038"/>
                  <a:gd name="T24" fmla="*/ 1038 w 1039"/>
                  <a:gd name="T25" fmla="*/ 518 h 10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39" h="1038">
                    <a:moveTo>
                      <a:pt x="1038" y="518"/>
                    </a:moveTo>
                    <a:cubicBezTo>
                      <a:pt x="1038" y="613"/>
                      <a:pt x="1016" y="695"/>
                      <a:pt x="969" y="777"/>
                    </a:cubicBezTo>
                    <a:cubicBezTo>
                      <a:pt x="921" y="860"/>
                      <a:pt x="862" y="920"/>
                      <a:pt x="779" y="967"/>
                    </a:cubicBezTo>
                    <a:cubicBezTo>
                      <a:pt x="696" y="1015"/>
                      <a:pt x="614" y="1037"/>
                      <a:pt x="519" y="1037"/>
                    </a:cubicBezTo>
                    <a:cubicBezTo>
                      <a:pt x="423" y="1037"/>
                      <a:pt x="343" y="1015"/>
                      <a:pt x="260" y="967"/>
                    </a:cubicBezTo>
                    <a:cubicBezTo>
                      <a:pt x="177" y="920"/>
                      <a:pt x="118" y="860"/>
                      <a:pt x="70" y="777"/>
                    </a:cubicBezTo>
                    <a:cubicBezTo>
                      <a:pt x="22" y="695"/>
                      <a:pt x="0" y="614"/>
                      <a:pt x="0" y="518"/>
                    </a:cubicBezTo>
                    <a:cubicBezTo>
                      <a:pt x="0" y="423"/>
                      <a:pt x="22" y="341"/>
                      <a:pt x="70" y="259"/>
                    </a:cubicBezTo>
                    <a:cubicBezTo>
                      <a:pt x="118" y="176"/>
                      <a:pt x="177" y="116"/>
                      <a:pt x="260" y="69"/>
                    </a:cubicBezTo>
                    <a:cubicBezTo>
                      <a:pt x="343" y="21"/>
                      <a:pt x="424" y="0"/>
                      <a:pt x="519" y="0"/>
                    </a:cubicBezTo>
                    <a:cubicBezTo>
                      <a:pt x="615" y="0"/>
                      <a:pt x="696" y="21"/>
                      <a:pt x="779" y="69"/>
                    </a:cubicBezTo>
                    <a:cubicBezTo>
                      <a:pt x="862" y="116"/>
                      <a:pt x="921" y="176"/>
                      <a:pt x="969" y="259"/>
                    </a:cubicBezTo>
                    <a:cubicBezTo>
                      <a:pt x="1016" y="341"/>
                      <a:pt x="1038" y="422"/>
                      <a:pt x="1038" y="51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1800"/>
              </a:p>
            </p:txBody>
          </p:sp>
          <p:sp>
            <p:nvSpPr>
              <p:cNvPr id="51" name="Freeform 50"/>
              <p:cNvSpPr>
                <a:spLocks noChangeArrowheads="1"/>
              </p:cNvSpPr>
              <p:nvPr/>
            </p:nvSpPr>
            <p:spPr bwMode="auto">
              <a:xfrm>
                <a:off x="6981113" y="4308693"/>
                <a:ext cx="1962150" cy="925512"/>
              </a:xfrm>
              <a:custGeom>
                <a:avLst/>
                <a:gdLst>
                  <a:gd name="T0" fmla="*/ 4914 w 5450"/>
                  <a:gd name="T1" fmla="*/ 400 h 2569"/>
                  <a:gd name="T2" fmla="*/ 3161 w 5450"/>
                  <a:gd name="T3" fmla="*/ 247 h 2569"/>
                  <a:gd name="T4" fmla="*/ 3132 w 5450"/>
                  <a:gd name="T5" fmla="*/ 96 h 2569"/>
                  <a:gd name="T6" fmla="*/ 2801 w 5450"/>
                  <a:gd name="T7" fmla="*/ 0 h 2569"/>
                  <a:gd name="T8" fmla="*/ 2695 w 5450"/>
                  <a:gd name="T9" fmla="*/ 228 h 2569"/>
                  <a:gd name="T10" fmla="*/ 2486 w 5450"/>
                  <a:gd name="T11" fmla="*/ 273 h 2569"/>
                  <a:gd name="T12" fmla="*/ 1165 w 5450"/>
                  <a:gd name="T13" fmla="*/ 1057 h 2569"/>
                  <a:gd name="T14" fmla="*/ 447 w 5450"/>
                  <a:gd name="T15" fmla="*/ 1375 h 2569"/>
                  <a:gd name="T16" fmla="*/ 32 w 5450"/>
                  <a:gd name="T17" fmla="*/ 2185 h 2569"/>
                  <a:gd name="T18" fmla="*/ 74 w 5450"/>
                  <a:gd name="T19" fmla="*/ 2465 h 2569"/>
                  <a:gd name="T20" fmla="*/ 551 w 5450"/>
                  <a:gd name="T21" fmla="*/ 2520 h 2569"/>
                  <a:gd name="T22" fmla="*/ 1321 w 5450"/>
                  <a:gd name="T23" fmla="*/ 1830 h 2569"/>
                  <a:gd name="T24" fmla="*/ 2089 w 5450"/>
                  <a:gd name="T25" fmla="*/ 2568 h 2569"/>
                  <a:gd name="T26" fmla="*/ 3606 w 5450"/>
                  <a:gd name="T27" fmla="*/ 2380 h 2569"/>
                  <a:gd name="T28" fmla="*/ 4846 w 5450"/>
                  <a:gd name="T29" fmla="*/ 2388 h 2569"/>
                  <a:gd name="T30" fmla="*/ 5116 w 5450"/>
                  <a:gd name="T31" fmla="*/ 2507 h 2569"/>
                  <a:gd name="T32" fmla="*/ 5410 w 5450"/>
                  <a:gd name="T33" fmla="*/ 2114 h 2569"/>
                  <a:gd name="T34" fmla="*/ 1687 w 5450"/>
                  <a:gd name="T35" fmla="*/ 1070 h 2569"/>
                  <a:gd name="T36" fmla="*/ 2322 w 5450"/>
                  <a:gd name="T37" fmla="*/ 570 h 2569"/>
                  <a:gd name="T38" fmla="*/ 3143 w 5450"/>
                  <a:gd name="T39" fmla="*/ 474 h 2569"/>
                  <a:gd name="T40" fmla="*/ 3217 w 5450"/>
                  <a:gd name="T41" fmla="*/ 562 h 2569"/>
                  <a:gd name="T42" fmla="*/ 3013 w 5450"/>
                  <a:gd name="T43" fmla="*/ 1046 h 2569"/>
                  <a:gd name="T44" fmla="*/ 3402 w 5450"/>
                  <a:gd name="T45" fmla="*/ 2269 h 2569"/>
                  <a:gd name="T46" fmla="*/ 3127 w 5450"/>
                  <a:gd name="T47" fmla="*/ 2269 h 2569"/>
                  <a:gd name="T48" fmla="*/ 3127 w 5450"/>
                  <a:gd name="T49" fmla="*/ 1862 h 2569"/>
                  <a:gd name="T50" fmla="*/ 3228 w 5450"/>
                  <a:gd name="T51" fmla="*/ 1851 h 2569"/>
                  <a:gd name="T52" fmla="*/ 3233 w 5450"/>
                  <a:gd name="T53" fmla="*/ 1671 h 2569"/>
                  <a:gd name="T54" fmla="*/ 2738 w 5450"/>
                  <a:gd name="T55" fmla="*/ 1743 h 2569"/>
                  <a:gd name="T56" fmla="*/ 2931 w 5450"/>
                  <a:gd name="T57" fmla="*/ 1851 h 2569"/>
                  <a:gd name="T58" fmla="*/ 2931 w 5450"/>
                  <a:gd name="T59" fmla="*/ 2269 h 2569"/>
                  <a:gd name="T60" fmla="*/ 2560 w 5450"/>
                  <a:gd name="T61" fmla="*/ 2269 h 2569"/>
                  <a:gd name="T62" fmla="*/ 2441 w 5450"/>
                  <a:gd name="T63" fmla="*/ 1965 h 2569"/>
                  <a:gd name="T64" fmla="*/ 3527 w 5450"/>
                  <a:gd name="T65" fmla="*/ 1928 h 2569"/>
                  <a:gd name="T66" fmla="*/ 4679 w 5450"/>
                  <a:gd name="T67" fmla="*/ 962 h 2569"/>
                  <a:gd name="T68" fmla="*/ 3657 w 5450"/>
                  <a:gd name="T69" fmla="*/ 975 h 2569"/>
                  <a:gd name="T70" fmla="*/ 3715 w 5450"/>
                  <a:gd name="T71" fmla="*/ 559 h 2569"/>
                  <a:gd name="T72" fmla="*/ 4581 w 5450"/>
                  <a:gd name="T73" fmla="*/ 403 h 2569"/>
                  <a:gd name="T74" fmla="*/ 4769 w 5450"/>
                  <a:gd name="T75" fmla="*/ 843 h 2569"/>
                  <a:gd name="T76" fmla="*/ 4679 w 5450"/>
                  <a:gd name="T77" fmla="*/ 962 h 2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450" h="2569">
                    <a:moveTo>
                      <a:pt x="5410" y="2114"/>
                    </a:moveTo>
                    <a:lnTo>
                      <a:pt x="4914" y="400"/>
                    </a:lnTo>
                    <a:cubicBezTo>
                      <a:pt x="4875" y="265"/>
                      <a:pt x="4750" y="175"/>
                      <a:pt x="4610" y="178"/>
                    </a:cubicBezTo>
                    <a:lnTo>
                      <a:pt x="3161" y="247"/>
                    </a:lnTo>
                    <a:cubicBezTo>
                      <a:pt x="3146" y="247"/>
                      <a:pt x="3132" y="233"/>
                      <a:pt x="3132" y="218"/>
                    </a:cubicBezTo>
                    <a:cubicBezTo>
                      <a:pt x="3132" y="173"/>
                      <a:pt x="3132" y="96"/>
                      <a:pt x="3132" y="96"/>
                    </a:cubicBezTo>
                    <a:cubicBezTo>
                      <a:pt x="3132" y="43"/>
                      <a:pt x="3090" y="0"/>
                      <a:pt x="3037" y="0"/>
                    </a:cubicBezTo>
                    <a:lnTo>
                      <a:pt x="2801" y="0"/>
                    </a:lnTo>
                    <a:cubicBezTo>
                      <a:pt x="2743" y="0"/>
                      <a:pt x="2695" y="48"/>
                      <a:pt x="2695" y="106"/>
                    </a:cubicBezTo>
                    <a:lnTo>
                      <a:pt x="2695" y="228"/>
                    </a:lnTo>
                    <a:cubicBezTo>
                      <a:pt x="2695" y="247"/>
                      <a:pt x="2679" y="263"/>
                      <a:pt x="2661" y="265"/>
                    </a:cubicBezTo>
                    <a:cubicBezTo>
                      <a:pt x="2603" y="268"/>
                      <a:pt x="2486" y="273"/>
                      <a:pt x="2486" y="273"/>
                    </a:cubicBezTo>
                    <a:cubicBezTo>
                      <a:pt x="2431" y="276"/>
                      <a:pt x="2378" y="292"/>
                      <a:pt x="2330" y="321"/>
                    </a:cubicBezTo>
                    <a:lnTo>
                      <a:pt x="1165" y="1057"/>
                    </a:lnTo>
                    <a:cubicBezTo>
                      <a:pt x="1162" y="1060"/>
                      <a:pt x="1160" y="1060"/>
                      <a:pt x="1157" y="1062"/>
                    </a:cubicBezTo>
                    <a:cubicBezTo>
                      <a:pt x="1146" y="1070"/>
                      <a:pt x="765" y="1279"/>
                      <a:pt x="447" y="1375"/>
                    </a:cubicBezTo>
                    <a:cubicBezTo>
                      <a:pt x="352" y="1404"/>
                      <a:pt x="275" y="1475"/>
                      <a:pt x="243" y="1571"/>
                    </a:cubicBezTo>
                    <a:lnTo>
                      <a:pt x="32" y="2185"/>
                    </a:lnTo>
                    <a:cubicBezTo>
                      <a:pt x="0" y="2279"/>
                      <a:pt x="16" y="2383"/>
                      <a:pt x="74" y="2465"/>
                    </a:cubicBezTo>
                    <a:lnTo>
                      <a:pt x="74" y="2465"/>
                    </a:lnTo>
                    <a:cubicBezTo>
                      <a:pt x="100" y="2499"/>
                      <a:pt x="143" y="2520"/>
                      <a:pt x="188" y="2520"/>
                    </a:cubicBezTo>
                    <a:cubicBezTo>
                      <a:pt x="188" y="2520"/>
                      <a:pt x="408" y="2520"/>
                      <a:pt x="551" y="2520"/>
                    </a:cubicBezTo>
                    <a:cubicBezTo>
                      <a:pt x="619" y="2520"/>
                      <a:pt x="678" y="2473"/>
                      <a:pt x="694" y="2404"/>
                    </a:cubicBezTo>
                    <a:cubicBezTo>
                      <a:pt x="736" y="2209"/>
                      <a:pt x="874" y="1830"/>
                      <a:pt x="1321" y="1830"/>
                    </a:cubicBezTo>
                    <a:cubicBezTo>
                      <a:pt x="1636" y="1830"/>
                      <a:pt x="1925" y="2069"/>
                      <a:pt x="1941" y="2428"/>
                    </a:cubicBezTo>
                    <a:cubicBezTo>
                      <a:pt x="1943" y="2507"/>
                      <a:pt x="2010" y="2568"/>
                      <a:pt x="2089" y="2568"/>
                    </a:cubicBezTo>
                    <a:lnTo>
                      <a:pt x="3442" y="2528"/>
                    </a:lnTo>
                    <a:cubicBezTo>
                      <a:pt x="3527" y="2528"/>
                      <a:pt x="3596" y="2465"/>
                      <a:pt x="3606" y="2380"/>
                    </a:cubicBezTo>
                    <a:cubicBezTo>
                      <a:pt x="3641" y="2077"/>
                      <a:pt x="3903" y="1830"/>
                      <a:pt x="4226" y="1830"/>
                    </a:cubicBezTo>
                    <a:cubicBezTo>
                      <a:pt x="4549" y="1830"/>
                      <a:pt x="4814" y="2077"/>
                      <a:pt x="4846" y="2388"/>
                    </a:cubicBezTo>
                    <a:cubicBezTo>
                      <a:pt x="4853" y="2457"/>
                      <a:pt x="4912" y="2510"/>
                      <a:pt x="4981" y="2510"/>
                    </a:cubicBezTo>
                    <a:lnTo>
                      <a:pt x="5116" y="2507"/>
                    </a:lnTo>
                    <a:cubicBezTo>
                      <a:pt x="5163" y="2507"/>
                      <a:pt x="5214" y="2497"/>
                      <a:pt x="5256" y="2475"/>
                    </a:cubicBezTo>
                    <a:cubicBezTo>
                      <a:pt x="5391" y="2401"/>
                      <a:pt x="5449" y="2250"/>
                      <a:pt x="5410" y="2114"/>
                    </a:cubicBezTo>
                    <a:close/>
                    <a:moveTo>
                      <a:pt x="1745" y="1110"/>
                    </a:moveTo>
                    <a:cubicBezTo>
                      <a:pt x="1718" y="1113"/>
                      <a:pt x="1694" y="1094"/>
                      <a:pt x="1687" y="1070"/>
                    </a:cubicBezTo>
                    <a:cubicBezTo>
                      <a:pt x="1679" y="1046"/>
                      <a:pt x="1687" y="1017"/>
                      <a:pt x="1708" y="1004"/>
                    </a:cubicBezTo>
                    <a:lnTo>
                      <a:pt x="2322" y="570"/>
                    </a:lnTo>
                    <a:cubicBezTo>
                      <a:pt x="2378" y="530"/>
                      <a:pt x="2446" y="506"/>
                      <a:pt x="2515" y="504"/>
                    </a:cubicBezTo>
                    <a:lnTo>
                      <a:pt x="3143" y="474"/>
                    </a:lnTo>
                    <a:cubicBezTo>
                      <a:pt x="3164" y="474"/>
                      <a:pt x="3188" y="482"/>
                      <a:pt x="3201" y="501"/>
                    </a:cubicBezTo>
                    <a:cubicBezTo>
                      <a:pt x="3214" y="517"/>
                      <a:pt x="3222" y="541"/>
                      <a:pt x="3217" y="562"/>
                    </a:cubicBezTo>
                    <a:lnTo>
                      <a:pt x="3132" y="946"/>
                    </a:lnTo>
                    <a:cubicBezTo>
                      <a:pt x="3119" y="1001"/>
                      <a:pt x="3071" y="1044"/>
                      <a:pt x="3013" y="1046"/>
                    </a:cubicBezTo>
                    <a:lnTo>
                      <a:pt x="1745" y="1110"/>
                    </a:lnTo>
                    <a:close/>
                    <a:moveTo>
                      <a:pt x="3402" y="2269"/>
                    </a:moveTo>
                    <a:lnTo>
                      <a:pt x="3402" y="2269"/>
                    </a:lnTo>
                    <a:lnTo>
                      <a:pt x="3127" y="2269"/>
                    </a:lnTo>
                    <a:lnTo>
                      <a:pt x="3127" y="2269"/>
                    </a:lnTo>
                    <a:lnTo>
                      <a:pt x="3127" y="1862"/>
                    </a:lnTo>
                    <a:cubicBezTo>
                      <a:pt x="3127" y="1859"/>
                      <a:pt x="3127" y="1857"/>
                      <a:pt x="3127" y="1851"/>
                    </a:cubicBezTo>
                    <a:lnTo>
                      <a:pt x="3228" y="1851"/>
                    </a:lnTo>
                    <a:cubicBezTo>
                      <a:pt x="3270" y="1851"/>
                      <a:pt x="3310" y="1822"/>
                      <a:pt x="3320" y="1780"/>
                    </a:cubicBezTo>
                    <a:cubicBezTo>
                      <a:pt x="3331" y="1722"/>
                      <a:pt x="3289" y="1671"/>
                      <a:pt x="3233" y="1671"/>
                    </a:cubicBezTo>
                    <a:lnTo>
                      <a:pt x="2830" y="1671"/>
                    </a:lnTo>
                    <a:cubicBezTo>
                      <a:pt x="2788" y="1671"/>
                      <a:pt x="2748" y="1700"/>
                      <a:pt x="2738" y="1743"/>
                    </a:cubicBezTo>
                    <a:cubicBezTo>
                      <a:pt x="2727" y="1801"/>
                      <a:pt x="2770" y="1851"/>
                      <a:pt x="2825" y="1851"/>
                    </a:cubicBezTo>
                    <a:lnTo>
                      <a:pt x="2931" y="1851"/>
                    </a:lnTo>
                    <a:cubicBezTo>
                      <a:pt x="2931" y="1854"/>
                      <a:pt x="2931" y="1857"/>
                      <a:pt x="2931" y="1862"/>
                    </a:cubicBezTo>
                    <a:lnTo>
                      <a:pt x="2931" y="2269"/>
                    </a:lnTo>
                    <a:lnTo>
                      <a:pt x="2931" y="2269"/>
                    </a:lnTo>
                    <a:lnTo>
                      <a:pt x="2560" y="2269"/>
                    </a:lnTo>
                    <a:lnTo>
                      <a:pt x="2560" y="2269"/>
                    </a:lnTo>
                    <a:cubicBezTo>
                      <a:pt x="2491" y="2185"/>
                      <a:pt x="2449" y="2079"/>
                      <a:pt x="2441" y="1965"/>
                    </a:cubicBezTo>
                    <a:cubicBezTo>
                      <a:pt x="2420" y="1642"/>
                      <a:pt x="2693" y="1367"/>
                      <a:pt x="3016" y="1385"/>
                    </a:cubicBezTo>
                    <a:cubicBezTo>
                      <a:pt x="3302" y="1401"/>
                      <a:pt x="3527" y="1640"/>
                      <a:pt x="3527" y="1928"/>
                    </a:cubicBezTo>
                    <a:cubicBezTo>
                      <a:pt x="3524" y="2058"/>
                      <a:pt x="3479" y="2177"/>
                      <a:pt x="3402" y="2269"/>
                    </a:cubicBezTo>
                    <a:close/>
                    <a:moveTo>
                      <a:pt x="4679" y="962"/>
                    </a:moveTo>
                    <a:lnTo>
                      <a:pt x="3728" y="1007"/>
                    </a:lnTo>
                    <a:cubicBezTo>
                      <a:pt x="3702" y="1009"/>
                      <a:pt x="3675" y="996"/>
                      <a:pt x="3657" y="975"/>
                    </a:cubicBezTo>
                    <a:cubicBezTo>
                      <a:pt x="3638" y="954"/>
                      <a:pt x="3633" y="925"/>
                      <a:pt x="3638" y="898"/>
                    </a:cubicBezTo>
                    <a:lnTo>
                      <a:pt x="3715" y="559"/>
                    </a:lnTo>
                    <a:cubicBezTo>
                      <a:pt x="3731" y="490"/>
                      <a:pt x="3789" y="440"/>
                      <a:pt x="3860" y="437"/>
                    </a:cubicBezTo>
                    <a:lnTo>
                      <a:pt x="4581" y="403"/>
                    </a:lnTo>
                    <a:cubicBezTo>
                      <a:pt x="4634" y="400"/>
                      <a:pt x="4679" y="440"/>
                      <a:pt x="4681" y="493"/>
                    </a:cubicBezTo>
                    <a:lnTo>
                      <a:pt x="4769" y="843"/>
                    </a:lnTo>
                    <a:cubicBezTo>
                      <a:pt x="4771" y="856"/>
                      <a:pt x="4774" y="869"/>
                      <a:pt x="4771" y="885"/>
                    </a:cubicBezTo>
                    <a:cubicBezTo>
                      <a:pt x="4758" y="927"/>
                      <a:pt x="4724" y="959"/>
                      <a:pt x="4679" y="962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1800"/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1345051" y="3433087"/>
              <a:ext cx="456630" cy="495223"/>
              <a:chOff x="5326445" y="3799669"/>
              <a:chExt cx="1162050" cy="1570037"/>
            </a:xfrm>
            <a:solidFill>
              <a:schemeClr val="accent1"/>
            </a:solidFill>
          </p:grpSpPr>
          <p:sp>
            <p:nvSpPr>
              <p:cNvPr id="47" name="Freeform 46"/>
              <p:cNvSpPr>
                <a:spLocks noChangeArrowheads="1"/>
              </p:cNvSpPr>
              <p:nvPr/>
            </p:nvSpPr>
            <p:spPr bwMode="auto">
              <a:xfrm>
                <a:off x="5753482" y="4390219"/>
                <a:ext cx="303213" cy="979487"/>
              </a:xfrm>
              <a:custGeom>
                <a:avLst/>
                <a:gdLst>
                  <a:gd name="T0" fmla="*/ 842 w 843"/>
                  <a:gd name="T1" fmla="*/ 2665 h 2719"/>
                  <a:gd name="T2" fmla="*/ 828 w 843"/>
                  <a:gd name="T3" fmla="*/ 2702 h 2719"/>
                  <a:gd name="T4" fmla="*/ 789 w 843"/>
                  <a:gd name="T5" fmla="*/ 2718 h 2719"/>
                  <a:gd name="T6" fmla="*/ 55 w 843"/>
                  <a:gd name="T7" fmla="*/ 2718 h 2719"/>
                  <a:gd name="T8" fmla="*/ 15 w 843"/>
                  <a:gd name="T9" fmla="*/ 2702 h 2719"/>
                  <a:gd name="T10" fmla="*/ 2 w 843"/>
                  <a:gd name="T11" fmla="*/ 2665 h 2719"/>
                  <a:gd name="T12" fmla="*/ 203 w 843"/>
                  <a:gd name="T13" fmla="*/ 45 h 2719"/>
                  <a:gd name="T14" fmla="*/ 256 w 843"/>
                  <a:gd name="T15" fmla="*/ 0 h 2719"/>
                  <a:gd name="T16" fmla="*/ 587 w 843"/>
                  <a:gd name="T17" fmla="*/ 0 h 2719"/>
                  <a:gd name="T18" fmla="*/ 640 w 843"/>
                  <a:gd name="T19" fmla="*/ 45 h 2719"/>
                  <a:gd name="T20" fmla="*/ 842 w 843"/>
                  <a:gd name="T21" fmla="*/ 2665 h 2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3" h="2719">
                    <a:moveTo>
                      <a:pt x="842" y="2665"/>
                    </a:moveTo>
                    <a:cubicBezTo>
                      <a:pt x="842" y="2679"/>
                      <a:pt x="836" y="2692"/>
                      <a:pt x="828" y="2702"/>
                    </a:cubicBezTo>
                    <a:cubicBezTo>
                      <a:pt x="818" y="2713"/>
                      <a:pt x="805" y="2718"/>
                      <a:pt x="789" y="2718"/>
                    </a:cubicBezTo>
                    <a:lnTo>
                      <a:pt x="55" y="2718"/>
                    </a:lnTo>
                    <a:cubicBezTo>
                      <a:pt x="39" y="2718"/>
                      <a:pt x="26" y="2713"/>
                      <a:pt x="15" y="2702"/>
                    </a:cubicBezTo>
                    <a:cubicBezTo>
                      <a:pt x="5" y="2692"/>
                      <a:pt x="0" y="2679"/>
                      <a:pt x="2" y="2665"/>
                    </a:cubicBezTo>
                    <a:lnTo>
                      <a:pt x="203" y="45"/>
                    </a:lnTo>
                    <a:cubicBezTo>
                      <a:pt x="206" y="18"/>
                      <a:pt x="227" y="0"/>
                      <a:pt x="256" y="0"/>
                    </a:cubicBezTo>
                    <a:lnTo>
                      <a:pt x="587" y="0"/>
                    </a:lnTo>
                    <a:cubicBezTo>
                      <a:pt x="614" y="0"/>
                      <a:pt x="638" y="18"/>
                      <a:pt x="640" y="45"/>
                    </a:cubicBezTo>
                    <a:lnTo>
                      <a:pt x="842" y="2665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1800"/>
              </a:p>
            </p:txBody>
          </p:sp>
          <p:sp>
            <p:nvSpPr>
              <p:cNvPr id="48" name="Freeform 47"/>
              <p:cNvSpPr>
                <a:spLocks noChangeArrowheads="1"/>
              </p:cNvSpPr>
              <p:nvPr/>
            </p:nvSpPr>
            <p:spPr bwMode="auto">
              <a:xfrm>
                <a:off x="5326445" y="3799669"/>
                <a:ext cx="1162050" cy="1044575"/>
              </a:xfrm>
              <a:custGeom>
                <a:avLst/>
                <a:gdLst>
                  <a:gd name="T0" fmla="*/ 3222 w 3226"/>
                  <a:gd name="T1" fmla="*/ 664 h 2900"/>
                  <a:gd name="T2" fmla="*/ 3198 w 3226"/>
                  <a:gd name="T3" fmla="*/ 704 h 2900"/>
                  <a:gd name="T4" fmla="*/ 2065 w 3226"/>
                  <a:gd name="T5" fmla="*/ 1236 h 2900"/>
                  <a:gd name="T6" fmla="*/ 2176 w 3226"/>
                  <a:gd name="T7" fmla="*/ 1366 h 2900"/>
                  <a:gd name="T8" fmla="*/ 2176 w 3226"/>
                  <a:gd name="T9" fmla="*/ 1453 h 2900"/>
                  <a:gd name="T10" fmla="*/ 2044 w 3226"/>
                  <a:gd name="T11" fmla="*/ 1586 h 2900"/>
                  <a:gd name="T12" fmla="*/ 1461 w 3226"/>
                  <a:gd name="T13" fmla="*/ 1586 h 2900"/>
                  <a:gd name="T14" fmla="*/ 1382 w 3226"/>
                  <a:gd name="T15" fmla="*/ 1559 h 2900"/>
                  <a:gd name="T16" fmla="*/ 1252 w 3226"/>
                  <a:gd name="T17" fmla="*/ 1655 h 2900"/>
                  <a:gd name="T18" fmla="*/ 1234 w 3226"/>
                  <a:gd name="T19" fmla="*/ 1655 h 2900"/>
                  <a:gd name="T20" fmla="*/ 1197 w 3226"/>
                  <a:gd name="T21" fmla="*/ 1681 h 2900"/>
                  <a:gd name="T22" fmla="*/ 1194 w 3226"/>
                  <a:gd name="T23" fmla="*/ 1697 h 2900"/>
                  <a:gd name="T24" fmla="*/ 1183 w 3226"/>
                  <a:gd name="T25" fmla="*/ 1787 h 2900"/>
                  <a:gd name="T26" fmla="*/ 1175 w 3226"/>
                  <a:gd name="T27" fmla="*/ 1816 h 2900"/>
                  <a:gd name="T28" fmla="*/ 145 w 3226"/>
                  <a:gd name="T29" fmla="*/ 2886 h 2900"/>
                  <a:gd name="T30" fmla="*/ 100 w 3226"/>
                  <a:gd name="T31" fmla="*/ 2897 h 2900"/>
                  <a:gd name="T32" fmla="*/ 53 w 3226"/>
                  <a:gd name="T33" fmla="*/ 2886 h 2900"/>
                  <a:gd name="T34" fmla="*/ 53 w 3226"/>
                  <a:gd name="T35" fmla="*/ 2886 h 2900"/>
                  <a:gd name="T36" fmla="*/ 42 w 3226"/>
                  <a:gd name="T37" fmla="*/ 2883 h 2900"/>
                  <a:gd name="T38" fmla="*/ 5 w 3226"/>
                  <a:gd name="T39" fmla="*/ 2852 h 2900"/>
                  <a:gd name="T40" fmla="*/ 8 w 3226"/>
                  <a:gd name="T41" fmla="*/ 2804 h 2900"/>
                  <a:gd name="T42" fmla="*/ 1030 w 3226"/>
                  <a:gd name="T43" fmla="*/ 1517 h 2900"/>
                  <a:gd name="T44" fmla="*/ 1043 w 3226"/>
                  <a:gd name="T45" fmla="*/ 1469 h 2900"/>
                  <a:gd name="T46" fmla="*/ 1040 w 3226"/>
                  <a:gd name="T47" fmla="*/ 1453 h 2900"/>
                  <a:gd name="T48" fmla="*/ 1038 w 3226"/>
                  <a:gd name="T49" fmla="*/ 1406 h 2900"/>
                  <a:gd name="T50" fmla="*/ 1027 w 3226"/>
                  <a:gd name="T51" fmla="*/ 1387 h 2900"/>
                  <a:gd name="T52" fmla="*/ 950 w 3226"/>
                  <a:gd name="T53" fmla="*/ 1355 h 2900"/>
                  <a:gd name="T54" fmla="*/ 924 w 3226"/>
                  <a:gd name="T55" fmla="*/ 1339 h 2900"/>
                  <a:gd name="T56" fmla="*/ 233 w 3226"/>
                  <a:gd name="T57" fmla="*/ 127 h 2900"/>
                  <a:gd name="T58" fmla="*/ 235 w 3226"/>
                  <a:gd name="T59" fmla="*/ 82 h 2900"/>
                  <a:gd name="T60" fmla="*/ 257 w 3226"/>
                  <a:gd name="T61" fmla="*/ 39 h 2900"/>
                  <a:gd name="T62" fmla="*/ 257 w 3226"/>
                  <a:gd name="T63" fmla="*/ 39 h 2900"/>
                  <a:gd name="T64" fmla="*/ 262 w 3226"/>
                  <a:gd name="T65" fmla="*/ 31 h 2900"/>
                  <a:gd name="T66" fmla="*/ 302 w 3226"/>
                  <a:gd name="T67" fmla="*/ 2 h 2900"/>
                  <a:gd name="T68" fmla="*/ 347 w 3226"/>
                  <a:gd name="T69" fmla="*/ 18 h 2900"/>
                  <a:gd name="T70" fmla="*/ 768 w 3226"/>
                  <a:gd name="T71" fmla="*/ 564 h 2900"/>
                  <a:gd name="T72" fmla="*/ 1191 w 3226"/>
                  <a:gd name="T73" fmla="*/ 1204 h 2900"/>
                  <a:gd name="T74" fmla="*/ 1197 w 3226"/>
                  <a:gd name="T75" fmla="*/ 1207 h 2900"/>
                  <a:gd name="T76" fmla="*/ 1197 w 3226"/>
                  <a:gd name="T77" fmla="*/ 1207 h 2900"/>
                  <a:gd name="T78" fmla="*/ 1215 w 3226"/>
                  <a:gd name="T79" fmla="*/ 1207 h 2900"/>
                  <a:gd name="T80" fmla="*/ 1300 w 3226"/>
                  <a:gd name="T81" fmla="*/ 1231 h 2900"/>
                  <a:gd name="T82" fmla="*/ 1366 w 3226"/>
                  <a:gd name="T83" fmla="*/ 1223 h 2900"/>
                  <a:gd name="T84" fmla="*/ 1379 w 3226"/>
                  <a:gd name="T85" fmla="*/ 1207 h 2900"/>
                  <a:gd name="T86" fmla="*/ 1445 w 3226"/>
                  <a:gd name="T87" fmla="*/ 1114 h 2900"/>
                  <a:gd name="T88" fmla="*/ 1467 w 3226"/>
                  <a:gd name="T89" fmla="*/ 1093 h 2900"/>
                  <a:gd name="T90" fmla="*/ 3111 w 3226"/>
                  <a:gd name="T91" fmla="*/ 556 h 2900"/>
                  <a:gd name="T92" fmla="*/ 3159 w 3226"/>
                  <a:gd name="T93" fmla="*/ 572 h 2900"/>
                  <a:gd name="T94" fmla="*/ 3198 w 3226"/>
                  <a:gd name="T95" fmla="*/ 611 h 2900"/>
                  <a:gd name="T96" fmla="*/ 3198 w 3226"/>
                  <a:gd name="T97" fmla="*/ 614 h 2900"/>
                  <a:gd name="T98" fmla="*/ 3204 w 3226"/>
                  <a:gd name="T99" fmla="*/ 622 h 2900"/>
                  <a:gd name="T100" fmla="*/ 3222 w 3226"/>
                  <a:gd name="T101" fmla="*/ 664 h 2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226" h="2900">
                    <a:moveTo>
                      <a:pt x="3222" y="664"/>
                    </a:moveTo>
                    <a:cubicBezTo>
                      <a:pt x="3220" y="680"/>
                      <a:pt x="3212" y="696"/>
                      <a:pt x="3198" y="704"/>
                    </a:cubicBezTo>
                    <a:cubicBezTo>
                      <a:pt x="2968" y="842"/>
                      <a:pt x="2497" y="1059"/>
                      <a:pt x="2065" y="1236"/>
                    </a:cubicBezTo>
                    <a:cubicBezTo>
                      <a:pt x="2129" y="1244"/>
                      <a:pt x="2176" y="1300"/>
                      <a:pt x="2176" y="1366"/>
                    </a:cubicBezTo>
                    <a:lnTo>
                      <a:pt x="2176" y="1453"/>
                    </a:lnTo>
                    <a:cubicBezTo>
                      <a:pt x="2176" y="1527"/>
                      <a:pt x="2118" y="1586"/>
                      <a:pt x="2044" y="1586"/>
                    </a:cubicBezTo>
                    <a:lnTo>
                      <a:pt x="1461" y="1586"/>
                    </a:lnTo>
                    <a:cubicBezTo>
                      <a:pt x="1432" y="1586"/>
                      <a:pt x="1406" y="1575"/>
                      <a:pt x="1382" y="1559"/>
                    </a:cubicBezTo>
                    <a:cubicBezTo>
                      <a:pt x="1355" y="1612"/>
                      <a:pt x="1308" y="1647"/>
                      <a:pt x="1252" y="1655"/>
                    </a:cubicBezTo>
                    <a:cubicBezTo>
                      <a:pt x="1247" y="1655"/>
                      <a:pt x="1239" y="1655"/>
                      <a:pt x="1234" y="1655"/>
                    </a:cubicBezTo>
                    <a:cubicBezTo>
                      <a:pt x="1218" y="1655"/>
                      <a:pt x="1202" y="1665"/>
                      <a:pt x="1197" y="1681"/>
                    </a:cubicBezTo>
                    <a:cubicBezTo>
                      <a:pt x="1197" y="1686"/>
                      <a:pt x="1194" y="1692"/>
                      <a:pt x="1194" y="1697"/>
                    </a:cubicBezTo>
                    <a:cubicBezTo>
                      <a:pt x="1186" y="1729"/>
                      <a:pt x="1183" y="1761"/>
                      <a:pt x="1183" y="1787"/>
                    </a:cubicBezTo>
                    <a:cubicBezTo>
                      <a:pt x="1183" y="1798"/>
                      <a:pt x="1181" y="1808"/>
                      <a:pt x="1175" y="1816"/>
                    </a:cubicBezTo>
                    <a:cubicBezTo>
                      <a:pt x="916" y="2219"/>
                      <a:pt x="368" y="2711"/>
                      <a:pt x="145" y="2886"/>
                    </a:cubicBezTo>
                    <a:cubicBezTo>
                      <a:pt x="132" y="2897"/>
                      <a:pt x="116" y="2899"/>
                      <a:pt x="100" y="2897"/>
                    </a:cubicBezTo>
                    <a:lnTo>
                      <a:pt x="53" y="2886"/>
                    </a:lnTo>
                    <a:lnTo>
                      <a:pt x="53" y="2886"/>
                    </a:lnTo>
                    <a:cubicBezTo>
                      <a:pt x="47" y="2886"/>
                      <a:pt x="45" y="2883"/>
                      <a:pt x="42" y="2883"/>
                    </a:cubicBezTo>
                    <a:cubicBezTo>
                      <a:pt x="26" y="2878"/>
                      <a:pt x="13" y="2867"/>
                      <a:pt x="5" y="2852"/>
                    </a:cubicBezTo>
                    <a:cubicBezTo>
                      <a:pt x="0" y="2836"/>
                      <a:pt x="0" y="2820"/>
                      <a:pt x="8" y="2804"/>
                    </a:cubicBezTo>
                    <a:cubicBezTo>
                      <a:pt x="193" y="2497"/>
                      <a:pt x="741" y="1819"/>
                      <a:pt x="1030" y="1517"/>
                    </a:cubicBezTo>
                    <a:cubicBezTo>
                      <a:pt x="1043" y="1504"/>
                      <a:pt x="1046" y="1488"/>
                      <a:pt x="1043" y="1469"/>
                    </a:cubicBezTo>
                    <a:cubicBezTo>
                      <a:pt x="1043" y="1464"/>
                      <a:pt x="1040" y="1459"/>
                      <a:pt x="1040" y="1453"/>
                    </a:cubicBezTo>
                    <a:cubicBezTo>
                      <a:pt x="1038" y="1437"/>
                      <a:pt x="1038" y="1422"/>
                      <a:pt x="1038" y="1406"/>
                    </a:cubicBezTo>
                    <a:cubicBezTo>
                      <a:pt x="1038" y="1398"/>
                      <a:pt x="1035" y="1390"/>
                      <a:pt x="1027" y="1387"/>
                    </a:cubicBezTo>
                    <a:cubicBezTo>
                      <a:pt x="1001" y="1374"/>
                      <a:pt x="974" y="1363"/>
                      <a:pt x="950" y="1355"/>
                    </a:cubicBezTo>
                    <a:cubicBezTo>
                      <a:pt x="940" y="1353"/>
                      <a:pt x="929" y="1347"/>
                      <a:pt x="924" y="1339"/>
                    </a:cubicBezTo>
                    <a:cubicBezTo>
                      <a:pt x="633" y="1003"/>
                      <a:pt x="333" y="376"/>
                      <a:pt x="233" y="127"/>
                    </a:cubicBezTo>
                    <a:cubicBezTo>
                      <a:pt x="227" y="111"/>
                      <a:pt x="227" y="95"/>
                      <a:pt x="235" y="82"/>
                    </a:cubicBezTo>
                    <a:cubicBezTo>
                      <a:pt x="243" y="68"/>
                      <a:pt x="251" y="53"/>
                      <a:pt x="257" y="39"/>
                    </a:cubicBezTo>
                    <a:lnTo>
                      <a:pt x="257" y="39"/>
                    </a:lnTo>
                    <a:lnTo>
                      <a:pt x="262" y="31"/>
                    </a:lnTo>
                    <a:cubicBezTo>
                      <a:pt x="270" y="15"/>
                      <a:pt x="286" y="5"/>
                      <a:pt x="302" y="2"/>
                    </a:cubicBezTo>
                    <a:cubicBezTo>
                      <a:pt x="320" y="0"/>
                      <a:pt x="336" y="5"/>
                      <a:pt x="347" y="18"/>
                    </a:cubicBezTo>
                    <a:cubicBezTo>
                      <a:pt x="450" y="132"/>
                      <a:pt x="610" y="339"/>
                      <a:pt x="768" y="564"/>
                    </a:cubicBezTo>
                    <a:cubicBezTo>
                      <a:pt x="927" y="789"/>
                      <a:pt x="1085" y="1027"/>
                      <a:pt x="1191" y="1204"/>
                    </a:cubicBezTo>
                    <a:cubicBezTo>
                      <a:pt x="1191" y="1207"/>
                      <a:pt x="1194" y="1207"/>
                      <a:pt x="1197" y="1207"/>
                    </a:cubicBezTo>
                    <a:lnTo>
                      <a:pt x="1197" y="1207"/>
                    </a:lnTo>
                    <a:cubicBezTo>
                      <a:pt x="1202" y="1207"/>
                      <a:pt x="1210" y="1207"/>
                      <a:pt x="1215" y="1207"/>
                    </a:cubicBezTo>
                    <a:cubicBezTo>
                      <a:pt x="1244" y="1207"/>
                      <a:pt x="1273" y="1215"/>
                      <a:pt x="1300" y="1231"/>
                    </a:cubicBezTo>
                    <a:cubicBezTo>
                      <a:pt x="1321" y="1244"/>
                      <a:pt x="1347" y="1239"/>
                      <a:pt x="1366" y="1223"/>
                    </a:cubicBezTo>
                    <a:cubicBezTo>
                      <a:pt x="1371" y="1218"/>
                      <a:pt x="1377" y="1212"/>
                      <a:pt x="1379" y="1207"/>
                    </a:cubicBezTo>
                    <a:cubicBezTo>
                      <a:pt x="1406" y="1178"/>
                      <a:pt x="1430" y="1146"/>
                      <a:pt x="1445" y="1114"/>
                    </a:cubicBezTo>
                    <a:cubicBezTo>
                      <a:pt x="1451" y="1106"/>
                      <a:pt x="1459" y="1099"/>
                      <a:pt x="1467" y="1093"/>
                    </a:cubicBezTo>
                    <a:cubicBezTo>
                      <a:pt x="1914" y="842"/>
                      <a:pt x="2698" y="627"/>
                      <a:pt x="3111" y="556"/>
                    </a:cubicBezTo>
                    <a:cubicBezTo>
                      <a:pt x="3130" y="553"/>
                      <a:pt x="3145" y="558"/>
                      <a:pt x="3159" y="572"/>
                    </a:cubicBezTo>
                    <a:cubicBezTo>
                      <a:pt x="3167" y="579"/>
                      <a:pt x="3193" y="606"/>
                      <a:pt x="3198" y="611"/>
                    </a:cubicBezTo>
                    <a:lnTo>
                      <a:pt x="3198" y="614"/>
                    </a:lnTo>
                    <a:cubicBezTo>
                      <a:pt x="3201" y="617"/>
                      <a:pt x="3204" y="619"/>
                      <a:pt x="3204" y="622"/>
                    </a:cubicBezTo>
                    <a:cubicBezTo>
                      <a:pt x="3220" y="632"/>
                      <a:pt x="3225" y="648"/>
                      <a:pt x="3222" y="66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1800"/>
              </a:p>
            </p:txBody>
          </p:sp>
        </p:grpSp>
        <p:sp>
          <p:nvSpPr>
            <p:cNvPr id="42" name="Freeform 5"/>
            <p:cNvSpPr>
              <a:spLocks noChangeArrowheads="1"/>
            </p:cNvSpPr>
            <p:nvPr/>
          </p:nvSpPr>
          <p:spPr bwMode="auto">
            <a:xfrm>
              <a:off x="1398435" y="4174293"/>
              <a:ext cx="349862" cy="459986"/>
            </a:xfrm>
            <a:custGeom>
              <a:avLst/>
              <a:gdLst>
                <a:gd name="T0" fmla="*/ 270 w 2798"/>
                <a:gd name="T1" fmla="*/ 0 h 3703"/>
                <a:gd name="T2" fmla="*/ 0 w 2798"/>
                <a:gd name="T3" fmla="*/ 3432 h 3703"/>
                <a:gd name="T4" fmla="*/ 2481 w 2798"/>
                <a:gd name="T5" fmla="*/ 3702 h 3703"/>
                <a:gd name="T6" fmla="*/ 2797 w 2798"/>
                <a:gd name="T7" fmla="*/ 270 h 3703"/>
                <a:gd name="T8" fmla="*/ 1412 w 2798"/>
                <a:gd name="T9" fmla="*/ 2754 h 3703"/>
                <a:gd name="T10" fmla="*/ 1115 w 2798"/>
                <a:gd name="T11" fmla="*/ 2791 h 3703"/>
                <a:gd name="T12" fmla="*/ 1078 w 2798"/>
                <a:gd name="T13" fmla="*/ 3087 h 3703"/>
                <a:gd name="T14" fmla="*/ 819 w 2798"/>
                <a:gd name="T15" fmla="*/ 3050 h 3703"/>
                <a:gd name="T16" fmla="*/ 559 w 2798"/>
                <a:gd name="T17" fmla="*/ 2791 h 3703"/>
                <a:gd name="T18" fmla="*/ 522 w 2798"/>
                <a:gd name="T19" fmla="*/ 2531 h 3703"/>
                <a:gd name="T20" fmla="*/ 819 w 2798"/>
                <a:gd name="T21" fmla="*/ 2494 h 3703"/>
                <a:gd name="T22" fmla="*/ 856 w 2798"/>
                <a:gd name="T23" fmla="*/ 2198 h 3703"/>
                <a:gd name="T24" fmla="*/ 1115 w 2798"/>
                <a:gd name="T25" fmla="*/ 2235 h 3703"/>
                <a:gd name="T26" fmla="*/ 1375 w 2798"/>
                <a:gd name="T27" fmla="*/ 2494 h 3703"/>
                <a:gd name="T28" fmla="*/ 1412 w 2798"/>
                <a:gd name="T29" fmla="*/ 2754 h 3703"/>
                <a:gd name="T30" fmla="*/ 1772 w 2798"/>
                <a:gd name="T31" fmla="*/ 2995 h 3703"/>
                <a:gd name="T32" fmla="*/ 2254 w 2798"/>
                <a:gd name="T33" fmla="*/ 2995 h 3703"/>
                <a:gd name="T34" fmla="*/ 2013 w 2798"/>
                <a:gd name="T35" fmla="*/ 2491 h 3703"/>
                <a:gd name="T36" fmla="*/ 2013 w 2798"/>
                <a:gd name="T37" fmla="*/ 2010 h 3703"/>
                <a:gd name="T38" fmla="*/ 2013 w 2798"/>
                <a:gd name="T39" fmla="*/ 2491 h 3703"/>
                <a:gd name="T40" fmla="*/ 2399 w 2798"/>
                <a:gd name="T41" fmla="*/ 1694 h 3703"/>
                <a:gd name="T42" fmla="*/ 310 w 2798"/>
                <a:gd name="T43" fmla="*/ 1604 h 3703"/>
                <a:gd name="T44" fmla="*/ 866 w 2798"/>
                <a:gd name="T45" fmla="*/ 1093 h 3703"/>
                <a:gd name="T46" fmla="*/ 1046 w 2798"/>
                <a:gd name="T47" fmla="*/ 744 h 3703"/>
                <a:gd name="T48" fmla="*/ 1391 w 2798"/>
                <a:gd name="T49" fmla="*/ 1501 h 3703"/>
                <a:gd name="T50" fmla="*/ 1671 w 2798"/>
                <a:gd name="T51" fmla="*/ 937 h 3703"/>
                <a:gd name="T52" fmla="*/ 1825 w 2798"/>
                <a:gd name="T53" fmla="*/ 1093 h 3703"/>
                <a:gd name="T54" fmla="*/ 2487 w 2798"/>
                <a:gd name="T55" fmla="*/ 1604 h 3703"/>
                <a:gd name="T56" fmla="*/ 1880 w 2798"/>
                <a:gd name="T57" fmla="*/ 958 h 3703"/>
                <a:gd name="T58" fmla="*/ 1645 w 2798"/>
                <a:gd name="T59" fmla="*/ 685 h 3703"/>
                <a:gd name="T60" fmla="*/ 1393 w 2798"/>
                <a:gd name="T61" fmla="*/ 1191 h 3703"/>
                <a:gd name="T62" fmla="*/ 1038 w 2798"/>
                <a:gd name="T63" fmla="*/ 410 h 3703"/>
                <a:gd name="T64" fmla="*/ 797 w 2798"/>
                <a:gd name="T65" fmla="*/ 956 h 3703"/>
                <a:gd name="T66" fmla="*/ 310 w 2798"/>
                <a:gd name="T67" fmla="*/ 328 h 3703"/>
                <a:gd name="T68" fmla="*/ 2399 w 2798"/>
                <a:gd name="T69" fmla="*/ 238 h 3703"/>
                <a:gd name="T70" fmla="*/ 2489 w 2798"/>
                <a:gd name="T71" fmla="*/ 958 h 3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798" h="3703">
                  <a:moveTo>
                    <a:pt x="2526" y="0"/>
                  </a:moveTo>
                  <a:lnTo>
                    <a:pt x="270" y="0"/>
                  </a:lnTo>
                  <a:cubicBezTo>
                    <a:pt x="119" y="0"/>
                    <a:pt x="0" y="121"/>
                    <a:pt x="0" y="270"/>
                  </a:cubicBezTo>
                  <a:lnTo>
                    <a:pt x="0" y="3432"/>
                  </a:lnTo>
                  <a:cubicBezTo>
                    <a:pt x="0" y="3582"/>
                    <a:pt x="122" y="3702"/>
                    <a:pt x="225" y="3702"/>
                  </a:cubicBezTo>
                  <a:lnTo>
                    <a:pt x="2481" y="3702"/>
                  </a:lnTo>
                  <a:cubicBezTo>
                    <a:pt x="2677" y="3702"/>
                    <a:pt x="2797" y="3580"/>
                    <a:pt x="2797" y="3432"/>
                  </a:cubicBezTo>
                  <a:lnTo>
                    <a:pt x="2797" y="270"/>
                  </a:lnTo>
                  <a:cubicBezTo>
                    <a:pt x="2797" y="121"/>
                    <a:pt x="2677" y="0"/>
                    <a:pt x="2526" y="0"/>
                  </a:cubicBezTo>
                  <a:close/>
                  <a:moveTo>
                    <a:pt x="1412" y="2754"/>
                  </a:moveTo>
                  <a:cubicBezTo>
                    <a:pt x="1412" y="2775"/>
                    <a:pt x="1396" y="2791"/>
                    <a:pt x="1375" y="2791"/>
                  </a:cubicBezTo>
                  <a:lnTo>
                    <a:pt x="1115" y="2791"/>
                  </a:lnTo>
                  <a:lnTo>
                    <a:pt x="1115" y="3050"/>
                  </a:lnTo>
                  <a:cubicBezTo>
                    <a:pt x="1115" y="3071"/>
                    <a:pt x="1099" y="3087"/>
                    <a:pt x="1078" y="3087"/>
                  </a:cubicBezTo>
                  <a:lnTo>
                    <a:pt x="856" y="3087"/>
                  </a:lnTo>
                  <a:cubicBezTo>
                    <a:pt x="834" y="3087"/>
                    <a:pt x="819" y="3071"/>
                    <a:pt x="819" y="3050"/>
                  </a:cubicBezTo>
                  <a:lnTo>
                    <a:pt x="819" y="2791"/>
                  </a:lnTo>
                  <a:lnTo>
                    <a:pt x="559" y="2791"/>
                  </a:lnTo>
                  <a:cubicBezTo>
                    <a:pt x="538" y="2791"/>
                    <a:pt x="522" y="2775"/>
                    <a:pt x="522" y="2754"/>
                  </a:cubicBezTo>
                  <a:lnTo>
                    <a:pt x="522" y="2531"/>
                  </a:lnTo>
                  <a:cubicBezTo>
                    <a:pt x="522" y="2510"/>
                    <a:pt x="538" y="2494"/>
                    <a:pt x="559" y="2494"/>
                  </a:cubicBezTo>
                  <a:lnTo>
                    <a:pt x="819" y="2494"/>
                  </a:lnTo>
                  <a:lnTo>
                    <a:pt x="819" y="2235"/>
                  </a:lnTo>
                  <a:cubicBezTo>
                    <a:pt x="819" y="2213"/>
                    <a:pt x="834" y="2198"/>
                    <a:pt x="856" y="2198"/>
                  </a:cubicBezTo>
                  <a:lnTo>
                    <a:pt x="1078" y="2198"/>
                  </a:lnTo>
                  <a:cubicBezTo>
                    <a:pt x="1099" y="2198"/>
                    <a:pt x="1115" y="2213"/>
                    <a:pt x="1115" y="2235"/>
                  </a:cubicBezTo>
                  <a:lnTo>
                    <a:pt x="1115" y="2494"/>
                  </a:lnTo>
                  <a:lnTo>
                    <a:pt x="1375" y="2494"/>
                  </a:lnTo>
                  <a:cubicBezTo>
                    <a:pt x="1396" y="2494"/>
                    <a:pt x="1412" y="2510"/>
                    <a:pt x="1412" y="2531"/>
                  </a:cubicBezTo>
                  <a:lnTo>
                    <a:pt x="1412" y="2754"/>
                  </a:lnTo>
                  <a:close/>
                  <a:moveTo>
                    <a:pt x="2013" y="3236"/>
                  </a:moveTo>
                  <a:cubicBezTo>
                    <a:pt x="1881" y="3236"/>
                    <a:pt x="1772" y="3127"/>
                    <a:pt x="1772" y="2995"/>
                  </a:cubicBezTo>
                  <a:cubicBezTo>
                    <a:pt x="1772" y="2860"/>
                    <a:pt x="1881" y="2754"/>
                    <a:pt x="2013" y="2754"/>
                  </a:cubicBezTo>
                  <a:cubicBezTo>
                    <a:pt x="2146" y="2754"/>
                    <a:pt x="2254" y="2862"/>
                    <a:pt x="2254" y="2995"/>
                  </a:cubicBezTo>
                  <a:cubicBezTo>
                    <a:pt x="2254" y="3127"/>
                    <a:pt x="2146" y="3236"/>
                    <a:pt x="2013" y="3236"/>
                  </a:cubicBezTo>
                  <a:close/>
                  <a:moveTo>
                    <a:pt x="2013" y="2491"/>
                  </a:moveTo>
                  <a:cubicBezTo>
                    <a:pt x="1881" y="2491"/>
                    <a:pt x="1772" y="2383"/>
                    <a:pt x="1772" y="2250"/>
                  </a:cubicBezTo>
                  <a:cubicBezTo>
                    <a:pt x="1772" y="2115"/>
                    <a:pt x="1881" y="2010"/>
                    <a:pt x="2013" y="2010"/>
                  </a:cubicBezTo>
                  <a:cubicBezTo>
                    <a:pt x="2146" y="2010"/>
                    <a:pt x="2254" y="2118"/>
                    <a:pt x="2254" y="2250"/>
                  </a:cubicBezTo>
                  <a:cubicBezTo>
                    <a:pt x="2254" y="2383"/>
                    <a:pt x="2146" y="2491"/>
                    <a:pt x="2013" y="2491"/>
                  </a:cubicBezTo>
                  <a:close/>
                  <a:moveTo>
                    <a:pt x="2489" y="1604"/>
                  </a:moveTo>
                  <a:cubicBezTo>
                    <a:pt x="2489" y="1655"/>
                    <a:pt x="2450" y="1694"/>
                    <a:pt x="2399" y="1694"/>
                  </a:cubicBezTo>
                  <a:lnTo>
                    <a:pt x="400" y="1694"/>
                  </a:lnTo>
                  <a:cubicBezTo>
                    <a:pt x="350" y="1694"/>
                    <a:pt x="310" y="1655"/>
                    <a:pt x="310" y="1604"/>
                  </a:cubicBezTo>
                  <a:lnTo>
                    <a:pt x="310" y="1093"/>
                  </a:lnTo>
                  <a:lnTo>
                    <a:pt x="866" y="1093"/>
                  </a:lnTo>
                  <a:cubicBezTo>
                    <a:pt x="906" y="1093"/>
                    <a:pt x="940" y="1072"/>
                    <a:pt x="951" y="1043"/>
                  </a:cubicBezTo>
                  <a:lnTo>
                    <a:pt x="1046" y="744"/>
                  </a:lnTo>
                  <a:lnTo>
                    <a:pt x="1306" y="1453"/>
                  </a:lnTo>
                  <a:cubicBezTo>
                    <a:pt x="1316" y="1483"/>
                    <a:pt x="1351" y="1501"/>
                    <a:pt x="1391" y="1501"/>
                  </a:cubicBezTo>
                  <a:cubicBezTo>
                    <a:pt x="1428" y="1501"/>
                    <a:pt x="1462" y="1480"/>
                    <a:pt x="1473" y="1453"/>
                  </a:cubicBezTo>
                  <a:lnTo>
                    <a:pt x="1671" y="937"/>
                  </a:lnTo>
                  <a:lnTo>
                    <a:pt x="1748" y="1056"/>
                  </a:lnTo>
                  <a:cubicBezTo>
                    <a:pt x="1764" y="1077"/>
                    <a:pt x="1793" y="1093"/>
                    <a:pt x="1825" y="1093"/>
                  </a:cubicBezTo>
                  <a:lnTo>
                    <a:pt x="2487" y="1093"/>
                  </a:lnTo>
                  <a:lnTo>
                    <a:pt x="2487" y="1604"/>
                  </a:lnTo>
                  <a:lnTo>
                    <a:pt x="2489" y="1604"/>
                  </a:lnTo>
                  <a:close/>
                  <a:moveTo>
                    <a:pt x="1880" y="958"/>
                  </a:moveTo>
                  <a:lnTo>
                    <a:pt x="1729" y="723"/>
                  </a:lnTo>
                  <a:cubicBezTo>
                    <a:pt x="1714" y="699"/>
                    <a:pt x="1679" y="683"/>
                    <a:pt x="1645" y="685"/>
                  </a:cubicBezTo>
                  <a:cubicBezTo>
                    <a:pt x="1608" y="688"/>
                    <a:pt x="1579" y="707"/>
                    <a:pt x="1568" y="733"/>
                  </a:cubicBezTo>
                  <a:lnTo>
                    <a:pt x="1393" y="1191"/>
                  </a:lnTo>
                  <a:lnTo>
                    <a:pt x="1123" y="460"/>
                  </a:lnTo>
                  <a:cubicBezTo>
                    <a:pt x="1112" y="431"/>
                    <a:pt x="1078" y="410"/>
                    <a:pt x="1038" y="410"/>
                  </a:cubicBezTo>
                  <a:cubicBezTo>
                    <a:pt x="999" y="410"/>
                    <a:pt x="964" y="431"/>
                    <a:pt x="956" y="460"/>
                  </a:cubicBezTo>
                  <a:lnTo>
                    <a:pt x="797" y="956"/>
                  </a:lnTo>
                  <a:lnTo>
                    <a:pt x="310" y="956"/>
                  </a:lnTo>
                  <a:lnTo>
                    <a:pt x="310" y="328"/>
                  </a:lnTo>
                  <a:cubicBezTo>
                    <a:pt x="310" y="278"/>
                    <a:pt x="350" y="238"/>
                    <a:pt x="400" y="238"/>
                  </a:cubicBezTo>
                  <a:lnTo>
                    <a:pt x="2399" y="238"/>
                  </a:lnTo>
                  <a:cubicBezTo>
                    <a:pt x="2450" y="238"/>
                    <a:pt x="2489" y="278"/>
                    <a:pt x="2489" y="328"/>
                  </a:cubicBezTo>
                  <a:lnTo>
                    <a:pt x="2489" y="958"/>
                  </a:lnTo>
                  <a:lnTo>
                    <a:pt x="1880" y="95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lIns="91428" tIns="45715" rIns="91428" bIns="45715" anchor="ctr"/>
            <a:lstStyle/>
            <a:p>
              <a:endParaRPr lang="en-US" sz="1800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1483348" y="3072216"/>
            <a:ext cx="558563" cy="2652041"/>
            <a:chOff x="1598612" y="1295400"/>
            <a:chExt cx="609600" cy="3725259"/>
          </a:xfrm>
        </p:grpSpPr>
        <p:cxnSp>
          <p:nvCxnSpPr>
            <p:cNvPr id="53" name="Straight Connector 52"/>
            <p:cNvCxnSpPr/>
            <p:nvPr/>
          </p:nvCxnSpPr>
          <p:spPr>
            <a:xfrm>
              <a:off x="1598612" y="1295400"/>
              <a:ext cx="609600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ysDot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2208212" y="1295400"/>
              <a:ext cx="0" cy="3725259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ysDot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1598612" y="5003022"/>
              <a:ext cx="609600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ysDot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3582192" y="3962400"/>
            <a:ext cx="1137927" cy="269500"/>
            <a:chOff x="3544795" y="3962400"/>
            <a:chExt cx="1137927" cy="269500"/>
          </a:xfrm>
        </p:grpSpPr>
        <p:sp>
          <p:nvSpPr>
            <p:cNvPr id="57" name="Rounded Rectangle 56"/>
            <p:cNvSpPr/>
            <p:nvPr/>
          </p:nvSpPr>
          <p:spPr>
            <a:xfrm>
              <a:off x="3544795" y="3962400"/>
              <a:ext cx="1137927" cy="269500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 smtClean="0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3657355" y="4007713"/>
              <a:ext cx="912806" cy="147978"/>
              <a:chOff x="3665107" y="4007713"/>
              <a:chExt cx="912806" cy="147978"/>
            </a:xfrm>
          </p:grpSpPr>
          <p:sp>
            <p:nvSpPr>
              <p:cNvPr id="58" name="Freeform 12"/>
              <p:cNvSpPr>
                <a:spLocks noChangeArrowheads="1"/>
              </p:cNvSpPr>
              <p:nvPr/>
            </p:nvSpPr>
            <p:spPr bwMode="auto">
              <a:xfrm>
                <a:off x="3665107" y="4007713"/>
                <a:ext cx="181185" cy="147978"/>
              </a:xfrm>
              <a:custGeom>
                <a:avLst/>
                <a:gdLst>
                  <a:gd name="T0" fmla="*/ 1368 w 1371"/>
                  <a:gd name="T1" fmla="*/ 44 h 1119"/>
                  <a:gd name="T2" fmla="*/ 1324 w 1371"/>
                  <a:gd name="T3" fmla="*/ 0 h 1119"/>
                  <a:gd name="T4" fmla="*/ 44 w 1371"/>
                  <a:gd name="T5" fmla="*/ 0 h 1119"/>
                  <a:gd name="T6" fmla="*/ 0 w 1371"/>
                  <a:gd name="T7" fmla="*/ 44 h 1119"/>
                  <a:gd name="T8" fmla="*/ 0 w 1371"/>
                  <a:gd name="T9" fmla="*/ 757 h 1119"/>
                  <a:gd name="T10" fmla="*/ 48 w 1371"/>
                  <a:gd name="T11" fmla="*/ 805 h 1119"/>
                  <a:gd name="T12" fmla="*/ 289 w 1371"/>
                  <a:gd name="T13" fmla="*/ 805 h 1119"/>
                  <a:gd name="T14" fmla="*/ 336 w 1371"/>
                  <a:gd name="T15" fmla="*/ 851 h 1119"/>
                  <a:gd name="T16" fmla="*/ 336 w 1371"/>
                  <a:gd name="T17" fmla="*/ 923 h 1119"/>
                  <a:gd name="T18" fmla="*/ 375 w 1371"/>
                  <a:gd name="T19" fmla="*/ 963 h 1119"/>
                  <a:gd name="T20" fmla="*/ 413 w 1371"/>
                  <a:gd name="T21" fmla="*/ 963 h 1119"/>
                  <a:gd name="T22" fmla="*/ 443 w 1371"/>
                  <a:gd name="T23" fmla="*/ 992 h 1119"/>
                  <a:gd name="T24" fmla="*/ 443 w 1371"/>
                  <a:gd name="T25" fmla="*/ 1078 h 1119"/>
                  <a:gd name="T26" fmla="*/ 482 w 1371"/>
                  <a:gd name="T27" fmla="*/ 1118 h 1119"/>
                  <a:gd name="T28" fmla="*/ 889 w 1371"/>
                  <a:gd name="T29" fmla="*/ 1118 h 1119"/>
                  <a:gd name="T30" fmla="*/ 929 w 1371"/>
                  <a:gd name="T31" fmla="*/ 1078 h 1119"/>
                  <a:gd name="T32" fmla="*/ 929 w 1371"/>
                  <a:gd name="T33" fmla="*/ 994 h 1119"/>
                  <a:gd name="T34" fmla="*/ 961 w 1371"/>
                  <a:gd name="T35" fmla="*/ 963 h 1119"/>
                  <a:gd name="T36" fmla="*/ 996 w 1371"/>
                  <a:gd name="T37" fmla="*/ 963 h 1119"/>
                  <a:gd name="T38" fmla="*/ 1036 w 1371"/>
                  <a:gd name="T39" fmla="*/ 923 h 1119"/>
                  <a:gd name="T40" fmla="*/ 1036 w 1371"/>
                  <a:gd name="T41" fmla="*/ 833 h 1119"/>
                  <a:gd name="T42" fmla="*/ 1061 w 1371"/>
                  <a:gd name="T43" fmla="*/ 807 h 1119"/>
                  <a:gd name="T44" fmla="*/ 1330 w 1371"/>
                  <a:gd name="T45" fmla="*/ 807 h 1119"/>
                  <a:gd name="T46" fmla="*/ 1370 w 1371"/>
                  <a:gd name="T47" fmla="*/ 768 h 1119"/>
                  <a:gd name="T48" fmla="*/ 1370 w 1371"/>
                  <a:gd name="T49" fmla="*/ 44 h 1119"/>
                  <a:gd name="T50" fmla="*/ 1368 w 1371"/>
                  <a:gd name="T51" fmla="*/ 44 h 1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371" h="1119">
                    <a:moveTo>
                      <a:pt x="1368" y="44"/>
                    </a:moveTo>
                    <a:cubicBezTo>
                      <a:pt x="1368" y="19"/>
                      <a:pt x="1349" y="0"/>
                      <a:pt x="1324" y="0"/>
                    </a:cubicBezTo>
                    <a:lnTo>
                      <a:pt x="44" y="0"/>
                    </a:lnTo>
                    <a:cubicBezTo>
                      <a:pt x="19" y="0"/>
                      <a:pt x="0" y="21"/>
                      <a:pt x="0" y="44"/>
                    </a:cubicBezTo>
                    <a:lnTo>
                      <a:pt x="0" y="757"/>
                    </a:lnTo>
                    <a:cubicBezTo>
                      <a:pt x="0" y="784"/>
                      <a:pt x="21" y="805"/>
                      <a:pt x="48" y="805"/>
                    </a:cubicBezTo>
                    <a:lnTo>
                      <a:pt x="289" y="805"/>
                    </a:lnTo>
                    <a:cubicBezTo>
                      <a:pt x="315" y="805"/>
                      <a:pt x="336" y="826"/>
                      <a:pt x="336" y="851"/>
                    </a:cubicBezTo>
                    <a:lnTo>
                      <a:pt x="336" y="923"/>
                    </a:lnTo>
                    <a:cubicBezTo>
                      <a:pt x="336" y="944"/>
                      <a:pt x="352" y="963"/>
                      <a:pt x="375" y="963"/>
                    </a:cubicBezTo>
                    <a:lnTo>
                      <a:pt x="413" y="963"/>
                    </a:lnTo>
                    <a:cubicBezTo>
                      <a:pt x="430" y="963"/>
                      <a:pt x="443" y="975"/>
                      <a:pt x="443" y="992"/>
                    </a:cubicBezTo>
                    <a:lnTo>
                      <a:pt x="443" y="1078"/>
                    </a:lnTo>
                    <a:cubicBezTo>
                      <a:pt x="443" y="1099"/>
                      <a:pt x="459" y="1118"/>
                      <a:pt x="482" y="1118"/>
                    </a:cubicBezTo>
                    <a:lnTo>
                      <a:pt x="889" y="1118"/>
                    </a:lnTo>
                    <a:cubicBezTo>
                      <a:pt x="910" y="1118"/>
                      <a:pt x="929" y="1101"/>
                      <a:pt x="929" y="1078"/>
                    </a:cubicBezTo>
                    <a:lnTo>
                      <a:pt x="929" y="994"/>
                    </a:lnTo>
                    <a:cubicBezTo>
                      <a:pt x="929" y="977"/>
                      <a:pt x="944" y="963"/>
                      <a:pt x="961" y="963"/>
                    </a:cubicBezTo>
                    <a:lnTo>
                      <a:pt x="996" y="963"/>
                    </a:lnTo>
                    <a:cubicBezTo>
                      <a:pt x="1017" y="963"/>
                      <a:pt x="1036" y="946"/>
                      <a:pt x="1036" y="923"/>
                    </a:cubicBezTo>
                    <a:lnTo>
                      <a:pt x="1036" y="833"/>
                    </a:lnTo>
                    <a:cubicBezTo>
                      <a:pt x="1036" y="818"/>
                      <a:pt x="1049" y="807"/>
                      <a:pt x="1061" y="807"/>
                    </a:cubicBezTo>
                    <a:lnTo>
                      <a:pt x="1330" y="807"/>
                    </a:lnTo>
                    <a:cubicBezTo>
                      <a:pt x="1351" y="807"/>
                      <a:pt x="1370" y="791"/>
                      <a:pt x="1370" y="768"/>
                    </a:cubicBezTo>
                    <a:lnTo>
                      <a:pt x="1370" y="44"/>
                    </a:lnTo>
                    <a:lnTo>
                      <a:pt x="1368" y="44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1800"/>
              </a:p>
            </p:txBody>
          </p:sp>
          <p:sp>
            <p:nvSpPr>
              <p:cNvPr id="59" name="Freeform 12"/>
              <p:cNvSpPr>
                <a:spLocks noChangeArrowheads="1"/>
              </p:cNvSpPr>
              <p:nvPr/>
            </p:nvSpPr>
            <p:spPr bwMode="auto">
              <a:xfrm>
                <a:off x="3908981" y="4007713"/>
                <a:ext cx="181185" cy="147978"/>
              </a:xfrm>
              <a:custGeom>
                <a:avLst/>
                <a:gdLst>
                  <a:gd name="T0" fmla="*/ 1368 w 1371"/>
                  <a:gd name="T1" fmla="*/ 44 h 1119"/>
                  <a:gd name="T2" fmla="*/ 1324 w 1371"/>
                  <a:gd name="T3" fmla="*/ 0 h 1119"/>
                  <a:gd name="T4" fmla="*/ 44 w 1371"/>
                  <a:gd name="T5" fmla="*/ 0 h 1119"/>
                  <a:gd name="T6" fmla="*/ 0 w 1371"/>
                  <a:gd name="T7" fmla="*/ 44 h 1119"/>
                  <a:gd name="T8" fmla="*/ 0 w 1371"/>
                  <a:gd name="T9" fmla="*/ 757 h 1119"/>
                  <a:gd name="T10" fmla="*/ 48 w 1371"/>
                  <a:gd name="T11" fmla="*/ 805 h 1119"/>
                  <a:gd name="T12" fmla="*/ 289 w 1371"/>
                  <a:gd name="T13" fmla="*/ 805 h 1119"/>
                  <a:gd name="T14" fmla="*/ 336 w 1371"/>
                  <a:gd name="T15" fmla="*/ 851 h 1119"/>
                  <a:gd name="T16" fmla="*/ 336 w 1371"/>
                  <a:gd name="T17" fmla="*/ 923 h 1119"/>
                  <a:gd name="T18" fmla="*/ 375 w 1371"/>
                  <a:gd name="T19" fmla="*/ 963 h 1119"/>
                  <a:gd name="T20" fmla="*/ 413 w 1371"/>
                  <a:gd name="T21" fmla="*/ 963 h 1119"/>
                  <a:gd name="T22" fmla="*/ 443 w 1371"/>
                  <a:gd name="T23" fmla="*/ 992 h 1119"/>
                  <a:gd name="T24" fmla="*/ 443 w 1371"/>
                  <a:gd name="T25" fmla="*/ 1078 h 1119"/>
                  <a:gd name="T26" fmla="*/ 482 w 1371"/>
                  <a:gd name="T27" fmla="*/ 1118 h 1119"/>
                  <a:gd name="T28" fmla="*/ 889 w 1371"/>
                  <a:gd name="T29" fmla="*/ 1118 h 1119"/>
                  <a:gd name="T30" fmla="*/ 929 w 1371"/>
                  <a:gd name="T31" fmla="*/ 1078 h 1119"/>
                  <a:gd name="T32" fmla="*/ 929 w 1371"/>
                  <a:gd name="T33" fmla="*/ 994 h 1119"/>
                  <a:gd name="T34" fmla="*/ 961 w 1371"/>
                  <a:gd name="T35" fmla="*/ 963 h 1119"/>
                  <a:gd name="T36" fmla="*/ 996 w 1371"/>
                  <a:gd name="T37" fmla="*/ 963 h 1119"/>
                  <a:gd name="T38" fmla="*/ 1036 w 1371"/>
                  <a:gd name="T39" fmla="*/ 923 h 1119"/>
                  <a:gd name="T40" fmla="*/ 1036 w 1371"/>
                  <a:gd name="T41" fmla="*/ 833 h 1119"/>
                  <a:gd name="T42" fmla="*/ 1061 w 1371"/>
                  <a:gd name="T43" fmla="*/ 807 h 1119"/>
                  <a:gd name="T44" fmla="*/ 1330 w 1371"/>
                  <a:gd name="T45" fmla="*/ 807 h 1119"/>
                  <a:gd name="T46" fmla="*/ 1370 w 1371"/>
                  <a:gd name="T47" fmla="*/ 768 h 1119"/>
                  <a:gd name="T48" fmla="*/ 1370 w 1371"/>
                  <a:gd name="T49" fmla="*/ 44 h 1119"/>
                  <a:gd name="T50" fmla="*/ 1368 w 1371"/>
                  <a:gd name="T51" fmla="*/ 44 h 1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371" h="1119">
                    <a:moveTo>
                      <a:pt x="1368" y="44"/>
                    </a:moveTo>
                    <a:cubicBezTo>
                      <a:pt x="1368" y="19"/>
                      <a:pt x="1349" y="0"/>
                      <a:pt x="1324" y="0"/>
                    </a:cubicBezTo>
                    <a:lnTo>
                      <a:pt x="44" y="0"/>
                    </a:lnTo>
                    <a:cubicBezTo>
                      <a:pt x="19" y="0"/>
                      <a:pt x="0" y="21"/>
                      <a:pt x="0" y="44"/>
                    </a:cubicBezTo>
                    <a:lnTo>
                      <a:pt x="0" y="757"/>
                    </a:lnTo>
                    <a:cubicBezTo>
                      <a:pt x="0" y="784"/>
                      <a:pt x="21" y="805"/>
                      <a:pt x="48" y="805"/>
                    </a:cubicBezTo>
                    <a:lnTo>
                      <a:pt x="289" y="805"/>
                    </a:lnTo>
                    <a:cubicBezTo>
                      <a:pt x="315" y="805"/>
                      <a:pt x="336" y="826"/>
                      <a:pt x="336" y="851"/>
                    </a:cubicBezTo>
                    <a:lnTo>
                      <a:pt x="336" y="923"/>
                    </a:lnTo>
                    <a:cubicBezTo>
                      <a:pt x="336" y="944"/>
                      <a:pt x="352" y="963"/>
                      <a:pt x="375" y="963"/>
                    </a:cubicBezTo>
                    <a:lnTo>
                      <a:pt x="413" y="963"/>
                    </a:lnTo>
                    <a:cubicBezTo>
                      <a:pt x="430" y="963"/>
                      <a:pt x="443" y="975"/>
                      <a:pt x="443" y="992"/>
                    </a:cubicBezTo>
                    <a:lnTo>
                      <a:pt x="443" y="1078"/>
                    </a:lnTo>
                    <a:cubicBezTo>
                      <a:pt x="443" y="1099"/>
                      <a:pt x="459" y="1118"/>
                      <a:pt x="482" y="1118"/>
                    </a:cubicBezTo>
                    <a:lnTo>
                      <a:pt x="889" y="1118"/>
                    </a:lnTo>
                    <a:cubicBezTo>
                      <a:pt x="910" y="1118"/>
                      <a:pt x="929" y="1101"/>
                      <a:pt x="929" y="1078"/>
                    </a:cubicBezTo>
                    <a:lnTo>
                      <a:pt x="929" y="994"/>
                    </a:lnTo>
                    <a:cubicBezTo>
                      <a:pt x="929" y="977"/>
                      <a:pt x="944" y="963"/>
                      <a:pt x="961" y="963"/>
                    </a:cubicBezTo>
                    <a:lnTo>
                      <a:pt x="996" y="963"/>
                    </a:lnTo>
                    <a:cubicBezTo>
                      <a:pt x="1017" y="963"/>
                      <a:pt x="1036" y="946"/>
                      <a:pt x="1036" y="923"/>
                    </a:cubicBezTo>
                    <a:lnTo>
                      <a:pt x="1036" y="833"/>
                    </a:lnTo>
                    <a:cubicBezTo>
                      <a:pt x="1036" y="818"/>
                      <a:pt x="1049" y="807"/>
                      <a:pt x="1061" y="807"/>
                    </a:cubicBezTo>
                    <a:lnTo>
                      <a:pt x="1330" y="807"/>
                    </a:lnTo>
                    <a:cubicBezTo>
                      <a:pt x="1351" y="807"/>
                      <a:pt x="1370" y="791"/>
                      <a:pt x="1370" y="768"/>
                    </a:cubicBezTo>
                    <a:lnTo>
                      <a:pt x="1370" y="44"/>
                    </a:lnTo>
                    <a:lnTo>
                      <a:pt x="1368" y="44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1800"/>
              </a:p>
            </p:txBody>
          </p:sp>
          <p:sp>
            <p:nvSpPr>
              <p:cNvPr id="60" name="Freeform 12"/>
              <p:cNvSpPr>
                <a:spLocks noChangeArrowheads="1"/>
              </p:cNvSpPr>
              <p:nvPr/>
            </p:nvSpPr>
            <p:spPr bwMode="auto">
              <a:xfrm>
                <a:off x="4152854" y="4007713"/>
                <a:ext cx="181185" cy="147978"/>
              </a:xfrm>
              <a:custGeom>
                <a:avLst/>
                <a:gdLst>
                  <a:gd name="T0" fmla="*/ 1368 w 1371"/>
                  <a:gd name="T1" fmla="*/ 44 h 1119"/>
                  <a:gd name="T2" fmla="*/ 1324 w 1371"/>
                  <a:gd name="T3" fmla="*/ 0 h 1119"/>
                  <a:gd name="T4" fmla="*/ 44 w 1371"/>
                  <a:gd name="T5" fmla="*/ 0 h 1119"/>
                  <a:gd name="T6" fmla="*/ 0 w 1371"/>
                  <a:gd name="T7" fmla="*/ 44 h 1119"/>
                  <a:gd name="T8" fmla="*/ 0 w 1371"/>
                  <a:gd name="T9" fmla="*/ 757 h 1119"/>
                  <a:gd name="T10" fmla="*/ 48 w 1371"/>
                  <a:gd name="T11" fmla="*/ 805 h 1119"/>
                  <a:gd name="T12" fmla="*/ 289 w 1371"/>
                  <a:gd name="T13" fmla="*/ 805 h 1119"/>
                  <a:gd name="T14" fmla="*/ 336 w 1371"/>
                  <a:gd name="T15" fmla="*/ 851 h 1119"/>
                  <a:gd name="T16" fmla="*/ 336 w 1371"/>
                  <a:gd name="T17" fmla="*/ 923 h 1119"/>
                  <a:gd name="T18" fmla="*/ 375 w 1371"/>
                  <a:gd name="T19" fmla="*/ 963 h 1119"/>
                  <a:gd name="T20" fmla="*/ 413 w 1371"/>
                  <a:gd name="T21" fmla="*/ 963 h 1119"/>
                  <a:gd name="T22" fmla="*/ 443 w 1371"/>
                  <a:gd name="T23" fmla="*/ 992 h 1119"/>
                  <a:gd name="T24" fmla="*/ 443 w 1371"/>
                  <a:gd name="T25" fmla="*/ 1078 h 1119"/>
                  <a:gd name="T26" fmla="*/ 482 w 1371"/>
                  <a:gd name="T27" fmla="*/ 1118 h 1119"/>
                  <a:gd name="T28" fmla="*/ 889 w 1371"/>
                  <a:gd name="T29" fmla="*/ 1118 h 1119"/>
                  <a:gd name="T30" fmla="*/ 929 w 1371"/>
                  <a:gd name="T31" fmla="*/ 1078 h 1119"/>
                  <a:gd name="T32" fmla="*/ 929 w 1371"/>
                  <a:gd name="T33" fmla="*/ 994 h 1119"/>
                  <a:gd name="T34" fmla="*/ 961 w 1371"/>
                  <a:gd name="T35" fmla="*/ 963 h 1119"/>
                  <a:gd name="T36" fmla="*/ 996 w 1371"/>
                  <a:gd name="T37" fmla="*/ 963 h 1119"/>
                  <a:gd name="T38" fmla="*/ 1036 w 1371"/>
                  <a:gd name="T39" fmla="*/ 923 h 1119"/>
                  <a:gd name="T40" fmla="*/ 1036 w 1371"/>
                  <a:gd name="T41" fmla="*/ 833 h 1119"/>
                  <a:gd name="T42" fmla="*/ 1061 w 1371"/>
                  <a:gd name="T43" fmla="*/ 807 h 1119"/>
                  <a:gd name="T44" fmla="*/ 1330 w 1371"/>
                  <a:gd name="T45" fmla="*/ 807 h 1119"/>
                  <a:gd name="T46" fmla="*/ 1370 w 1371"/>
                  <a:gd name="T47" fmla="*/ 768 h 1119"/>
                  <a:gd name="T48" fmla="*/ 1370 w 1371"/>
                  <a:gd name="T49" fmla="*/ 44 h 1119"/>
                  <a:gd name="T50" fmla="*/ 1368 w 1371"/>
                  <a:gd name="T51" fmla="*/ 44 h 1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371" h="1119">
                    <a:moveTo>
                      <a:pt x="1368" y="44"/>
                    </a:moveTo>
                    <a:cubicBezTo>
                      <a:pt x="1368" y="19"/>
                      <a:pt x="1349" y="0"/>
                      <a:pt x="1324" y="0"/>
                    </a:cubicBezTo>
                    <a:lnTo>
                      <a:pt x="44" y="0"/>
                    </a:lnTo>
                    <a:cubicBezTo>
                      <a:pt x="19" y="0"/>
                      <a:pt x="0" y="21"/>
                      <a:pt x="0" y="44"/>
                    </a:cubicBezTo>
                    <a:lnTo>
                      <a:pt x="0" y="757"/>
                    </a:lnTo>
                    <a:cubicBezTo>
                      <a:pt x="0" y="784"/>
                      <a:pt x="21" y="805"/>
                      <a:pt x="48" y="805"/>
                    </a:cubicBezTo>
                    <a:lnTo>
                      <a:pt x="289" y="805"/>
                    </a:lnTo>
                    <a:cubicBezTo>
                      <a:pt x="315" y="805"/>
                      <a:pt x="336" y="826"/>
                      <a:pt x="336" y="851"/>
                    </a:cubicBezTo>
                    <a:lnTo>
                      <a:pt x="336" y="923"/>
                    </a:lnTo>
                    <a:cubicBezTo>
                      <a:pt x="336" y="944"/>
                      <a:pt x="352" y="963"/>
                      <a:pt x="375" y="963"/>
                    </a:cubicBezTo>
                    <a:lnTo>
                      <a:pt x="413" y="963"/>
                    </a:lnTo>
                    <a:cubicBezTo>
                      <a:pt x="430" y="963"/>
                      <a:pt x="443" y="975"/>
                      <a:pt x="443" y="992"/>
                    </a:cubicBezTo>
                    <a:lnTo>
                      <a:pt x="443" y="1078"/>
                    </a:lnTo>
                    <a:cubicBezTo>
                      <a:pt x="443" y="1099"/>
                      <a:pt x="459" y="1118"/>
                      <a:pt x="482" y="1118"/>
                    </a:cubicBezTo>
                    <a:lnTo>
                      <a:pt x="889" y="1118"/>
                    </a:lnTo>
                    <a:cubicBezTo>
                      <a:pt x="910" y="1118"/>
                      <a:pt x="929" y="1101"/>
                      <a:pt x="929" y="1078"/>
                    </a:cubicBezTo>
                    <a:lnTo>
                      <a:pt x="929" y="994"/>
                    </a:lnTo>
                    <a:cubicBezTo>
                      <a:pt x="929" y="977"/>
                      <a:pt x="944" y="963"/>
                      <a:pt x="961" y="963"/>
                    </a:cubicBezTo>
                    <a:lnTo>
                      <a:pt x="996" y="963"/>
                    </a:lnTo>
                    <a:cubicBezTo>
                      <a:pt x="1017" y="963"/>
                      <a:pt x="1036" y="946"/>
                      <a:pt x="1036" y="923"/>
                    </a:cubicBezTo>
                    <a:lnTo>
                      <a:pt x="1036" y="833"/>
                    </a:lnTo>
                    <a:cubicBezTo>
                      <a:pt x="1036" y="818"/>
                      <a:pt x="1049" y="807"/>
                      <a:pt x="1061" y="807"/>
                    </a:cubicBezTo>
                    <a:lnTo>
                      <a:pt x="1330" y="807"/>
                    </a:lnTo>
                    <a:cubicBezTo>
                      <a:pt x="1351" y="807"/>
                      <a:pt x="1370" y="791"/>
                      <a:pt x="1370" y="768"/>
                    </a:cubicBezTo>
                    <a:lnTo>
                      <a:pt x="1370" y="44"/>
                    </a:lnTo>
                    <a:lnTo>
                      <a:pt x="1368" y="44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1800"/>
              </a:p>
            </p:txBody>
          </p:sp>
          <p:sp>
            <p:nvSpPr>
              <p:cNvPr id="61" name="Freeform 60"/>
              <p:cNvSpPr>
                <a:spLocks noChangeArrowheads="1"/>
              </p:cNvSpPr>
              <p:nvPr/>
            </p:nvSpPr>
            <p:spPr bwMode="auto">
              <a:xfrm>
                <a:off x="4396728" y="4007713"/>
                <a:ext cx="181185" cy="147978"/>
              </a:xfrm>
              <a:custGeom>
                <a:avLst/>
                <a:gdLst>
                  <a:gd name="T0" fmla="*/ 1368 w 1371"/>
                  <a:gd name="T1" fmla="*/ 44 h 1119"/>
                  <a:gd name="T2" fmla="*/ 1324 w 1371"/>
                  <a:gd name="T3" fmla="*/ 0 h 1119"/>
                  <a:gd name="T4" fmla="*/ 44 w 1371"/>
                  <a:gd name="T5" fmla="*/ 0 h 1119"/>
                  <a:gd name="T6" fmla="*/ 0 w 1371"/>
                  <a:gd name="T7" fmla="*/ 44 h 1119"/>
                  <a:gd name="T8" fmla="*/ 0 w 1371"/>
                  <a:gd name="T9" fmla="*/ 757 h 1119"/>
                  <a:gd name="T10" fmla="*/ 48 w 1371"/>
                  <a:gd name="T11" fmla="*/ 805 h 1119"/>
                  <a:gd name="T12" fmla="*/ 289 w 1371"/>
                  <a:gd name="T13" fmla="*/ 805 h 1119"/>
                  <a:gd name="T14" fmla="*/ 336 w 1371"/>
                  <a:gd name="T15" fmla="*/ 851 h 1119"/>
                  <a:gd name="T16" fmla="*/ 336 w 1371"/>
                  <a:gd name="T17" fmla="*/ 923 h 1119"/>
                  <a:gd name="T18" fmla="*/ 375 w 1371"/>
                  <a:gd name="T19" fmla="*/ 963 h 1119"/>
                  <a:gd name="T20" fmla="*/ 413 w 1371"/>
                  <a:gd name="T21" fmla="*/ 963 h 1119"/>
                  <a:gd name="T22" fmla="*/ 443 w 1371"/>
                  <a:gd name="T23" fmla="*/ 992 h 1119"/>
                  <a:gd name="T24" fmla="*/ 443 w 1371"/>
                  <a:gd name="T25" fmla="*/ 1078 h 1119"/>
                  <a:gd name="T26" fmla="*/ 482 w 1371"/>
                  <a:gd name="T27" fmla="*/ 1118 h 1119"/>
                  <a:gd name="T28" fmla="*/ 889 w 1371"/>
                  <a:gd name="T29" fmla="*/ 1118 h 1119"/>
                  <a:gd name="T30" fmla="*/ 929 w 1371"/>
                  <a:gd name="T31" fmla="*/ 1078 h 1119"/>
                  <a:gd name="T32" fmla="*/ 929 w 1371"/>
                  <a:gd name="T33" fmla="*/ 994 h 1119"/>
                  <a:gd name="T34" fmla="*/ 961 w 1371"/>
                  <a:gd name="T35" fmla="*/ 963 h 1119"/>
                  <a:gd name="T36" fmla="*/ 996 w 1371"/>
                  <a:gd name="T37" fmla="*/ 963 h 1119"/>
                  <a:gd name="T38" fmla="*/ 1036 w 1371"/>
                  <a:gd name="T39" fmla="*/ 923 h 1119"/>
                  <a:gd name="T40" fmla="*/ 1036 w 1371"/>
                  <a:gd name="T41" fmla="*/ 833 h 1119"/>
                  <a:gd name="T42" fmla="*/ 1061 w 1371"/>
                  <a:gd name="T43" fmla="*/ 807 h 1119"/>
                  <a:gd name="T44" fmla="*/ 1330 w 1371"/>
                  <a:gd name="T45" fmla="*/ 807 h 1119"/>
                  <a:gd name="T46" fmla="*/ 1370 w 1371"/>
                  <a:gd name="T47" fmla="*/ 768 h 1119"/>
                  <a:gd name="T48" fmla="*/ 1370 w 1371"/>
                  <a:gd name="T49" fmla="*/ 44 h 1119"/>
                  <a:gd name="T50" fmla="*/ 1368 w 1371"/>
                  <a:gd name="T51" fmla="*/ 44 h 1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371" h="1119">
                    <a:moveTo>
                      <a:pt x="1368" y="44"/>
                    </a:moveTo>
                    <a:cubicBezTo>
                      <a:pt x="1368" y="19"/>
                      <a:pt x="1349" y="0"/>
                      <a:pt x="1324" y="0"/>
                    </a:cubicBezTo>
                    <a:lnTo>
                      <a:pt x="44" y="0"/>
                    </a:lnTo>
                    <a:cubicBezTo>
                      <a:pt x="19" y="0"/>
                      <a:pt x="0" y="21"/>
                      <a:pt x="0" y="44"/>
                    </a:cubicBezTo>
                    <a:lnTo>
                      <a:pt x="0" y="757"/>
                    </a:lnTo>
                    <a:cubicBezTo>
                      <a:pt x="0" y="784"/>
                      <a:pt x="21" y="805"/>
                      <a:pt x="48" y="805"/>
                    </a:cubicBezTo>
                    <a:lnTo>
                      <a:pt x="289" y="805"/>
                    </a:lnTo>
                    <a:cubicBezTo>
                      <a:pt x="315" y="805"/>
                      <a:pt x="336" y="826"/>
                      <a:pt x="336" y="851"/>
                    </a:cubicBezTo>
                    <a:lnTo>
                      <a:pt x="336" y="923"/>
                    </a:lnTo>
                    <a:cubicBezTo>
                      <a:pt x="336" y="944"/>
                      <a:pt x="352" y="963"/>
                      <a:pt x="375" y="963"/>
                    </a:cubicBezTo>
                    <a:lnTo>
                      <a:pt x="413" y="963"/>
                    </a:lnTo>
                    <a:cubicBezTo>
                      <a:pt x="430" y="963"/>
                      <a:pt x="443" y="975"/>
                      <a:pt x="443" y="992"/>
                    </a:cubicBezTo>
                    <a:lnTo>
                      <a:pt x="443" y="1078"/>
                    </a:lnTo>
                    <a:cubicBezTo>
                      <a:pt x="443" y="1099"/>
                      <a:pt x="459" y="1118"/>
                      <a:pt x="482" y="1118"/>
                    </a:cubicBezTo>
                    <a:lnTo>
                      <a:pt x="889" y="1118"/>
                    </a:lnTo>
                    <a:cubicBezTo>
                      <a:pt x="910" y="1118"/>
                      <a:pt x="929" y="1101"/>
                      <a:pt x="929" y="1078"/>
                    </a:cubicBezTo>
                    <a:lnTo>
                      <a:pt x="929" y="994"/>
                    </a:lnTo>
                    <a:cubicBezTo>
                      <a:pt x="929" y="977"/>
                      <a:pt x="944" y="963"/>
                      <a:pt x="961" y="963"/>
                    </a:cubicBezTo>
                    <a:lnTo>
                      <a:pt x="996" y="963"/>
                    </a:lnTo>
                    <a:cubicBezTo>
                      <a:pt x="1017" y="963"/>
                      <a:pt x="1036" y="946"/>
                      <a:pt x="1036" y="923"/>
                    </a:cubicBezTo>
                    <a:lnTo>
                      <a:pt x="1036" y="833"/>
                    </a:lnTo>
                    <a:cubicBezTo>
                      <a:pt x="1036" y="818"/>
                      <a:pt x="1049" y="807"/>
                      <a:pt x="1061" y="807"/>
                    </a:cubicBezTo>
                    <a:lnTo>
                      <a:pt x="1330" y="807"/>
                    </a:lnTo>
                    <a:cubicBezTo>
                      <a:pt x="1351" y="807"/>
                      <a:pt x="1370" y="791"/>
                      <a:pt x="1370" y="768"/>
                    </a:cubicBezTo>
                    <a:lnTo>
                      <a:pt x="1370" y="44"/>
                    </a:lnTo>
                    <a:lnTo>
                      <a:pt x="1368" y="44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1800"/>
              </a:p>
            </p:txBody>
          </p:sp>
        </p:grpSp>
      </p:grpSp>
      <p:sp>
        <p:nvSpPr>
          <p:cNvPr id="63" name="Rectangle 62"/>
          <p:cNvSpPr/>
          <p:nvPr/>
        </p:nvSpPr>
        <p:spPr>
          <a:xfrm>
            <a:off x="3064512" y="4176102"/>
            <a:ext cx="2518618" cy="349102"/>
          </a:xfrm>
          <a:prstGeom prst="rect">
            <a:avLst/>
          </a:prstGeom>
          <a:noFill/>
          <a:ln w="6350" cmpd="sng">
            <a:noFill/>
            <a:prstDash val="dash"/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buFont typeface="Arial" charset="0"/>
              <a:buChar char="•"/>
            </a:pP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Stand-Alone Edge System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Honeywell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Intel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Dell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Cisco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Fujitsu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Mitsubishi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Marvel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Samsung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Amazon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WindRiver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628650" lvl="1" indent="-171450">
              <a:buFont typeface="Arial" charset="0"/>
              <a:buChar char="•"/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Intwine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628650" lvl="1" indent="-171450">
              <a:buFont typeface="Arial" charset="0"/>
              <a:buChar char="•"/>
            </a:pP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Harman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ADlink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628650" lvl="1" indent="-171450">
              <a:buFont typeface="Arial" charset="0"/>
              <a:buChar char="•"/>
            </a:pP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628650" lvl="1" indent="-171450">
              <a:buFont typeface="Arial" charset="0"/>
              <a:buChar char="•"/>
            </a:pP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66" name="Group 65"/>
          <p:cNvGrpSpPr/>
          <p:nvPr/>
        </p:nvGrpSpPr>
        <p:grpSpPr>
          <a:xfrm>
            <a:off x="10056818" y="2180621"/>
            <a:ext cx="609594" cy="3298119"/>
            <a:chOff x="7883886" y="1901254"/>
            <a:chExt cx="569377" cy="3080529"/>
          </a:xfrm>
        </p:grpSpPr>
        <p:grpSp>
          <p:nvGrpSpPr>
            <p:cNvPr id="67" name="Group 66"/>
            <p:cNvGrpSpPr/>
            <p:nvPr/>
          </p:nvGrpSpPr>
          <p:grpSpPr>
            <a:xfrm>
              <a:off x="7883886" y="1901254"/>
              <a:ext cx="459846" cy="398537"/>
              <a:chOff x="7886456" y="2296341"/>
              <a:chExt cx="459846" cy="398537"/>
            </a:xfrm>
          </p:grpSpPr>
          <p:pic>
            <p:nvPicPr>
              <p:cNvPr id="104" name="Picture 103" descr="aw_flat_CPG.png"/>
              <p:cNvPicPr>
                <a:picLocks noChangeAspect="1"/>
              </p:cNvPicPr>
              <p:nvPr/>
            </p:nvPicPr>
            <p:blipFill>
              <a:blip r:embed="rId3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86456" y="2296341"/>
                <a:ext cx="441781" cy="398537"/>
              </a:xfrm>
              <a:prstGeom prst="rect">
                <a:avLst/>
              </a:prstGeom>
            </p:spPr>
          </p:pic>
          <p:grpSp>
            <p:nvGrpSpPr>
              <p:cNvPr id="105" name="Group 104"/>
              <p:cNvGrpSpPr/>
              <p:nvPr/>
            </p:nvGrpSpPr>
            <p:grpSpPr>
              <a:xfrm>
                <a:off x="8270711" y="2648735"/>
                <a:ext cx="75591" cy="12926"/>
                <a:chOff x="4811990" y="1864420"/>
                <a:chExt cx="185656" cy="31747"/>
              </a:xfrm>
              <a:solidFill>
                <a:schemeClr val="bg1"/>
              </a:solidFill>
            </p:grpSpPr>
            <p:sp>
              <p:nvSpPr>
                <p:cNvPr id="106" name="Freeform 13"/>
                <p:cNvSpPr>
                  <a:spLocks/>
                </p:cNvSpPr>
                <p:nvPr/>
              </p:nvSpPr>
              <p:spPr bwMode="auto">
                <a:xfrm>
                  <a:off x="4811990" y="1869783"/>
                  <a:ext cx="20807" cy="26384"/>
                </a:xfrm>
                <a:custGeom>
                  <a:avLst/>
                  <a:gdLst>
                    <a:gd name="T0" fmla="*/ 0 w 194"/>
                    <a:gd name="T1" fmla="*/ 246 h 246"/>
                    <a:gd name="T2" fmla="*/ 194 w 194"/>
                    <a:gd name="T3" fmla="*/ 246 h 246"/>
                    <a:gd name="T4" fmla="*/ 97 w 194"/>
                    <a:gd name="T5" fmla="*/ 0 h 246"/>
                    <a:gd name="T6" fmla="*/ 0 w 194"/>
                    <a:gd name="T7" fmla="*/ 246 h 246"/>
                    <a:gd name="T8" fmla="*/ 0 w 194"/>
                    <a:gd name="T9" fmla="*/ 246 h 246"/>
                    <a:gd name="T10" fmla="*/ 0 w 194"/>
                    <a:gd name="T11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94" h="246">
                      <a:moveTo>
                        <a:pt x="0" y="246"/>
                      </a:moveTo>
                      <a:lnTo>
                        <a:pt x="194" y="246"/>
                      </a:lnTo>
                      <a:lnTo>
                        <a:pt x="97" y="0"/>
                      </a:lnTo>
                      <a:lnTo>
                        <a:pt x="0" y="246"/>
                      </a:lnTo>
                      <a:lnTo>
                        <a:pt x="0" y="246"/>
                      </a:lnTo>
                      <a:lnTo>
                        <a:pt x="0" y="24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789"/>
                  <a:endParaRPr lang="en-US" sz="1200" dirty="0">
                    <a:solidFill>
                      <a:srgbClr val="717074"/>
                    </a:solidFill>
                    <a:latin typeface="Arial"/>
                  </a:endParaRPr>
                </a:p>
              </p:txBody>
            </p:sp>
            <p:sp>
              <p:nvSpPr>
                <p:cNvPr id="107" name="Freeform 14"/>
                <p:cNvSpPr>
                  <a:spLocks/>
                </p:cNvSpPr>
                <p:nvPr/>
              </p:nvSpPr>
              <p:spPr bwMode="auto">
                <a:xfrm>
                  <a:off x="4895218" y="1864420"/>
                  <a:ext cx="26170" cy="24883"/>
                </a:xfrm>
                <a:custGeom>
                  <a:avLst/>
                  <a:gdLst>
                    <a:gd name="T0" fmla="*/ 49 w 103"/>
                    <a:gd name="T1" fmla="*/ 0 h 98"/>
                    <a:gd name="T2" fmla="*/ 0 w 103"/>
                    <a:gd name="T3" fmla="*/ 0 h 98"/>
                    <a:gd name="T4" fmla="*/ 0 w 103"/>
                    <a:gd name="T5" fmla="*/ 98 h 98"/>
                    <a:gd name="T6" fmla="*/ 51 w 103"/>
                    <a:gd name="T7" fmla="*/ 98 h 98"/>
                    <a:gd name="T8" fmla="*/ 103 w 103"/>
                    <a:gd name="T9" fmla="*/ 47 h 98"/>
                    <a:gd name="T10" fmla="*/ 49 w 103"/>
                    <a:gd name="T11" fmla="*/ 0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3" h="98">
                      <a:moveTo>
                        <a:pt x="49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98"/>
                        <a:pt x="0" y="98"/>
                        <a:pt x="0" y="98"/>
                      </a:cubicBezTo>
                      <a:cubicBezTo>
                        <a:pt x="51" y="98"/>
                        <a:pt x="51" y="98"/>
                        <a:pt x="51" y="98"/>
                      </a:cubicBezTo>
                      <a:cubicBezTo>
                        <a:pt x="84" y="98"/>
                        <a:pt x="103" y="75"/>
                        <a:pt x="103" y="47"/>
                      </a:cubicBezTo>
                      <a:cubicBezTo>
                        <a:pt x="103" y="17"/>
                        <a:pt x="82" y="0"/>
                        <a:pt x="49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789"/>
                  <a:endParaRPr lang="en-US" sz="1200" dirty="0">
                    <a:solidFill>
                      <a:srgbClr val="717074"/>
                    </a:solidFill>
                    <a:latin typeface="Arial"/>
                  </a:endParaRPr>
                </a:p>
              </p:txBody>
            </p:sp>
            <p:sp>
              <p:nvSpPr>
                <p:cNvPr id="108" name="Freeform 15"/>
                <p:cNvSpPr>
                  <a:spLocks/>
                </p:cNvSpPr>
                <p:nvPr/>
              </p:nvSpPr>
              <p:spPr bwMode="auto">
                <a:xfrm>
                  <a:off x="4969867" y="1864420"/>
                  <a:ext cx="27779" cy="24883"/>
                </a:xfrm>
                <a:custGeom>
                  <a:avLst/>
                  <a:gdLst>
                    <a:gd name="T0" fmla="*/ 52 w 109"/>
                    <a:gd name="T1" fmla="*/ 0 h 98"/>
                    <a:gd name="T2" fmla="*/ 0 w 109"/>
                    <a:gd name="T3" fmla="*/ 0 h 98"/>
                    <a:gd name="T4" fmla="*/ 0 w 109"/>
                    <a:gd name="T5" fmla="*/ 98 h 98"/>
                    <a:gd name="T6" fmla="*/ 55 w 109"/>
                    <a:gd name="T7" fmla="*/ 98 h 98"/>
                    <a:gd name="T8" fmla="*/ 109 w 109"/>
                    <a:gd name="T9" fmla="*/ 47 h 98"/>
                    <a:gd name="T10" fmla="*/ 52 w 109"/>
                    <a:gd name="T11" fmla="*/ 0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9" h="98">
                      <a:moveTo>
                        <a:pt x="5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98"/>
                        <a:pt x="0" y="98"/>
                        <a:pt x="0" y="98"/>
                      </a:cubicBezTo>
                      <a:cubicBezTo>
                        <a:pt x="55" y="98"/>
                        <a:pt x="55" y="98"/>
                        <a:pt x="55" y="98"/>
                      </a:cubicBezTo>
                      <a:cubicBezTo>
                        <a:pt x="90" y="98"/>
                        <a:pt x="109" y="75"/>
                        <a:pt x="109" y="47"/>
                      </a:cubicBezTo>
                      <a:cubicBezTo>
                        <a:pt x="109" y="17"/>
                        <a:pt x="87" y="0"/>
                        <a:pt x="5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789"/>
                  <a:endParaRPr lang="en-US" sz="1200" dirty="0">
                    <a:solidFill>
                      <a:srgbClr val="717074"/>
                    </a:solidFill>
                    <a:latin typeface="Arial"/>
                  </a:endParaRPr>
                </a:p>
              </p:txBody>
            </p:sp>
          </p:grpSp>
        </p:grpSp>
        <p:grpSp>
          <p:nvGrpSpPr>
            <p:cNvPr id="68" name="Group 67"/>
            <p:cNvGrpSpPr/>
            <p:nvPr/>
          </p:nvGrpSpPr>
          <p:grpSpPr>
            <a:xfrm>
              <a:off x="7911239" y="3820343"/>
              <a:ext cx="483918" cy="483254"/>
              <a:chOff x="7922084" y="4750200"/>
              <a:chExt cx="483918" cy="483254"/>
            </a:xfrm>
          </p:grpSpPr>
          <p:pic>
            <p:nvPicPr>
              <p:cNvPr id="96" name="Picture 95" descr="aw_flat_HomeHealthcare.png"/>
              <p:cNvPicPr>
                <a:picLocks noChangeAspect="1"/>
              </p:cNvPicPr>
              <p:nvPr/>
            </p:nvPicPr>
            <p:blipFill>
              <a:blip r:embed="rId4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22084" y="4750200"/>
                <a:ext cx="379078" cy="379078"/>
              </a:xfrm>
              <a:prstGeom prst="rect">
                <a:avLst/>
              </a:prstGeom>
            </p:spPr>
          </p:pic>
          <p:grpSp>
            <p:nvGrpSpPr>
              <p:cNvPr id="97" name="Group 96"/>
              <p:cNvGrpSpPr/>
              <p:nvPr/>
            </p:nvGrpSpPr>
            <p:grpSpPr>
              <a:xfrm>
                <a:off x="8163575" y="4991027"/>
                <a:ext cx="242427" cy="242427"/>
                <a:chOff x="5702300" y="1350569"/>
                <a:chExt cx="408114" cy="408114"/>
              </a:xfrm>
            </p:grpSpPr>
            <p:sp>
              <p:nvSpPr>
                <p:cNvPr id="98" name="Oval 97"/>
                <p:cNvSpPr/>
                <p:nvPr/>
              </p:nvSpPr>
              <p:spPr>
                <a:xfrm>
                  <a:off x="5702300" y="1350569"/>
                  <a:ext cx="408114" cy="408114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789">
                    <a:lnSpc>
                      <a:spcPct val="90000"/>
                    </a:lnSpc>
                  </a:pPr>
                  <a:endParaRPr lang="en-US" sz="1800" b="1" dirty="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grpSp>
              <p:nvGrpSpPr>
                <p:cNvPr id="99" name="Group 98"/>
                <p:cNvGrpSpPr/>
                <p:nvPr/>
              </p:nvGrpSpPr>
              <p:grpSpPr>
                <a:xfrm>
                  <a:off x="5796357" y="1433728"/>
                  <a:ext cx="227013" cy="227013"/>
                  <a:chOff x="4732944" y="1716088"/>
                  <a:chExt cx="331199" cy="331199"/>
                </a:xfrm>
                <a:solidFill>
                  <a:schemeClr val="bg1"/>
                </a:solidFill>
              </p:grpSpPr>
              <p:sp>
                <p:nvSpPr>
                  <p:cNvPr id="100" name="Freeform 13"/>
                  <p:cNvSpPr>
                    <a:spLocks/>
                  </p:cNvSpPr>
                  <p:nvPr/>
                </p:nvSpPr>
                <p:spPr bwMode="auto">
                  <a:xfrm>
                    <a:off x="4811990" y="1869783"/>
                    <a:ext cx="20807" cy="26384"/>
                  </a:xfrm>
                  <a:custGeom>
                    <a:avLst/>
                    <a:gdLst>
                      <a:gd name="T0" fmla="*/ 0 w 194"/>
                      <a:gd name="T1" fmla="*/ 246 h 246"/>
                      <a:gd name="T2" fmla="*/ 194 w 194"/>
                      <a:gd name="T3" fmla="*/ 246 h 246"/>
                      <a:gd name="T4" fmla="*/ 97 w 194"/>
                      <a:gd name="T5" fmla="*/ 0 h 246"/>
                      <a:gd name="T6" fmla="*/ 0 w 194"/>
                      <a:gd name="T7" fmla="*/ 246 h 246"/>
                      <a:gd name="T8" fmla="*/ 0 w 194"/>
                      <a:gd name="T9" fmla="*/ 246 h 246"/>
                      <a:gd name="T10" fmla="*/ 0 w 194"/>
                      <a:gd name="T11" fmla="*/ 246 h 2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94" h="246">
                        <a:moveTo>
                          <a:pt x="0" y="246"/>
                        </a:moveTo>
                        <a:lnTo>
                          <a:pt x="194" y="246"/>
                        </a:lnTo>
                        <a:lnTo>
                          <a:pt x="97" y="0"/>
                        </a:lnTo>
                        <a:lnTo>
                          <a:pt x="0" y="246"/>
                        </a:lnTo>
                        <a:lnTo>
                          <a:pt x="0" y="246"/>
                        </a:lnTo>
                        <a:lnTo>
                          <a:pt x="0" y="24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789"/>
                    <a:endParaRPr lang="en-US" sz="1200" dirty="0">
                      <a:solidFill>
                        <a:srgbClr val="717074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01" name="Freeform 14"/>
                  <p:cNvSpPr>
                    <a:spLocks/>
                  </p:cNvSpPr>
                  <p:nvPr/>
                </p:nvSpPr>
                <p:spPr bwMode="auto">
                  <a:xfrm>
                    <a:off x="4895218" y="1864420"/>
                    <a:ext cx="26170" cy="24883"/>
                  </a:xfrm>
                  <a:custGeom>
                    <a:avLst/>
                    <a:gdLst>
                      <a:gd name="T0" fmla="*/ 49 w 103"/>
                      <a:gd name="T1" fmla="*/ 0 h 98"/>
                      <a:gd name="T2" fmla="*/ 0 w 103"/>
                      <a:gd name="T3" fmla="*/ 0 h 98"/>
                      <a:gd name="T4" fmla="*/ 0 w 103"/>
                      <a:gd name="T5" fmla="*/ 98 h 98"/>
                      <a:gd name="T6" fmla="*/ 51 w 103"/>
                      <a:gd name="T7" fmla="*/ 98 h 98"/>
                      <a:gd name="T8" fmla="*/ 103 w 103"/>
                      <a:gd name="T9" fmla="*/ 47 h 98"/>
                      <a:gd name="T10" fmla="*/ 49 w 103"/>
                      <a:gd name="T11" fmla="*/ 0 h 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03" h="98">
                        <a:moveTo>
                          <a:pt x="49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98"/>
                          <a:pt x="0" y="98"/>
                          <a:pt x="0" y="98"/>
                        </a:cubicBezTo>
                        <a:cubicBezTo>
                          <a:pt x="51" y="98"/>
                          <a:pt x="51" y="98"/>
                          <a:pt x="51" y="98"/>
                        </a:cubicBezTo>
                        <a:cubicBezTo>
                          <a:pt x="84" y="98"/>
                          <a:pt x="103" y="75"/>
                          <a:pt x="103" y="47"/>
                        </a:cubicBezTo>
                        <a:cubicBezTo>
                          <a:pt x="103" y="17"/>
                          <a:pt x="82" y="0"/>
                          <a:pt x="49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789"/>
                    <a:endParaRPr lang="en-US" sz="1200" dirty="0">
                      <a:solidFill>
                        <a:srgbClr val="717074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02" name="Freeform 15"/>
                  <p:cNvSpPr>
                    <a:spLocks/>
                  </p:cNvSpPr>
                  <p:nvPr/>
                </p:nvSpPr>
                <p:spPr bwMode="auto">
                  <a:xfrm>
                    <a:off x="4969867" y="1864420"/>
                    <a:ext cx="27779" cy="24883"/>
                  </a:xfrm>
                  <a:custGeom>
                    <a:avLst/>
                    <a:gdLst>
                      <a:gd name="T0" fmla="*/ 52 w 109"/>
                      <a:gd name="T1" fmla="*/ 0 h 98"/>
                      <a:gd name="T2" fmla="*/ 0 w 109"/>
                      <a:gd name="T3" fmla="*/ 0 h 98"/>
                      <a:gd name="T4" fmla="*/ 0 w 109"/>
                      <a:gd name="T5" fmla="*/ 98 h 98"/>
                      <a:gd name="T6" fmla="*/ 55 w 109"/>
                      <a:gd name="T7" fmla="*/ 98 h 98"/>
                      <a:gd name="T8" fmla="*/ 109 w 109"/>
                      <a:gd name="T9" fmla="*/ 47 h 98"/>
                      <a:gd name="T10" fmla="*/ 52 w 109"/>
                      <a:gd name="T11" fmla="*/ 0 h 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09" h="98">
                        <a:moveTo>
                          <a:pt x="52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98"/>
                          <a:pt x="0" y="98"/>
                          <a:pt x="0" y="98"/>
                        </a:cubicBezTo>
                        <a:cubicBezTo>
                          <a:pt x="55" y="98"/>
                          <a:pt x="55" y="98"/>
                          <a:pt x="55" y="98"/>
                        </a:cubicBezTo>
                        <a:cubicBezTo>
                          <a:pt x="90" y="98"/>
                          <a:pt x="109" y="75"/>
                          <a:pt x="109" y="47"/>
                        </a:cubicBezTo>
                        <a:cubicBezTo>
                          <a:pt x="109" y="17"/>
                          <a:pt x="87" y="0"/>
                          <a:pt x="5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789"/>
                    <a:endParaRPr lang="en-US" sz="1200" dirty="0">
                      <a:solidFill>
                        <a:srgbClr val="717074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03" name="Freeform 16"/>
                  <p:cNvSpPr>
                    <a:spLocks noEditPoints="1"/>
                  </p:cNvSpPr>
                  <p:nvPr/>
                </p:nvSpPr>
                <p:spPr bwMode="auto">
                  <a:xfrm>
                    <a:off x="4732944" y="1716088"/>
                    <a:ext cx="331199" cy="331199"/>
                  </a:xfrm>
                  <a:custGeom>
                    <a:avLst/>
                    <a:gdLst>
                      <a:gd name="T0" fmla="*/ 1061 w 1304"/>
                      <a:gd name="T1" fmla="*/ 0 h 1304"/>
                      <a:gd name="T2" fmla="*/ 244 w 1304"/>
                      <a:gd name="T3" fmla="*/ 0 h 1304"/>
                      <a:gd name="T4" fmla="*/ 0 w 1304"/>
                      <a:gd name="T5" fmla="*/ 243 h 1304"/>
                      <a:gd name="T6" fmla="*/ 0 w 1304"/>
                      <a:gd name="T7" fmla="*/ 1058 h 1304"/>
                      <a:gd name="T8" fmla="*/ 244 w 1304"/>
                      <a:gd name="T9" fmla="*/ 1304 h 1304"/>
                      <a:gd name="T10" fmla="*/ 1061 w 1304"/>
                      <a:gd name="T11" fmla="*/ 1304 h 1304"/>
                      <a:gd name="T12" fmla="*/ 1304 w 1304"/>
                      <a:gd name="T13" fmla="*/ 1058 h 1304"/>
                      <a:gd name="T14" fmla="*/ 1304 w 1304"/>
                      <a:gd name="T15" fmla="*/ 243 h 1304"/>
                      <a:gd name="T16" fmla="*/ 1061 w 1304"/>
                      <a:gd name="T17" fmla="*/ 0 h 1304"/>
                      <a:gd name="T18" fmla="*/ 448 w 1304"/>
                      <a:gd name="T19" fmla="*/ 836 h 1304"/>
                      <a:gd name="T20" fmla="*/ 419 w 1304"/>
                      <a:gd name="T21" fmla="*/ 765 h 1304"/>
                      <a:gd name="T22" fmla="*/ 286 w 1304"/>
                      <a:gd name="T23" fmla="*/ 765 h 1304"/>
                      <a:gd name="T24" fmla="*/ 258 w 1304"/>
                      <a:gd name="T25" fmla="*/ 836 h 1304"/>
                      <a:gd name="T26" fmla="*/ 187 w 1304"/>
                      <a:gd name="T27" fmla="*/ 836 h 1304"/>
                      <a:gd name="T28" fmla="*/ 323 w 1304"/>
                      <a:gd name="T29" fmla="*/ 521 h 1304"/>
                      <a:gd name="T30" fmla="*/ 387 w 1304"/>
                      <a:gd name="T31" fmla="*/ 521 h 1304"/>
                      <a:gd name="T32" fmla="*/ 519 w 1304"/>
                      <a:gd name="T33" fmla="*/ 836 h 1304"/>
                      <a:gd name="T34" fmla="*/ 448 w 1304"/>
                      <a:gd name="T35" fmla="*/ 836 h 1304"/>
                      <a:gd name="T36" fmla="*/ 448 w 1304"/>
                      <a:gd name="T37" fmla="*/ 836 h 1304"/>
                      <a:gd name="T38" fmla="*/ 689 w 1304"/>
                      <a:gd name="T39" fmla="*/ 743 h 1304"/>
                      <a:gd name="T40" fmla="*/ 637 w 1304"/>
                      <a:gd name="T41" fmla="*/ 743 h 1304"/>
                      <a:gd name="T42" fmla="*/ 637 w 1304"/>
                      <a:gd name="T43" fmla="*/ 836 h 1304"/>
                      <a:gd name="T44" fmla="*/ 568 w 1304"/>
                      <a:gd name="T45" fmla="*/ 836 h 1304"/>
                      <a:gd name="T46" fmla="*/ 568 w 1304"/>
                      <a:gd name="T47" fmla="*/ 524 h 1304"/>
                      <a:gd name="T48" fmla="*/ 697 w 1304"/>
                      <a:gd name="T49" fmla="*/ 524 h 1304"/>
                      <a:gd name="T50" fmla="*/ 815 w 1304"/>
                      <a:gd name="T51" fmla="*/ 632 h 1304"/>
                      <a:gd name="T52" fmla="*/ 689 w 1304"/>
                      <a:gd name="T53" fmla="*/ 743 h 1304"/>
                      <a:gd name="T54" fmla="*/ 987 w 1304"/>
                      <a:gd name="T55" fmla="*/ 743 h 1304"/>
                      <a:gd name="T56" fmla="*/ 935 w 1304"/>
                      <a:gd name="T57" fmla="*/ 743 h 1304"/>
                      <a:gd name="T58" fmla="*/ 935 w 1304"/>
                      <a:gd name="T59" fmla="*/ 836 h 1304"/>
                      <a:gd name="T60" fmla="*/ 866 w 1304"/>
                      <a:gd name="T61" fmla="*/ 836 h 1304"/>
                      <a:gd name="T62" fmla="*/ 866 w 1304"/>
                      <a:gd name="T63" fmla="*/ 524 h 1304"/>
                      <a:gd name="T64" fmla="*/ 994 w 1304"/>
                      <a:gd name="T65" fmla="*/ 524 h 1304"/>
                      <a:gd name="T66" fmla="*/ 1112 w 1304"/>
                      <a:gd name="T67" fmla="*/ 632 h 1304"/>
                      <a:gd name="T68" fmla="*/ 987 w 1304"/>
                      <a:gd name="T69" fmla="*/ 743 h 13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304" h="1304">
                        <a:moveTo>
                          <a:pt x="1061" y="0"/>
                        </a:moveTo>
                        <a:cubicBezTo>
                          <a:pt x="244" y="0"/>
                          <a:pt x="244" y="0"/>
                          <a:pt x="244" y="0"/>
                        </a:cubicBezTo>
                        <a:cubicBezTo>
                          <a:pt x="244" y="0"/>
                          <a:pt x="0" y="0"/>
                          <a:pt x="0" y="243"/>
                        </a:cubicBezTo>
                        <a:cubicBezTo>
                          <a:pt x="0" y="1058"/>
                          <a:pt x="0" y="1058"/>
                          <a:pt x="0" y="1058"/>
                        </a:cubicBezTo>
                        <a:cubicBezTo>
                          <a:pt x="0" y="1058"/>
                          <a:pt x="0" y="1304"/>
                          <a:pt x="244" y="1304"/>
                        </a:cubicBezTo>
                        <a:cubicBezTo>
                          <a:pt x="1061" y="1304"/>
                          <a:pt x="1061" y="1304"/>
                          <a:pt x="1061" y="1304"/>
                        </a:cubicBezTo>
                        <a:cubicBezTo>
                          <a:pt x="1061" y="1304"/>
                          <a:pt x="1304" y="1304"/>
                          <a:pt x="1304" y="1058"/>
                        </a:cubicBezTo>
                        <a:cubicBezTo>
                          <a:pt x="1304" y="243"/>
                          <a:pt x="1304" y="243"/>
                          <a:pt x="1304" y="243"/>
                        </a:cubicBezTo>
                        <a:cubicBezTo>
                          <a:pt x="1304" y="243"/>
                          <a:pt x="1304" y="0"/>
                          <a:pt x="1061" y="0"/>
                        </a:cubicBezTo>
                        <a:close/>
                        <a:moveTo>
                          <a:pt x="448" y="836"/>
                        </a:moveTo>
                        <a:cubicBezTo>
                          <a:pt x="419" y="765"/>
                          <a:pt x="419" y="765"/>
                          <a:pt x="419" y="765"/>
                        </a:cubicBezTo>
                        <a:cubicBezTo>
                          <a:pt x="286" y="765"/>
                          <a:pt x="286" y="765"/>
                          <a:pt x="286" y="765"/>
                        </a:cubicBezTo>
                        <a:cubicBezTo>
                          <a:pt x="258" y="836"/>
                          <a:pt x="258" y="836"/>
                          <a:pt x="258" y="836"/>
                        </a:cubicBezTo>
                        <a:cubicBezTo>
                          <a:pt x="187" y="836"/>
                          <a:pt x="187" y="836"/>
                          <a:pt x="187" y="836"/>
                        </a:cubicBezTo>
                        <a:cubicBezTo>
                          <a:pt x="323" y="521"/>
                          <a:pt x="323" y="521"/>
                          <a:pt x="323" y="521"/>
                        </a:cubicBezTo>
                        <a:cubicBezTo>
                          <a:pt x="387" y="521"/>
                          <a:pt x="387" y="521"/>
                          <a:pt x="387" y="521"/>
                        </a:cubicBezTo>
                        <a:cubicBezTo>
                          <a:pt x="519" y="836"/>
                          <a:pt x="519" y="836"/>
                          <a:pt x="519" y="836"/>
                        </a:cubicBezTo>
                        <a:cubicBezTo>
                          <a:pt x="448" y="836"/>
                          <a:pt x="448" y="836"/>
                          <a:pt x="448" y="836"/>
                        </a:cubicBezTo>
                        <a:cubicBezTo>
                          <a:pt x="448" y="836"/>
                          <a:pt x="448" y="836"/>
                          <a:pt x="448" y="836"/>
                        </a:cubicBezTo>
                        <a:close/>
                        <a:moveTo>
                          <a:pt x="689" y="743"/>
                        </a:moveTo>
                        <a:cubicBezTo>
                          <a:pt x="637" y="743"/>
                          <a:pt x="637" y="743"/>
                          <a:pt x="637" y="743"/>
                        </a:cubicBezTo>
                        <a:cubicBezTo>
                          <a:pt x="637" y="836"/>
                          <a:pt x="637" y="836"/>
                          <a:pt x="637" y="836"/>
                        </a:cubicBezTo>
                        <a:cubicBezTo>
                          <a:pt x="568" y="836"/>
                          <a:pt x="568" y="836"/>
                          <a:pt x="568" y="836"/>
                        </a:cubicBezTo>
                        <a:cubicBezTo>
                          <a:pt x="568" y="524"/>
                          <a:pt x="568" y="524"/>
                          <a:pt x="568" y="524"/>
                        </a:cubicBezTo>
                        <a:cubicBezTo>
                          <a:pt x="697" y="524"/>
                          <a:pt x="697" y="524"/>
                          <a:pt x="697" y="524"/>
                        </a:cubicBezTo>
                        <a:cubicBezTo>
                          <a:pt x="770" y="524"/>
                          <a:pt x="815" y="568"/>
                          <a:pt x="815" y="632"/>
                        </a:cubicBezTo>
                        <a:cubicBezTo>
                          <a:pt x="815" y="703"/>
                          <a:pt x="758" y="743"/>
                          <a:pt x="689" y="743"/>
                        </a:cubicBezTo>
                        <a:close/>
                        <a:moveTo>
                          <a:pt x="987" y="743"/>
                        </a:moveTo>
                        <a:cubicBezTo>
                          <a:pt x="935" y="743"/>
                          <a:pt x="935" y="743"/>
                          <a:pt x="935" y="743"/>
                        </a:cubicBezTo>
                        <a:cubicBezTo>
                          <a:pt x="935" y="836"/>
                          <a:pt x="935" y="836"/>
                          <a:pt x="935" y="836"/>
                        </a:cubicBezTo>
                        <a:cubicBezTo>
                          <a:pt x="866" y="836"/>
                          <a:pt x="866" y="836"/>
                          <a:pt x="866" y="836"/>
                        </a:cubicBezTo>
                        <a:cubicBezTo>
                          <a:pt x="866" y="524"/>
                          <a:pt x="866" y="524"/>
                          <a:pt x="866" y="524"/>
                        </a:cubicBezTo>
                        <a:cubicBezTo>
                          <a:pt x="994" y="524"/>
                          <a:pt x="994" y="524"/>
                          <a:pt x="994" y="524"/>
                        </a:cubicBezTo>
                        <a:cubicBezTo>
                          <a:pt x="1068" y="524"/>
                          <a:pt x="1112" y="568"/>
                          <a:pt x="1112" y="632"/>
                        </a:cubicBezTo>
                        <a:cubicBezTo>
                          <a:pt x="1112" y="703"/>
                          <a:pt x="1058" y="743"/>
                          <a:pt x="987" y="743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789"/>
                    <a:endParaRPr lang="en-US" sz="1200" dirty="0">
                      <a:solidFill>
                        <a:srgbClr val="717074"/>
                      </a:solidFill>
                      <a:latin typeface="Arial"/>
                    </a:endParaRPr>
                  </a:p>
                </p:txBody>
              </p:sp>
            </p:grpSp>
          </p:grpSp>
        </p:grpSp>
        <p:grpSp>
          <p:nvGrpSpPr>
            <p:cNvPr id="69" name="Group 68"/>
            <p:cNvGrpSpPr/>
            <p:nvPr/>
          </p:nvGrpSpPr>
          <p:grpSpPr>
            <a:xfrm>
              <a:off x="7934642" y="3136039"/>
              <a:ext cx="437112" cy="462685"/>
              <a:chOff x="9730447" y="2260505"/>
              <a:chExt cx="437112" cy="462685"/>
            </a:xfrm>
          </p:grpSpPr>
          <p:pic>
            <p:nvPicPr>
              <p:cNvPr id="84" name="Picture 83" descr="aw_flat_icons_Shipping.png"/>
              <p:cNvPicPr>
                <a:picLocks noChangeAspect="1"/>
              </p:cNvPicPr>
              <p:nvPr/>
            </p:nvPicPr>
            <p:blipFill>
              <a:blip r:embed="rId5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730447" y="2260505"/>
                <a:ext cx="416896" cy="416896"/>
              </a:xfrm>
              <a:prstGeom prst="rect">
                <a:avLst/>
              </a:prstGeom>
            </p:spPr>
          </p:pic>
          <p:grpSp>
            <p:nvGrpSpPr>
              <p:cNvPr id="85" name="Group 84"/>
              <p:cNvGrpSpPr/>
              <p:nvPr/>
            </p:nvGrpSpPr>
            <p:grpSpPr>
              <a:xfrm>
                <a:off x="9925132" y="2480763"/>
                <a:ext cx="242427" cy="242427"/>
                <a:chOff x="6494889" y="185078"/>
                <a:chExt cx="408114" cy="408114"/>
              </a:xfrm>
            </p:grpSpPr>
            <p:sp>
              <p:nvSpPr>
                <p:cNvPr id="86" name="Oval 85"/>
                <p:cNvSpPr/>
                <p:nvPr/>
              </p:nvSpPr>
              <p:spPr>
                <a:xfrm>
                  <a:off x="6494889" y="185078"/>
                  <a:ext cx="408114" cy="408114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789">
                    <a:lnSpc>
                      <a:spcPct val="90000"/>
                    </a:lnSpc>
                  </a:pPr>
                  <a:endParaRPr lang="en-US" sz="1800" b="1" dirty="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grpSp>
              <p:nvGrpSpPr>
                <p:cNvPr id="87" name="Group 86"/>
                <p:cNvGrpSpPr/>
                <p:nvPr/>
              </p:nvGrpSpPr>
              <p:grpSpPr>
                <a:xfrm>
                  <a:off x="6553760" y="298251"/>
                  <a:ext cx="290373" cy="179286"/>
                  <a:chOff x="851265" y="2626454"/>
                  <a:chExt cx="542134" cy="334732"/>
                </a:xfrm>
              </p:grpSpPr>
              <p:grpSp>
                <p:nvGrpSpPr>
                  <p:cNvPr id="88" name="Group 87"/>
                  <p:cNvGrpSpPr/>
                  <p:nvPr/>
                </p:nvGrpSpPr>
                <p:grpSpPr>
                  <a:xfrm>
                    <a:off x="972559" y="2626454"/>
                    <a:ext cx="299546" cy="298411"/>
                    <a:chOff x="5001135" y="3463925"/>
                    <a:chExt cx="419100" cy="417512"/>
                  </a:xfrm>
                  <a:solidFill>
                    <a:schemeClr val="bg1"/>
                  </a:solidFill>
                </p:grpSpPr>
                <p:sp>
                  <p:nvSpPr>
                    <p:cNvPr id="92" name="Freeform 5"/>
                    <p:cNvSpPr>
                      <a:spLocks/>
                    </p:cNvSpPr>
                    <p:nvPr/>
                  </p:nvSpPr>
                  <p:spPr bwMode="auto">
                    <a:xfrm>
                      <a:off x="5101148" y="3656012"/>
                      <a:ext cx="26988" cy="34925"/>
                    </a:xfrm>
                    <a:custGeom>
                      <a:avLst/>
                      <a:gdLst>
                        <a:gd name="T0" fmla="*/ 0 w 17"/>
                        <a:gd name="T1" fmla="*/ 22 h 22"/>
                        <a:gd name="T2" fmla="*/ 17 w 17"/>
                        <a:gd name="T3" fmla="*/ 22 h 22"/>
                        <a:gd name="T4" fmla="*/ 8 w 17"/>
                        <a:gd name="T5" fmla="*/ 0 h 22"/>
                        <a:gd name="T6" fmla="*/ 0 w 17"/>
                        <a:gd name="T7" fmla="*/ 22 h 22"/>
                        <a:gd name="T8" fmla="*/ 0 w 17"/>
                        <a:gd name="T9" fmla="*/ 22 h 22"/>
                        <a:gd name="T10" fmla="*/ 0 w 17"/>
                        <a:gd name="T11" fmla="*/ 22 h 22"/>
                        <a:gd name="T12" fmla="*/ 0 w 17"/>
                        <a:gd name="T13" fmla="*/ 22 h 22"/>
                        <a:gd name="T14" fmla="*/ 0 w 17"/>
                        <a:gd name="T15" fmla="*/ 22 h 2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7" h="22">
                          <a:moveTo>
                            <a:pt x="0" y="22"/>
                          </a:moveTo>
                          <a:lnTo>
                            <a:pt x="17" y="22"/>
                          </a:lnTo>
                          <a:lnTo>
                            <a:pt x="8" y="0"/>
                          </a:lnTo>
                          <a:lnTo>
                            <a:pt x="0" y="22"/>
                          </a:lnTo>
                          <a:lnTo>
                            <a:pt x="0" y="22"/>
                          </a:lnTo>
                          <a:lnTo>
                            <a:pt x="0" y="22"/>
                          </a:lnTo>
                          <a:lnTo>
                            <a:pt x="0" y="22"/>
                          </a:lnTo>
                          <a:lnTo>
                            <a:pt x="0" y="22"/>
                          </a:ln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685789"/>
                      <a:endParaRPr lang="en-US" sz="1200" dirty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93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5205923" y="3651250"/>
                      <a:ext cx="31750" cy="30162"/>
                    </a:xfrm>
                    <a:custGeom>
                      <a:avLst/>
                      <a:gdLst>
                        <a:gd name="T0" fmla="*/ 37 w 77"/>
                        <a:gd name="T1" fmla="*/ 0 h 72"/>
                        <a:gd name="T2" fmla="*/ 0 w 77"/>
                        <a:gd name="T3" fmla="*/ 0 h 72"/>
                        <a:gd name="T4" fmla="*/ 0 w 77"/>
                        <a:gd name="T5" fmla="*/ 72 h 72"/>
                        <a:gd name="T6" fmla="*/ 38 w 77"/>
                        <a:gd name="T7" fmla="*/ 72 h 72"/>
                        <a:gd name="T8" fmla="*/ 77 w 77"/>
                        <a:gd name="T9" fmla="*/ 35 h 72"/>
                        <a:gd name="T10" fmla="*/ 37 w 77"/>
                        <a:gd name="T11" fmla="*/ 0 h 7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77" h="72">
                          <a:moveTo>
                            <a:pt x="37" y="0"/>
                          </a:moveTo>
                          <a:cubicBezTo>
                            <a:pt x="0" y="0"/>
                            <a:pt x="0" y="0"/>
                            <a:pt x="0" y="0"/>
                          </a:cubicBezTo>
                          <a:cubicBezTo>
                            <a:pt x="0" y="72"/>
                            <a:pt x="0" y="72"/>
                            <a:pt x="0" y="72"/>
                          </a:cubicBezTo>
                          <a:cubicBezTo>
                            <a:pt x="38" y="72"/>
                            <a:pt x="38" y="72"/>
                            <a:pt x="38" y="72"/>
                          </a:cubicBezTo>
                          <a:cubicBezTo>
                            <a:pt x="63" y="72"/>
                            <a:pt x="77" y="55"/>
                            <a:pt x="77" y="35"/>
                          </a:cubicBezTo>
                          <a:cubicBezTo>
                            <a:pt x="77" y="13"/>
                            <a:pt x="61" y="0"/>
                            <a:pt x="37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685789"/>
                      <a:endParaRPr lang="en-US" sz="1200" dirty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94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5299585" y="3651250"/>
                      <a:ext cx="34925" cy="30162"/>
                    </a:xfrm>
                    <a:custGeom>
                      <a:avLst/>
                      <a:gdLst>
                        <a:gd name="T0" fmla="*/ 38 w 81"/>
                        <a:gd name="T1" fmla="*/ 0 h 72"/>
                        <a:gd name="T2" fmla="*/ 0 w 81"/>
                        <a:gd name="T3" fmla="*/ 0 h 72"/>
                        <a:gd name="T4" fmla="*/ 0 w 81"/>
                        <a:gd name="T5" fmla="*/ 72 h 72"/>
                        <a:gd name="T6" fmla="*/ 41 w 81"/>
                        <a:gd name="T7" fmla="*/ 72 h 72"/>
                        <a:gd name="T8" fmla="*/ 81 w 81"/>
                        <a:gd name="T9" fmla="*/ 35 h 72"/>
                        <a:gd name="T10" fmla="*/ 38 w 81"/>
                        <a:gd name="T11" fmla="*/ 0 h 7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81" h="72">
                          <a:moveTo>
                            <a:pt x="38" y="0"/>
                          </a:moveTo>
                          <a:cubicBezTo>
                            <a:pt x="0" y="0"/>
                            <a:pt x="0" y="0"/>
                            <a:pt x="0" y="0"/>
                          </a:cubicBezTo>
                          <a:cubicBezTo>
                            <a:pt x="0" y="72"/>
                            <a:pt x="0" y="72"/>
                            <a:pt x="0" y="72"/>
                          </a:cubicBezTo>
                          <a:cubicBezTo>
                            <a:pt x="41" y="72"/>
                            <a:pt x="41" y="72"/>
                            <a:pt x="41" y="72"/>
                          </a:cubicBezTo>
                          <a:cubicBezTo>
                            <a:pt x="67" y="72"/>
                            <a:pt x="81" y="55"/>
                            <a:pt x="81" y="35"/>
                          </a:cubicBezTo>
                          <a:cubicBezTo>
                            <a:pt x="81" y="13"/>
                            <a:pt x="64" y="0"/>
                            <a:pt x="38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685789"/>
                      <a:endParaRPr lang="en-US" sz="1200" dirty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95" name="Freeform 8"/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5001135" y="3463925"/>
                      <a:ext cx="419100" cy="417512"/>
                    </a:xfrm>
                    <a:custGeom>
                      <a:avLst/>
                      <a:gdLst>
                        <a:gd name="T0" fmla="*/ 184 w 984"/>
                        <a:gd name="T1" fmla="*/ 0 h 980"/>
                        <a:gd name="T2" fmla="*/ 800 w 984"/>
                        <a:gd name="T3" fmla="*/ 0 h 980"/>
                        <a:gd name="T4" fmla="*/ 800 w 984"/>
                        <a:gd name="T5" fmla="*/ 0 h 980"/>
                        <a:gd name="T6" fmla="*/ 984 w 984"/>
                        <a:gd name="T7" fmla="*/ 0 h 980"/>
                        <a:gd name="T8" fmla="*/ 0 w 984"/>
                        <a:gd name="T9" fmla="*/ 0 h 980"/>
                        <a:gd name="T10" fmla="*/ 0 w 984"/>
                        <a:gd name="T11" fmla="*/ 183 h 980"/>
                        <a:gd name="T12" fmla="*/ 0 w 984"/>
                        <a:gd name="T13" fmla="*/ 795 h 980"/>
                        <a:gd name="T14" fmla="*/ 0 w 984"/>
                        <a:gd name="T15" fmla="*/ 980 h 980"/>
                        <a:gd name="T16" fmla="*/ 184 w 984"/>
                        <a:gd name="T17" fmla="*/ 980 h 980"/>
                        <a:gd name="T18" fmla="*/ 800 w 984"/>
                        <a:gd name="T19" fmla="*/ 980 h 980"/>
                        <a:gd name="T20" fmla="*/ 984 w 984"/>
                        <a:gd name="T21" fmla="*/ 980 h 980"/>
                        <a:gd name="T22" fmla="*/ 984 w 984"/>
                        <a:gd name="T23" fmla="*/ 795 h 980"/>
                        <a:gd name="T24" fmla="*/ 984 w 984"/>
                        <a:gd name="T25" fmla="*/ 183 h 980"/>
                        <a:gd name="T26" fmla="*/ 984 w 984"/>
                        <a:gd name="T27" fmla="*/ 0 h 980"/>
                        <a:gd name="T28" fmla="*/ 338 w 984"/>
                        <a:gd name="T29" fmla="*/ 628 h 980"/>
                        <a:gd name="T30" fmla="*/ 316 w 984"/>
                        <a:gd name="T31" fmla="*/ 575 h 980"/>
                        <a:gd name="T32" fmla="*/ 216 w 984"/>
                        <a:gd name="T33" fmla="*/ 575 h 980"/>
                        <a:gd name="T34" fmla="*/ 194 w 984"/>
                        <a:gd name="T35" fmla="*/ 628 h 980"/>
                        <a:gd name="T36" fmla="*/ 141 w 984"/>
                        <a:gd name="T37" fmla="*/ 628 h 980"/>
                        <a:gd name="T38" fmla="*/ 244 w 984"/>
                        <a:gd name="T39" fmla="*/ 392 h 980"/>
                        <a:gd name="T40" fmla="*/ 292 w 984"/>
                        <a:gd name="T41" fmla="*/ 392 h 980"/>
                        <a:gd name="T42" fmla="*/ 391 w 984"/>
                        <a:gd name="T43" fmla="*/ 628 h 980"/>
                        <a:gd name="T44" fmla="*/ 338 w 984"/>
                        <a:gd name="T45" fmla="*/ 628 h 980"/>
                        <a:gd name="T46" fmla="*/ 338 w 984"/>
                        <a:gd name="T47" fmla="*/ 628 h 980"/>
                        <a:gd name="T48" fmla="*/ 520 w 984"/>
                        <a:gd name="T49" fmla="*/ 558 h 980"/>
                        <a:gd name="T50" fmla="*/ 481 w 984"/>
                        <a:gd name="T51" fmla="*/ 558 h 980"/>
                        <a:gd name="T52" fmla="*/ 481 w 984"/>
                        <a:gd name="T53" fmla="*/ 628 h 980"/>
                        <a:gd name="T54" fmla="*/ 428 w 984"/>
                        <a:gd name="T55" fmla="*/ 628 h 980"/>
                        <a:gd name="T56" fmla="*/ 428 w 984"/>
                        <a:gd name="T57" fmla="*/ 394 h 980"/>
                        <a:gd name="T58" fmla="*/ 526 w 984"/>
                        <a:gd name="T59" fmla="*/ 394 h 980"/>
                        <a:gd name="T60" fmla="*/ 615 w 984"/>
                        <a:gd name="T61" fmla="*/ 475 h 980"/>
                        <a:gd name="T62" fmla="*/ 520 w 984"/>
                        <a:gd name="T63" fmla="*/ 558 h 980"/>
                        <a:gd name="T64" fmla="*/ 745 w 984"/>
                        <a:gd name="T65" fmla="*/ 558 h 980"/>
                        <a:gd name="T66" fmla="*/ 705 w 984"/>
                        <a:gd name="T67" fmla="*/ 558 h 980"/>
                        <a:gd name="T68" fmla="*/ 705 w 984"/>
                        <a:gd name="T69" fmla="*/ 628 h 980"/>
                        <a:gd name="T70" fmla="*/ 653 w 984"/>
                        <a:gd name="T71" fmla="*/ 628 h 980"/>
                        <a:gd name="T72" fmla="*/ 653 w 984"/>
                        <a:gd name="T73" fmla="*/ 394 h 980"/>
                        <a:gd name="T74" fmla="*/ 750 w 984"/>
                        <a:gd name="T75" fmla="*/ 394 h 980"/>
                        <a:gd name="T76" fmla="*/ 839 w 984"/>
                        <a:gd name="T77" fmla="*/ 475 h 980"/>
                        <a:gd name="T78" fmla="*/ 745 w 984"/>
                        <a:gd name="T79" fmla="*/ 558 h 9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</a:cxnLst>
                      <a:rect l="0" t="0" r="r" b="b"/>
                      <a:pathLst>
                        <a:path w="984" h="980">
                          <a:moveTo>
                            <a:pt x="184" y="0"/>
                          </a:moveTo>
                          <a:cubicBezTo>
                            <a:pt x="800" y="0"/>
                            <a:pt x="800" y="0"/>
                            <a:pt x="800" y="0"/>
                          </a:cubicBezTo>
                          <a:cubicBezTo>
                            <a:pt x="800" y="0"/>
                            <a:pt x="800" y="0"/>
                            <a:pt x="800" y="0"/>
                          </a:cubicBezTo>
                          <a:cubicBezTo>
                            <a:pt x="984" y="0"/>
                            <a:pt x="984" y="0"/>
                            <a:pt x="984" y="0"/>
                          </a:cubicBezTo>
                          <a:cubicBezTo>
                            <a:pt x="0" y="0"/>
                            <a:pt x="0" y="0"/>
                            <a:pt x="0" y="0"/>
                          </a:cubicBezTo>
                          <a:cubicBezTo>
                            <a:pt x="0" y="183"/>
                            <a:pt x="0" y="183"/>
                            <a:pt x="0" y="183"/>
                          </a:cubicBezTo>
                          <a:cubicBezTo>
                            <a:pt x="0" y="795"/>
                            <a:pt x="0" y="795"/>
                            <a:pt x="0" y="795"/>
                          </a:cubicBezTo>
                          <a:cubicBezTo>
                            <a:pt x="0" y="980"/>
                            <a:pt x="0" y="980"/>
                            <a:pt x="0" y="980"/>
                          </a:cubicBezTo>
                          <a:cubicBezTo>
                            <a:pt x="184" y="980"/>
                            <a:pt x="184" y="980"/>
                            <a:pt x="184" y="980"/>
                          </a:cubicBezTo>
                          <a:cubicBezTo>
                            <a:pt x="800" y="980"/>
                            <a:pt x="800" y="980"/>
                            <a:pt x="800" y="980"/>
                          </a:cubicBezTo>
                          <a:cubicBezTo>
                            <a:pt x="984" y="980"/>
                            <a:pt x="984" y="980"/>
                            <a:pt x="984" y="980"/>
                          </a:cubicBezTo>
                          <a:cubicBezTo>
                            <a:pt x="984" y="795"/>
                            <a:pt x="984" y="795"/>
                            <a:pt x="984" y="795"/>
                          </a:cubicBezTo>
                          <a:cubicBezTo>
                            <a:pt x="984" y="183"/>
                            <a:pt x="984" y="183"/>
                            <a:pt x="984" y="183"/>
                          </a:cubicBezTo>
                          <a:cubicBezTo>
                            <a:pt x="984" y="0"/>
                            <a:pt x="984" y="0"/>
                            <a:pt x="984" y="0"/>
                          </a:cubicBezTo>
                          <a:moveTo>
                            <a:pt x="338" y="628"/>
                          </a:moveTo>
                          <a:cubicBezTo>
                            <a:pt x="316" y="575"/>
                            <a:pt x="316" y="575"/>
                            <a:pt x="316" y="575"/>
                          </a:cubicBezTo>
                          <a:cubicBezTo>
                            <a:pt x="216" y="575"/>
                            <a:pt x="216" y="575"/>
                            <a:pt x="216" y="575"/>
                          </a:cubicBezTo>
                          <a:cubicBezTo>
                            <a:pt x="194" y="628"/>
                            <a:pt x="194" y="628"/>
                            <a:pt x="194" y="628"/>
                          </a:cubicBezTo>
                          <a:cubicBezTo>
                            <a:pt x="141" y="628"/>
                            <a:pt x="141" y="628"/>
                            <a:pt x="141" y="628"/>
                          </a:cubicBezTo>
                          <a:cubicBezTo>
                            <a:pt x="244" y="392"/>
                            <a:pt x="244" y="392"/>
                            <a:pt x="244" y="392"/>
                          </a:cubicBezTo>
                          <a:cubicBezTo>
                            <a:pt x="292" y="392"/>
                            <a:pt x="292" y="392"/>
                            <a:pt x="292" y="392"/>
                          </a:cubicBezTo>
                          <a:cubicBezTo>
                            <a:pt x="391" y="628"/>
                            <a:pt x="391" y="628"/>
                            <a:pt x="391" y="628"/>
                          </a:cubicBezTo>
                          <a:cubicBezTo>
                            <a:pt x="338" y="628"/>
                            <a:pt x="338" y="628"/>
                            <a:pt x="338" y="628"/>
                          </a:cubicBezTo>
                          <a:cubicBezTo>
                            <a:pt x="338" y="628"/>
                            <a:pt x="338" y="628"/>
                            <a:pt x="338" y="628"/>
                          </a:cubicBezTo>
                          <a:close/>
                          <a:moveTo>
                            <a:pt x="520" y="558"/>
                          </a:moveTo>
                          <a:cubicBezTo>
                            <a:pt x="481" y="558"/>
                            <a:pt x="481" y="558"/>
                            <a:pt x="481" y="558"/>
                          </a:cubicBezTo>
                          <a:cubicBezTo>
                            <a:pt x="481" y="628"/>
                            <a:pt x="481" y="628"/>
                            <a:pt x="481" y="628"/>
                          </a:cubicBezTo>
                          <a:cubicBezTo>
                            <a:pt x="428" y="628"/>
                            <a:pt x="428" y="628"/>
                            <a:pt x="428" y="628"/>
                          </a:cubicBezTo>
                          <a:cubicBezTo>
                            <a:pt x="428" y="394"/>
                            <a:pt x="428" y="394"/>
                            <a:pt x="428" y="394"/>
                          </a:cubicBezTo>
                          <a:cubicBezTo>
                            <a:pt x="526" y="394"/>
                            <a:pt x="526" y="394"/>
                            <a:pt x="526" y="394"/>
                          </a:cubicBezTo>
                          <a:cubicBezTo>
                            <a:pt x="581" y="394"/>
                            <a:pt x="615" y="427"/>
                            <a:pt x="615" y="475"/>
                          </a:cubicBezTo>
                          <a:cubicBezTo>
                            <a:pt x="615" y="528"/>
                            <a:pt x="572" y="558"/>
                            <a:pt x="520" y="558"/>
                          </a:cubicBezTo>
                          <a:close/>
                          <a:moveTo>
                            <a:pt x="745" y="558"/>
                          </a:moveTo>
                          <a:cubicBezTo>
                            <a:pt x="705" y="558"/>
                            <a:pt x="705" y="558"/>
                            <a:pt x="705" y="558"/>
                          </a:cubicBezTo>
                          <a:cubicBezTo>
                            <a:pt x="705" y="628"/>
                            <a:pt x="705" y="628"/>
                            <a:pt x="705" y="628"/>
                          </a:cubicBezTo>
                          <a:cubicBezTo>
                            <a:pt x="653" y="628"/>
                            <a:pt x="653" y="628"/>
                            <a:pt x="653" y="628"/>
                          </a:cubicBezTo>
                          <a:cubicBezTo>
                            <a:pt x="653" y="394"/>
                            <a:pt x="653" y="394"/>
                            <a:pt x="653" y="394"/>
                          </a:cubicBezTo>
                          <a:cubicBezTo>
                            <a:pt x="750" y="394"/>
                            <a:pt x="750" y="394"/>
                            <a:pt x="750" y="394"/>
                          </a:cubicBezTo>
                          <a:cubicBezTo>
                            <a:pt x="806" y="394"/>
                            <a:pt x="839" y="427"/>
                            <a:pt x="839" y="475"/>
                          </a:cubicBezTo>
                          <a:cubicBezTo>
                            <a:pt x="839" y="528"/>
                            <a:pt x="798" y="558"/>
                            <a:pt x="745" y="558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defTabSz="685789"/>
                      <a:endParaRPr lang="en-US" sz="1200" dirty="0">
                        <a:solidFill>
                          <a:prstClr val="black"/>
                        </a:solidFill>
                        <a:latin typeface="Arial"/>
                      </a:endParaRPr>
                    </a:p>
                  </p:txBody>
                </p:sp>
              </p:grpSp>
              <p:grpSp>
                <p:nvGrpSpPr>
                  <p:cNvPr id="89" name="Group 88"/>
                  <p:cNvGrpSpPr/>
                  <p:nvPr/>
                </p:nvGrpSpPr>
                <p:grpSpPr>
                  <a:xfrm>
                    <a:off x="851265" y="2844998"/>
                    <a:ext cx="542134" cy="116188"/>
                    <a:chOff x="2163439" y="1338098"/>
                    <a:chExt cx="542134" cy="116188"/>
                  </a:xfrm>
                  <a:solidFill>
                    <a:schemeClr val="bg1"/>
                  </a:solidFill>
                </p:grpSpPr>
                <p:sp>
                  <p:nvSpPr>
                    <p:cNvPr id="90" name="Freeform 89"/>
                    <p:cNvSpPr/>
                    <p:nvPr/>
                  </p:nvSpPr>
                  <p:spPr>
                    <a:xfrm>
                      <a:off x="2163439" y="1338098"/>
                      <a:ext cx="329960" cy="116188"/>
                    </a:xfrm>
                    <a:custGeom>
                      <a:avLst/>
                      <a:gdLst>
                        <a:gd name="connsiteX0" fmla="*/ 142240 w 1996440"/>
                        <a:gd name="connsiteY0" fmla="*/ 20320 h 182880"/>
                        <a:gd name="connsiteX1" fmla="*/ 71120 w 1996440"/>
                        <a:gd name="connsiteY1" fmla="*/ 20320 h 182880"/>
                        <a:gd name="connsiteX2" fmla="*/ 0 w 1996440"/>
                        <a:gd name="connsiteY2" fmla="*/ 182880 h 182880"/>
                        <a:gd name="connsiteX3" fmla="*/ 1996440 w 1996440"/>
                        <a:gd name="connsiteY3" fmla="*/ 182880 h 182880"/>
                        <a:gd name="connsiteX4" fmla="*/ 1960880 w 1996440"/>
                        <a:gd name="connsiteY4" fmla="*/ 0 h 182880"/>
                        <a:gd name="connsiteX5" fmla="*/ 1905000 w 1996440"/>
                        <a:gd name="connsiteY5" fmla="*/ 0 h 182880"/>
                        <a:gd name="connsiteX0" fmla="*/ 142240 w 1996440"/>
                        <a:gd name="connsiteY0" fmla="*/ 20320 h 182880"/>
                        <a:gd name="connsiteX1" fmla="*/ 71120 w 1996440"/>
                        <a:gd name="connsiteY1" fmla="*/ 20320 h 182880"/>
                        <a:gd name="connsiteX2" fmla="*/ 0 w 1996440"/>
                        <a:gd name="connsiteY2" fmla="*/ 182880 h 182880"/>
                        <a:gd name="connsiteX3" fmla="*/ 1996440 w 1996440"/>
                        <a:gd name="connsiteY3" fmla="*/ 182880 h 182880"/>
                        <a:gd name="connsiteX4" fmla="*/ 1960880 w 1996440"/>
                        <a:gd name="connsiteY4" fmla="*/ 0 h 182880"/>
                        <a:gd name="connsiteX5" fmla="*/ 1871524 w 1996440"/>
                        <a:gd name="connsiteY5" fmla="*/ 4233 h 182880"/>
                        <a:gd name="connsiteX0" fmla="*/ 142240 w 1996440"/>
                        <a:gd name="connsiteY0" fmla="*/ 24025 h 186585"/>
                        <a:gd name="connsiteX1" fmla="*/ 71120 w 1996440"/>
                        <a:gd name="connsiteY1" fmla="*/ 24025 h 186585"/>
                        <a:gd name="connsiteX2" fmla="*/ 0 w 1996440"/>
                        <a:gd name="connsiteY2" fmla="*/ 186585 h 186585"/>
                        <a:gd name="connsiteX3" fmla="*/ 1996440 w 1996440"/>
                        <a:gd name="connsiteY3" fmla="*/ 186585 h 186585"/>
                        <a:gd name="connsiteX4" fmla="*/ 1960880 w 1996440"/>
                        <a:gd name="connsiteY4" fmla="*/ 3705 h 186585"/>
                        <a:gd name="connsiteX5" fmla="*/ 1887216 w 1996440"/>
                        <a:gd name="connsiteY5" fmla="*/ 0 h 186585"/>
                        <a:gd name="connsiteX0" fmla="*/ 142240 w 1996440"/>
                        <a:gd name="connsiteY0" fmla="*/ 20320 h 182880"/>
                        <a:gd name="connsiteX1" fmla="*/ 71120 w 1996440"/>
                        <a:gd name="connsiteY1" fmla="*/ 20320 h 182880"/>
                        <a:gd name="connsiteX2" fmla="*/ 0 w 1996440"/>
                        <a:gd name="connsiteY2" fmla="*/ 182880 h 182880"/>
                        <a:gd name="connsiteX3" fmla="*/ 1996440 w 1996440"/>
                        <a:gd name="connsiteY3" fmla="*/ 182880 h 182880"/>
                        <a:gd name="connsiteX4" fmla="*/ 1960880 w 1996440"/>
                        <a:gd name="connsiteY4" fmla="*/ 0 h 182880"/>
                        <a:gd name="connsiteX5" fmla="*/ 1879371 w 1996440"/>
                        <a:gd name="connsiteY5" fmla="*/ 7407 h 182880"/>
                        <a:gd name="connsiteX0" fmla="*/ 142240 w 1996440"/>
                        <a:gd name="connsiteY0" fmla="*/ 20320 h 182880"/>
                        <a:gd name="connsiteX1" fmla="*/ 71120 w 1996440"/>
                        <a:gd name="connsiteY1" fmla="*/ 20320 h 182880"/>
                        <a:gd name="connsiteX2" fmla="*/ 0 w 1996440"/>
                        <a:gd name="connsiteY2" fmla="*/ 182880 h 182880"/>
                        <a:gd name="connsiteX3" fmla="*/ 1996440 w 1996440"/>
                        <a:gd name="connsiteY3" fmla="*/ 182880 h 182880"/>
                        <a:gd name="connsiteX4" fmla="*/ 1960880 w 1996440"/>
                        <a:gd name="connsiteY4" fmla="*/ 0 h 182880"/>
                        <a:gd name="connsiteX5" fmla="*/ 1879371 w 1996440"/>
                        <a:gd name="connsiteY5" fmla="*/ 7407 h 182880"/>
                        <a:gd name="connsiteX0" fmla="*/ 142240 w 1996440"/>
                        <a:gd name="connsiteY0" fmla="*/ 20320 h 182880"/>
                        <a:gd name="connsiteX1" fmla="*/ 71120 w 1996440"/>
                        <a:gd name="connsiteY1" fmla="*/ 20320 h 182880"/>
                        <a:gd name="connsiteX2" fmla="*/ 0 w 1996440"/>
                        <a:gd name="connsiteY2" fmla="*/ 182880 h 182880"/>
                        <a:gd name="connsiteX3" fmla="*/ 1996440 w 1996440"/>
                        <a:gd name="connsiteY3" fmla="*/ 182880 h 182880"/>
                        <a:gd name="connsiteX4" fmla="*/ 1960880 w 1996440"/>
                        <a:gd name="connsiteY4" fmla="*/ 0 h 182880"/>
                        <a:gd name="connsiteX5" fmla="*/ 1879371 w 1996440"/>
                        <a:gd name="connsiteY5" fmla="*/ 2644 h 182880"/>
                        <a:gd name="connsiteX0" fmla="*/ 142240 w 1996440"/>
                        <a:gd name="connsiteY0" fmla="*/ 20320 h 182880"/>
                        <a:gd name="connsiteX1" fmla="*/ 71120 w 1996440"/>
                        <a:gd name="connsiteY1" fmla="*/ 20320 h 182880"/>
                        <a:gd name="connsiteX2" fmla="*/ 0 w 1996440"/>
                        <a:gd name="connsiteY2" fmla="*/ 182880 h 182880"/>
                        <a:gd name="connsiteX3" fmla="*/ 1996440 w 1996440"/>
                        <a:gd name="connsiteY3" fmla="*/ 182880 h 182880"/>
                        <a:gd name="connsiteX4" fmla="*/ 1960880 w 1996440"/>
                        <a:gd name="connsiteY4" fmla="*/ 0 h 182880"/>
                        <a:gd name="connsiteX5" fmla="*/ 1879371 w 1996440"/>
                        <a:gd name="connsiteY5" fmla="*/ 2644 h 182880"/>
                        <a:gd name="connsiteX0" fmla="*/ 142240 w 2012771"/>
                        <a:gd name="connsiteY0" fmla="*/ 135151 h 297711"/>
                        <a:gd name="connsiteX1" fmla="*/ 71120 w 2012771"/>
                        <a:gd name="connsiteY1" fmla="*/ 135151 h 297711"/>
                        <a:gd name="connsiteX2" fmla="*/ 0 w 2012771"/>
                        <a:gd name="connsiteY2" fmla="*/ 297711 h 297711"/>
                        <a:gd name="connsiteX3" fmla="*/ 1996440 w 2012771"/>
                        <a:gd name="connsiteY3" fmla="*/ 297711 h 297711"/>
                        <a:gd name="connsiteX4" fmla="*/ 1960880 w 2012771"/>
                        <a:gd name="connsiteY4" fmla="*/ 114831 h 297711"/>
                        <a:gd name="connsiteX5" fmla="*/ 2012752 w 2012771"/>
                        <a:gd name="connsiteY5" fmla="*/ 0 h 297711"/>
                        <a:gd name="connsiteX0" fmla="*/ 142240 w 1996440"/>
                        <a:gd name="connsiteY0" fmla="*/ 20851 h 183411"/>
                        <a:gd name="connsiteX1" fmla="*/ 71120 w 1996440"/>
                        <a:gd name="connsiteY1" fmla="*/ 20851 h 183411"/>
                        <a:gd name="connsiteX2" fmla="*/ 0 w 1996440"/>
                        <a:gd name="connsiteY2" fmla="*/ 183411 h 183411"/>
                        <a:gd name="connsiteX3" fmla="*/ 1996440 w 1996440"/>
                        <a:gd name="connsiteY3" fmla="*/ 183411 h 183411"/>
                        <a:gd name="connsiteX4" fmla="*/ 1960880 w 1996440"/>
                        <a:gd name="connsiteY4" fmla="*/ 531 h 183411"/>
                        <a:gd name="connsiteX5" fmla="*/ 1887218 w 1996440"/>
                        <a:gd name="connsiteY5" fmla="*/ 0 h 183411"/>
                        <a:gd name="connsiteX0" fmla="*/ 142240 w 2007425"/>
                        <a:gd name="connsiteY0" fmla="*/ 20851 h 183411"/>
                        <a:gd name="connsiteX1" fmla="*/ 71120 w 2007425"/>
                        <a:gd name="connsiteY1" fmla="*/ 20851 h 183411"/>
                        <a:gd name="connsiteX2" fmla="*/ 0 w 2007425"/>
                        <a:gd name="connsiteY2" fmla="*/ 183411 h 183411"/>
                        <a:gd name="connsiteX3" fmla="*/ 2007425 w 2007425"/>
                        <a:gd name="connsiteY3" fmla="*/ 183411 h 183411"/>
                        <a:gd name="connsiteX4" fmla="*/ 1960880 w 2007425"/>
                        <a:gd name="connsiteY4" fmla="*/ 531 h 183411"/>
                        <a:gd name="connsiteX5" fmla="*/ 1887218 w 2007425"/>
                        <a:gd name="connsiteY5" fmla="*/ 0 h 183411"/>
                        <a:gd name="connsiteX0" fmla="*/ 142240 w 2007425"/>
                        <a:gd name="connsiteY0" fmla="*/ 20851 h 183411"/>
                        <a:gd name="connsiteX1" fmla="*/ 71120 w 2007425"/>
                        <a:gd name="connsiteY1" fmla="*/ 20851 h 183411"/>
                        <a:gd name="connsiteX2" fmla="*/ 0 w 2007425"/>
                        <a:gd name="connsiteY2" fmla="*/ 183411 h 183411"/>
                        <a:gd name="connsiteX3" fmla="*/ 2007425 w 2007425"/>
                        <a:gd name="connsiteY3" fmla="*/ 183411 h 183411"/>
                        <a:gd name="connsiteX4" fmla="*/ 1887218 w 2007425"/>
                        <a:gd name="connsiteY4" fmla="*/ 0 h 183411"/>
                        <a:gd name="connsiteX0" fmla="*/ 142240 w 2007425"/>
                        <a:gd name="connsiteY0" fmla="*/ 0 h 162560"/>
                        <a:gd name="connsiteX1" fmla="*/ 71120 w 2007425"/>
                        <a:gd name="connsiteY1" fmla="*/ 0 h 162560"/>
                        <a:gd name="connsiteX2" fmla="*/ 0 w 2007425"/>
                        <a:gd name="connsiteY2" fmla="*/ 162560 h 162560"/>
                        <a:gd name="connsiteX3" fmla="*/ 2007425 w 2007425"/>
                        <a:gd name="connsiteY3" fmla="*/ 162560 h 162560"/>
                        <a:gd name="connsiteX0" fmla="*/ 142240 w 456326"/>
                        <a:gd name="connsiteY0" fmla="*/ 0 h 162560"/>
                        <a:gd name="connsiteX1" fmla="*/ 71120 w 456326"/>
                        <a:gd name="connsiteY1" fmla="*/ 0 h 162560"/>
                        <a:gd name="connsiteX2" fmla="*/ 0 w 456326"/>
                        <a:gd name="connsiteY2" fmla="*/ 162560 h 162560"/>
                        <a:gd name="connsiteX3" fmla="*/ 456326 w 456326"/>
                        <a:gd name="connsiteY3" fmla="*/ 162560 h 1625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56326" h="162560">
                          <a:moveTo>
                            <a:pt x="142240" y="0"/>
                          </a:moveTo>
                          <a:lnTo>
                            <a:pt x="71120" y="0"/>
                          </a:lnTo>
                          <a:lnTo>
                            <a:pt x="0" y="162560"/>
                          </a:lnTo>
                          <a:lnTo>
                            <a:pt x="456326" y="162560"/>
                          </a:lnTo>
                        </a:path>
                      </a:pathLst>
                    </a:custGeom>
                    <a:noFill/>
                    <a:ln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685789"/>
                      <a:endParaRPr lang="en-US" sz="1200" dirty="0">
                        <a:solidFill>
                          <a:prstClr val="white"/>
                        </a:solidFill>
                        <a:latin typeface="Arial"/>
                      </a:endParaRPr>
                    </a:p>
                  </p:txBody>
                </p:sp>
                <p:sp>
                  <p:nvSpPr>
                    <p:cNvPr id="91" name="Freeform 90"/>
                    <p:cNvSpPr/>
                    <p:nvPr/>
                  </p:nvSpPr>
                  <p:spPr>
                    <a:xfrm flipH="1">
                      <a:off x="2375613" y="1338098"/>
                      <a:ext cx="329960" cy="116188"/>
                    </a:xfrm>
                    <a:custGeom>
                      <a:avLst/>
                      <a:gdLst>
                        <a:gd name="connsiteX0" fmla="*/ 142240 w 1996440"/>
                        <a:gd name="connsiteY0" fmla="*/ 20320 h 182880"/>
                        <a:gd name="connsiteX1" fmla="*/ 71120 w 1996440"/>
                        <a:gd name="connsiteY1" fmla="*/ 20320 h 182880"/>
                        <a:gd name="connsiteX2" fmla="*/ 0 w 1996440"/>
                        <a:gd name="connsiteY2" fmla="*/ 182880 h 182880"/>
                        <a:gd name="connsiteX3" fmla="*/ 1996440 w 1996440"/>
                        <a:gd name="connsiteY3" fmla="*/ 182880 h 182880"/>
                        <a:gd name="connsiteX4" fmla="*/ 1960880 w 1996440"/>
                        <a:gd name="connsiteY4" fmla="*/ 0 h 182880"/>
                        <a:gd name="connsiteX5" fmla="*/ 1905000 w 1996440"/>
                        <a:gd name="connsiteY5" fmla="*/ 0 h 182880"/>
                        <a:gd name="connsiteX0" fmla="*/ 142240 w 1996440"/>
                        <a:gd name="connsiteY0" fmla="*/ 20320 h 182880"/>
                        <a:gd name="connsiteX1" fmla="*/ 71120 w 1996440"/>
                        <a:gd name="connsiteY1" fmla="*/ 20320 h 182880"/>
                        <a:gd name="connsiteX2" fmla="*/ 0 w 1996440"/>
                        <a:gd name="connsiteY2" fmla="*/ 182880 h 182880"/>
                        <a:gd name="connsiteX3" fmla="*/ 1996440 w 1996440"/>
                        <a:gd name="connsiteY3" fmla="*/ 182880 h 182880"/>
                        <a:gd name="connsiteX4" fmla="*/ 1960880 w 1996440"/>
                        <a:gd name="connsiteY4" fmla="*/ 0 h 182880"/>
                        <a:gd name="connsiteX5" fmla="*/ 1871524 w 1996440"/>
                        <a:gd name="connsiteY5" fmla="*/ 4233 h 182880"/>
                        <a:gd name="connsiteX0" fmla="*/ 142240 w 1996440"/>
                        <a:gd name="connsiteY0" fmla="*/ 24025 h 186585"/>
                        <a:gd name="connsiteX1" fmla="*/ 71120 w 1996440"/>
                        <a:gd name="connsiteY1" fmla="*/ 24025 h 186585"/>
                        <a:gd name="connsiteX2" fmla="*/ 0 w 1996440"/>
                        <a:gd name="connsiteY2" fmla="*/ 186585 h 186585"/>
                        <a:gd name="connsiteX3" fmla="*/ 1996440 w 1996440"/>
                        <a:gd name="connsiteY3" fmla="*/ 186585 h 186585"/>
                        <a:gd name="connsiteX4" fmla="*/ 1960880 w 1996440"/>
                        <a:gd name="connsiteY4" fmla="*/ 3705 h 186585"/>
                        <a:gd name="connsiteX5" fmla="*/ 1887216 w 1996440"/>
                        <a:gd name="connsiteY5" fmla="*/ 0 h 186585"/>
                        <a:gd name="connsiteX0" fmla="*/ 142240 w 1996440"/>
                        <a:gd name="connsiteY0" fmla="*/ 20320 h 182880"/>
                        <a:gd name="connsiteX1" fmla="*/ 71120 w 1996440"/>
                        <a:gd name="connsiteY1" fmla="*/ 20320 h 182880"/>
                        <a:gd name="connsiteX2" fmla="*/ 0 w 1996440"/>
                        <a:gd name="connsiteY2" fmla="*/ 182880 h 182880"/>
                        <a:gd name="connsiteX3" fmla="*/ 1996440 w 1996440"/>
                        <a:gd name="connsiteY3" fmla="*/ 182880 h 182880"/>
                        <a:gd name="connsiteX4" fmla="*/ 1960880 w 1996440"/>
                        <a:gd name="connsiteY4" fmla="*/ 0 h 182880"/>
                        <a:gd name="connsiteX5" fmla="*/ 1879371 w 1996440"/>
                        <a:gd name="connsiteY5" fmla="*/ 7407 h 182880"/>
                        <a:gd name="connsiteX0" fmla="*/ 142240 w 1996440"/>
                        <a:gd name="connsiteY0" fmla="*/ 20320 h 182880"/>
                        <a:gd name="connsiteX1" fmla="*/ 71120 w 1996440"/>
                        <a:gd name="connsiteY1" fmla="*/ 20320 h 182880"/>
                        <a:gd name="connsiteX2" fmla="*/ 0 w 1996440"/>
                        <a:gd name="connsiteY2" fmla="*/ 182880 h 182880"/>
                        <a:gd name="connsiteX3" fmla="*/ 1996440 w 1996440"/>
                        <a:gd name="connsiteY3" fmla="*/ 182880 h 182880"/>
                        <a:gd name="connsiteX4" fmla="*/ 1960880 w 1996440"/>
                        <a:gd name="connsiteY4" fmla="*/ 0 h 182880"/>
                        <a:gd name="connsiteX5" fmla="*/ 1879371 w 1996440"/>
                        <a:gd name="connsiteY5" fmla="*/ 7407 h 182880"/>
                        <a:gd name="connsiteX0" fmla="*/ 142240 w 1996440"/>
                        <a:gd name="connsiteY0" fmla="*/ 20320 h 182880"/>
                        <a:gd name="connsiteX1" fmla="*/ 71120 w 1996440"/>
                        <a:gd name="connsiteY1" fmla="*/ 20320 h 182880"/>
                        <a:gd name="connsiteX2" fmla="*/ 0 w 1996440"/>
                        <a:gd name="connsiteY2" fmla="*/ 182880 h 182880"/>
                        <a:gd name="connsiteX3" fmla="*/ 1996440 w 1996440"/>
                        <a:gd name="connsiteY3" fmla="*/ 182880 h 182880"/>
                        <a:gd name="connsiteX4" fmla="*/ 1960880 w 1996440"/>
                        <a:gd name="connsiteY4" fmla="*/ 0 h 182880"/>
                        <a:gd name="connsiteX5" fmla="*/ 1879371 w 1996440"/>
                        <a:gd name="connsiteY5" fmla="*/ 2644 h 182880"/>
                        <a:gd name="connsiteX0" fmla="*/ 142240 w 1996440"/>
                        <a:gd name="connsiteY0" fmla="*/ 20320 h 182880"/>
                        <a:gd name="connsiteX1" fmla="*/ 71120 w 1996440"/>
                        <a:gd name="connsiteY1" fmla="*/ 20320 h 182880"/>
                        <a:gd name="connsiteX2" fmla="*/ 0 w 1996440"/>
                        <a:gd name="connsiteY2" fmla="*/ 182880 h 182880"/>
                        <a:gd name="connsiteX3" fmla="*/ 1996440 w 1996440"/>
                        <a:gd name="connsiteY3" fmla="*/ 182880 h 182880"/>
                        <a:gd name="connsiteX4" fmla="*/ 1960880 w 1996440"/>
                        <a:gd name="connsiteY4" fmla="*/ 0 h 182880"/>
                        <a:gd name="connsiteX5" fmla="*/ 1879371 w 1996440"/>
                        <a:gd name="connsiteY5" fmla="*/ 2644 h 182880"/>
                        <a:gd name="connsiteX0" fmla="*/ 142240 w 2012771"/>
                        <a:gd name="connsiteY0" fmla="*/ 135151 h 297711"/>
                        <a:gd name="connsiteX1" fmla="*/ 71120 w 2012771"/>
                        <a:gd name="connsiteY1" fmla="*/ 135151 h 297711"/>
                        <a:gd name="connsiteX2" fmla="*/ 0 w 2012771"/>
                        <a:gd name="connsiteY2" fmla="*/ 297711 h 297711"/>
                        <a:gd name="connsiteX3" fmla="*/ 1996440 w 2012771"/>
                        <a:gd name="connsiteY3" fmla="*/ 297711 h 297711"/>
                        <a:gd name="connsiteX4" fmla="*/ 1960880 w 2012771"/>
                        <a:gd name="connsiteY4" fmla="*/ 114831 h 297711"/>
                        <a:gd name="connsiteX5" fmla="*/ 2012752 w 2012771"/>
                        <a:gd name="connsiteY5" fmla="*/ 0 h 297711"/>
                        <a:gd name="connsiteX0" fmla="*/ 142240 w 1996440"/>
                        <a:gd name="connsiteY0" fmla="*/ 20851 h 183411"/>
                        <a:gd name="connsiteX1" fmla="*/ 71120 w 1996440"/>
                        <a:gd name="connsiteY1" fmla="*/ 20851 h 183411"/>
                        <a:gd name="connsiteX2" fmla="*/ 0 w 1996440"/>
                        <a:gd name="connsiteY2" fmla="*/ 183411 h 183411"/>
                        <a:gd name="connsiteX3" fmla="*/ 1996440 w 1996440"/>
                        <a:gd name="connsiteY3" fmla="*/ 183411 h 183411"/>
                        <a:gd name="connsiteX4" fmla="*/ 1960880 w 1996440"/>
                        <a:gd name="connsiteY4" fmla="*/ 531 h 183411"/>
                        <a:gd name="connsiteX5" fmla="*/ 1887218 w 1996440"/>
                        <a:gd name="connsiteY5" fmla="*/ 0 h 183411"/>
                        <a:gd name="connsiteX0" fmla="*/ 142240 w 2007425"/>
                        <a:gd name="connsiteY0" fmla="*/ 20851 h 183411"/>
                        <a:gd name="connsiteX1" fmla="*/ 71120 w 2007425"/>
                        <a:gd name="connsiteY1" fmla="*/ 20851 h 183411"/>
                        <a:gd name="connsiteX2" fmla="*/ 0 w 2007425"/>
                        <a:gd name="connsiteY2" fmla="*/ 183411 h 183411"/>
                        <a:gd name="connsiteX3" fmla="*/ 2007425 w 2007425"/>
                        <a:gd name="connsiteY3" fmla="*/ 183411 h 183411"/>
                        <a:gd name="connsiteX4" fmla="*/ 1960880 w 2007425"/>
                        <a:gd name="connsiteY4" fmla="*/ 531 h 183411"/>
                        <a:gd name="connsiteX5" fmla="*/ 1887218 w 2007425"/>
                        <a:gd name="connsiteY5" fmla="*/ 0 h 183411"/>
                        <a:gd name="connsiteX0" fmla="*/ 142240 w 2007425"/>
                        <a:gd name="connsiteY0" fmla="*/ 20851 h 183411"/>
                        <a:gd name="connsiteX1" fmla="*/ 71120 w 2007425"/>
                        <a:gd name="connsiteY1" fmla="*/ 20851 h 183411"/>
                        <a:gd name="connsiteX2" fmla="*/ 0 w 2007425"/>
                        <a:gd name="connsiteY2" fmla="*/ 183411 h 183411"/>
                        <a:gd name="connsiteX3" fmla="*/ 2007425 w 2007425"/>
                        <a:gd name="connsiteY3" fmla="*/ 183411 h 183411"/>
                        <a:gd name="connsiteX4" fmla="*/ 1887218 w 2007425"/>
                        <a:gd name="connsiteY4" fmla="*/ 0 h 183411"/>
                        <a:gd name="connsiteX0" fmla="*/ 142240 w 2007425"/>
                        <a:gd name="connsiteY0" fmla="*/ 0 h 162560"/>
                        <a:gd name="connsiteX1" fmla="*/ 71120 w 2007425"/>
                        <a:gd name="connsiteY1" fmla="*/ 0 h 162560"/>
                        <a:gd name="connsiteX2" fmla="*/ 0 w 2007425"/>
                        <a:gd name="connsiteY2" fmla="*/ 162560 h 162560"/>
                        <a:gd name="connsiteX3" fmla="*/ 2007425 w 2007425"/>
                        <a:gd name="connsiteY3" fmla="*/ 162560 h 162560"/>
                        <a:gd name="connsiteX0" fmla="*/ 142240 w 456326"/>
                        <a:gd name="connsiteY0" fmla="*/ 0 h 162560"/>
                        <a:gd name="connsiteX1" fmla="*/ 71120 w 456326"/>
                        <a:gd name="connsiteY1" fmla="*/ 0 h 162560"/>
                        <a:gd name="connsiteX2" fmla="*/ 0 w 456326"/>
                        <a:gd name="connsiteY2" fmla="*/ 162560 h 162560"/>
                        <a:gd name="connsiteX3" fmla="*/ 456326 w 456326"/>
                        <a:gd name="connsiteY3" fmla="*/ 162560 h 1625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56326" h="162560">
                          <a:moveTo>
                            <a:pt x="142240" y="0"/>
                          </a:moveTo>
                          <a:lnTo>
                            <a:pt x="71120" y="0"/>
                          </a:lnTo>
                          <a:lnTo>
                            <a:pt x="0" y="162560"/>
                          </a:lnTo>
                          <a:lnTo>
                            <a:pt x="456326" y="162560"/>
                          </a:lnTo>
                        </a:path>
                      </a:pathLst>
                    </a:custGeom>
                    <a:noFill/>
                    <a:ln>
                      <a:solidFill>
                        <a:schemeClr val="bg2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685789"/>
                      <a:endParaRPr lang="en-US" sz="1200" dirty="0">
                        <a:solidFill>
                          <a:prstClr val="white"/>
                        </a:solidFill>
                        <a:latin typeface="Arial"/>
                      </a:endParaRPr>
                    </a:p>
                  </p:txBody>
                </p:sp>
              </p:grpSp>
            </p:grpSp>
          </p:grpSp>
        </p:grpSp>
        <p:grpSp>
          <p:nvGrpSpPr>
            <p:cNvPr id="70" name="Group 69"/>
            <p:cNvGrpSpPr/>
            <p:nvPr/>
          </p:nvGrpSpPr>
          <p:grpSpPr>
            <a:xfrm>
              <a:off x="7937358" y="2589619"/>
              <a:ext cx="515905" cy="386835"/>
              <a:chOff x="8903703" y="3248699"/>
              <a:chExt cx="515905" cy="386835"/>
            </a:xfrm>
          </p:grpSpPr>
          <p:pic>
            <p:nvPicPr>
              <p:cNvPr id="78" name="Picture 77" descr="aw_flat_Car.png"/>
              <p:cNvPicPr>
                <a:picLocks noChangeAspect="1"/>
              </p:cNvPicPr>
              <p:nvPr/>
            </p:nvPicPr>
            <p:blipFill>
              <a:blip r:embed="rId6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03703" y="3248699"/>
                <a:ext cx="326754" cy="326754"/>
              </a:xfrm>
              <a:prstGeom prst="rect">
                <a:avLst/>
              </a:prstGeom>
            </p:spPr>
          </p:pic>
          <p:grpSp>
            <p:nvGrpSpPr>
              <p:cNvPr id="79" name="Group 78"/>
              <p:cNvGrpSpPr/>
              <p:nvPr/>
            </p:nvGrpSpPr>
            <p:grpSpPr>
              <a:xfrm>
                <a:off x="9139983" y="3393107"/>
                <a:ext cx="279625" cy="242427"/>
                <a:chOff x="5307303" y="194293"/>
                <a:chExt cx="470735" cy="408114"/>
              </a:xfrm>
            </p:grpSpPr>
            <p:sp>
              <p:nvSpPr>
                <p:cNvPr id="80" name="Oval 79"/>
                <p:cNvSpPr/>
                <p:nvPr/>
              </p:nvSpPr>
              <p:spPr>
                <a:xfrm>
                  <a:off x="5369924" y="194293"/>
                  <a:ext cx="408114" cy="408114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789">
                    <a:lnSpc>
                      <a:spcPct val="90000"/>
                    </a:lnSpc>
                  </a:pPr>
                  <a:endParaRPr lang="en-US" sz="1800" b="1" dirty="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grpSp>
              <p:nvGrpSpPr>
                <p:cNvPr id="81" name="Group 80"/>
                <p:cNvGrpSpPr/>
                <p:nvPr/>
              </p:nvGrpSpPr>
              <p:grpSpPr>
                <a:xfrm>
                  <a:off x="5307303" y="304520"/>
                  <a:ext cx="350925" cy="187660"/>
                  <a:chOff x="4925657" y="1843913"/>
                  <a:chExt cx="815297" cy="435985"/>
                </a:xfrm>
                <a:solidFill>
                  <a:schemeClr val="bg1"/>
                </a:solidFill>
              </p:grpSpPr>
              <p:sp>
                <p:nvSpPr>
                  <p:cNvPr id="82" name="Freeform 6"/>
                  <p:cNvSpPr>
                    <a:spLocks noEditPoints="1"/>
                  </p:cNvSpPr>
                  <p:nvPr/>
                </p:nvSpPr>
                <p:spPr bwMode="auto">
                  <a:xfrm>
                    <a:off x="5160643" y="1928102"/>
                    <a:ext cx="580311" cy="351796"/>
                  </a:xfrm>
                  <a:custGeom>
                    <a:avLst/>
                    <a:gdLst>
                      <a:gd name="T0" fmla="*/ 45 w 210"/>
                      <a:gd name="T1" fmla="*/ 55 h 127"/>
                      <a:gd name="T2" fmla="*/ 50 w 210"/>
                      <a:gd name="T3" fmla="*/ 42 h 127"/>
                      <a:gd name="T4" fmla="*/ 45 w 210"/>
                      <a:gd name="T5" fmla="*/ 55 h 127"/>
                      <a:gd name="T6" fmla="*/ 50 w 210"/>
                      <a:gd name="T7" fmla="*/ 42 h 127"/>
                      <a:gd name="T8" fmla="*/ 45 w 210"/>
                      <a:gd name="T9" fmla="*/ 55 h 127"/>
                      <a:gd name="T10" fmla="*/ 50 w 210"/>
                      <a:gd name="T11" fmla="*/ 42 h 127"/>
                      <a:gd name="T12" fmla="*/ 84 w 210"/>
                      <a:gd name="T13" fmla="*/ 40 h 127"/>
                      <a:gd name="T14" fmla="*/ 91 w 210"/>
                      <a:gd name="T15" fmla="*/ 52 h 127"/>
                      <a:gd name="T16" fmla="*/ 90 w 210"/>
                      <a:gd name="T17" fmla="*/ 40 h 127"/>
                      <a:gd name="T18" fmla="*/ 120 w 210"/>
                      <a:gd name="T19" fmla="*/ 40 h 127"/>
                      <a:gd name="T20" fmla="*/ 127 w 210"/>
                      <a:gd name="T21" fmla="*/ 52 h 127"/>
                      <a:gd name="T22" fmla="*/ 126 w 210"/>
                      <a:gd name="T23" fmla="*/ 40 h 127"/>
                      <a:gd name="T24" fmla="*/ 120 w 210"/>
                      <a:gd name="T25" fmla="*/ 40 h 127"/>
                      <a:gd name="T26" fmla="*/ 127 w 210"/>
                      <a:gd name="T27" fmla="*/ 52 h 127"/>
                      <a:gd name="T28" fmla="*/ 126 w 210"/>
                      <a:gd name="T29" fmla="*/ 40 h 127"/>
                      <a:gd name="T30" fmla="*/ 84 w 210"/>
                      <a:gd name="T31" fmla="*/ 40 h 127"/>
                      <a:gd name="T32" fmla="*/ 91 w 210"/>
                      <a:gd name="T33" fmla="*/ 52 h 127"/>
                      <a:gd name="T34" fmla="*/ 90 w 210"/>
                      <a:gd name="T35" fmla="*/ 40 h 127"/>
                      <a:gd name="T36" fmla="*/ 45 w 210"/>
                      <a:gd name="T37" fmla="*/ 55 h 127"/>
                      <a:gd name="T38" fmla="*/ 50 w 210"/>
                      <a:gd name="T39" fmla="*/ 42 h 127"/>
                      <a:gd name="T40" fmla="*/ 0 w 210"/>
                      <a:gd name="T41" fmla="*/ 127 h 127"/>
                      <a:gd name="T42" fmla="*/ 210 w 210"/>
                      <a:gd name="T43" fmla="*/ 0 h 127"/>
                      <a:gd name="T44" fmla="*/ 61 w 210"/>
                      <a:gd name="T45" fmla="*/ 70 h 127"/>
                      <a:gd name="T46" fmla="*/ 42 w 210"/>
                      <a:gd name="T47" fmla="*/ 62 h 127"/>
                      <a:gd name="T48" fmla="*/ 30 w 210"/>
                      <a:gd name="T49" fmla="*/ 70 h 127"/>
                      <a:gd name="T50" fmla="*/ 54 w 210"/>
                      <a:gd name="T51" fmla="*/ 32 h 127"/>
                      <a:gd name="T52" fmla="*/ 61 w 210"/>
                      <a:gd name="T53" fmla="*/ 70 h 127"/>
                      <a:gd name="T54" fmla="*/ 84 w 210"/>
                      <a:gd name="T55" fmla="*/ 59 h 127"/>
                      <a:gd name="T56" fmla="*/ 76 w 210"/>
                      <a:gd name="T57" fmla="*/ 70 h 127"/>
                      <a:gd name="T58" fmla="*/ 92 w 210"/>
                      <a:gd name="T59" fmla="*/ 33 h 127"/>
                      <a:gd name="T60" fmla="*/ 91 w 210"/>
                      <a:gd name="T61" fmla="*/ 59 h 127"/>
                      <a:gd name="T62" fmla="*/ 120 w 210"/>
                      <a:gd name="T63" fmla="*/ 59 h 127"/>
                      <a:gd name="T64" fmla="*/ 112 w 210"/>
                      <a:gd name="T65" fmla="*/ 70 h 127"/>
                      <a:gd name="T66" fmla="*/ 128 w 210"/>
                      <a:gd name="T67" fmla="*/ 33 h 127"/>
                      <a:gd name="T68" fmla="*/ 127 w 210"/>
                      <a:gd name="T69" fmla="*/ 59 h 127"/>
                      <a:gd name="T70" fmla="*/ 175 w 210"/>
                      <a:gd name="T71" fmla="*/ 68 h 127"/>
                      <a:gd name="T72" fmla="*/ 170 w 210"/>
                      <a:gd name="T73" fmla="*/ 69 h 127"/>
                      <a:gd name="T74" fmla="*/ 156 w 210"/>
                      <a:gd name="T75" fmla="*/ 66 h 127"/>
                      <a:gd name="T76" fmla="*/ 158 w 210"/>
                      <a:gd name="T77" fmla="*/ 33 h 127"/>
                      <a:gd name="T78" fmla="*/ 169 w 210"/>
                      <a:gd name="T79" fmla="*/ 55 h 127"/>
                      <a:gd name="T80" fmla="*/ 126 w 210"/>
                      <a:gd name="T81" fmla="*/ 40 h 127"/>
                      <a:gd name="T82" fmla="*/ 120 w 210"/>
                      <a:gd name="T83" fmla="*/ 52 h 127"/>
                      <a:gd name="T84" fmla="*/ 133 w 210"/>
                      <a:gd name="T85" fmla="*/ 46 h 127"/>
                      <a:gd name="T86" fmla="*/ 90 w 210"/>
                      <a:gd name="T87" fmla="*/ 40 h 127"/>
                      <a:gd name="T88" fmla="*/ 84 w 210"/>
                      <a:gd name="T89" fmla="*/ 52 h 127"/>
                      <a:gd name="T90" fmla="*/ 97 w 210"/>
                      <a:gd name="T91" fmla="*/ 46 h 127"/>
                      <a:gd name="T92" fmla="*/ 45 w 210"/>
                      <a:gd name="T93" fmla="*/ 55 h 127"/>
                      <a:gd name="T94" fmla="*/ 50 w 210"/>
                      <a:gd name="T95" fmla="*/ 42 h 127"/>
                      <a:gd name="T96" fmla="*/ 50 w 210"/>
                      <a:gd name="T97" fmla="*/ 42 h 127"/>
                      <a:gd name="T98" fmla="*/ 55 w 210"/>
                      <a:gd name="T99" fmla="*/ 55 h 127"/>
                      <a:gd name="T100" fmla="*/ 90 w 210"/>
                      <a:gd name="T101" fmla="*/ 40 h 127"/>
                      <a:gd name="T102" fmla="*/ 84 w 210"/>
                      <a:gd name="T103" fmla="*/ 52 h 127"/>
                      <a:gd name="T104" fmla="*/ 97 w 210"/>
                      <a:gd name="T105" fmla="*/ 46 h 127"/>
                      <a:gd name="T106" fmla="*/ 90 w 210"/>
                      <a:gd name="T107" fmla="*/ 40 h 127"/>
                      <a:gd name="T108" fmla="*/ 84 w 210"/>
                      <a:gd name="T109" fmla="*/ 52 h 127"/>
                      <a:gd name="T110" fmla="*/ 97 w 210"/>
                      <a:gd name="T111" fmla="*/ 46 h 127"/>
                      <a:gd name="T112" fmla="*/ 50 w 210"/>
                      <a:gd name="T113" fmla="*/ 42 h 127"/>
                      <a:gd name="T114" fmla="*/ 55 w 210"/>
                      <a:gd name="T115" fmla="*/ 55 h 1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</a:cxnLst>
                    <a:rect l="0" t="0" r="r" b="b"/>
                    <a:pathLst>
                      <a:path w="210" h="127">
                        <a:moveTo>
                          <a:pt x="50" y="42"/>
                        </a:moveTo>
                        <a:cubicBezTo>
                          <a:pt x="45" y="55"/>
                          <a:pt x="45" y="55"/>
                          <a:pt x="45" y="55"/>
                        </a:cubicBezTo>
                        <a:cubicBezTo>
                          <a:pt x="55" y="55"/>
                          <a:pt x="55" y="55"/>
                          <a:pt x="55" y="55"/>
                        </a:cubicBezTo>
                        <a:lnTo>
                          <a:pt x="50" y="42"/>
                        </a:lnTo>
                        <a:close/>
                        <a:moveTo>
                          <a:pt x="50" y="42"/>
                        </a:moveTo>
                        <a:cubicBezTo>
                          <a:pt x="45" y="55"/>
                          <a:pt x="45" y="55"/>
                          <a:pt x="45" y="55"/>
                        </a:cubicBezTo>
                        <a:cubicBezTo>
                          <a:pt x="55" y="55"/>
                          <a:pt x="55" y="55"/>
                          <a:pt x="55" y="55"/>
                        </a:cubicBezTo>
                        <a:lnTo>
                          <a:pt x="50" y="42"/>
                        </a:lnTo>
                        <a:close/>
                        <a:moveTo>
                          <a:pt x="50" y="42"/>
                        </a:moveTo>
                        <a:cubicBezTo>
                          <a:pt x="45" y="55"/>
                          <a:pt x="45" y="55"/>
                          <a:pt x="45" y="55"/>
                        </a:cubicBezTo>
                        <a:cubicBezTo>
                          <a:pt x="55" y="55"/>
                          <a:pt x="55" y="55"/>
                          <a:pt x="55" y="55"/>
                        </a:cubicBezTo>
                        <a:lnTo>
                          <a:pt x="50" y="42"/>
                        </a:lnTo>
                        <a:close/>
                        <a:moveTo>
                          <a:pt x="90" y="40"/>
                        </a:moveTo>
                        <a:cubicBezTo>
                          <a:pt x="84" y="40"/>
                          <a:pt x="84" y="40"/>
                          <a:pt x="84" y="40"/>
                        </a:cubicBezTo>
                        <a:cubicBezTo>
                          <a:pt x="84" y="52"/>
                          <a:pt x="84" y="52"/>
                          <a:pt x="84" y="52"/>
                        </a:cubicBezTo>
                        <a:cubicBezTo>
                          <a:pt x="91" y="52"/>
                          <a:pt x="91" y="52"/>
                          <a:pt x="91" y="52"/>
                        </a:cubicBezTo>
                        <a:cubicBezTo>
                          <a:pt x="95" y="52"/>
                          <a:pt x="97" y="49"/>
                          <a:pt x="97" y="46"/>
                        </a:cubicBezTo>
                        <a:cubicBezTo>
                          <a:pt x="97" y="42"/>
                          <a:pt x="94" y="40"/>
                          <a:pt x="90" y="40"/>
                        </a:cubicBezTo>
                        <a:close/>
                        <a:moveTo>
                          <a:pt x="126" y="40"/>
                        </a:moveTo>
                        <a:cubicBezTo>
                          <a:pt x="120" y="40"/>
                          <a:pt x="120" y="40"/>
                          <a:pt x="120" y="40"/>
                        </a:cubicBezTo>
                        <a:cubicBezTo>
                          <a:pt x="120" y="52"/>
                          <a:pt x="120" y="52"/>
                          <a:pt x="120" y="52"/>
                        </a:cubicBezTo>
                        <a:cubicBezTo>
                          <a:pt x="127" y="52"/>
                          <a:pt x="127" y="52"/>
                          <a:pt x="127" y="52"/>
                        </a:cubicBezTo>
                        <a:cubicBezTo>
                          <a:pt x="131" y="52"/>
                          <a:pt x="133" y="49"/>
                          <a:pt x="133" y="46"/>
                        </a:cubicBezTo>
                        <a:cubicBezTo>
                          <a:pt x="133" y="42"/>
                          <a:pt x="130" y="40"/>
                          <a:pt x="126" y="40"/>
                        </a:cubicBezTo>
                        <a:close/>
                        <a:moveTo>
                          <a:pt x="126" y="40"/>
                        </a:moveTo>
                        <a:cubicBezTo>
                          <a:pt x="120" y="40"/>
                          <a:pt x="120" y="40"/>
                          <a:pt x="120" y="40"/>
                        </a:cubicBezTo>
                        <a:cubicBezTo>
                          <a:pt x="120" y="52"/>
                          <a:pt x="120" y="52"/>
                          <a:pt x="120" y="52"/>
                        </a:cubicBezTo>
                        <a:cubicBezTo>
                          <a:pt x="127" y="52"/>
                          <a:pt x="127" y="52"/>
                          <a:pt x="127" y="52"/>
                        </a:cubicBezTo>
                        <a:cubicBezTo>
                          <a:pt x="131" y="52"/>
                          <a:pt x="133" y="49"/>
                          <a:pt x="133" y="46"/>
                        </a:cubicBezTo>
                        <a:cubicBezTo>
                          <a:pt x="133" y="42"/>
                          <a:pt x="130" y="40"/>
                          <a:pt x="126" y="40"/>
                        </a:cubicBezTo>
                        <a:close/>
                        <a:moveTo>
                          <a:pt x="90" y="40"/>
                        </a:moveTo>
                        <a:cubicBezTo>
                          <a:pt x="84" y="40"/>
                          <a:pt x="84" y="40"/>
                          <a:pt x="84" y="40"/>
                        </a:cubicBezTo>
                        <a:cubicBezTo>
                          <a:pt x="84" y="52"/>
                          <a:pt x="84" y="52"/>
                          <a:pt x="84" y="52"/>
                        </a:cubicBezTo>
                        <a:cubicBezTo>
                          <a:pt x="91" y="52"/>
                          <a:pt x="91" y="52"/>
                          <a:pt x="91" y="52"/>
                        </a:cubicBezTo>
                        <a:cubicBezTo>
                          <a:pt x="95" y="52"/>
                          <a:pt x="97" y="49"/>
                          <a:pt x="97" y="46"/>
                        </a:cubicBezTo>
                        <a:cubicBezTo>
                          <a:pt x="97" y="42"/>
                          <a:pt x="94" y="40"/>
                          <a:pt x="90" y="40"/>
                        </a:cubicBezTo>
                        <a:close/>
                        <a:moveTo>
                          <a:pt x="50" y="42"/>
                        </a:moveTo>
                        <a:cubicBezTo>
                          <a:pt x="45" y="55"/>
                          <a:pt x="45" y="55"/>
                          <a:pt x="45" y="55"/>
                        </a:cubicBezTo>
                        <a:cubicBezTo>
                          <a:pt x="55" y="55"/>
                          <a:pt x="55" y="55"/>
                          <a:pt x="55" y="55"/>
                        </a:cubicBezTo>
                        <a:lnTo>
                          <a:pt x="50" y="42"/>
                        </a:lnTo>
                        <a:close/>
                        <a:moveTo>
                          <a:pt x="0" y="0"/>
                        </a:moveTo>
                        <a:cubicBezTo>
                          <a:pt x="0" y="127"/>
                          <a:pt x="0" y="127"/>
                          <a:pt x="0" y="127"/>
                        </a:cubicBezTo>
                        <a:cubicBezTo>
                          <a:pt x="210" y="127"/>
                          <a:pt x="210" y="127"/>
                          <a:pt x="210" y="127"/>
                        </a:cubicBezTo>
                        <a:cubicBezTo>
                          <a:pt x="210" y="0"/>
                          <a:pt x="210" y="0"/>
                          <a:pt x="210" y="0"/>
                        </a:cubicBezTo>
                        <a:lnTo>
                          <a:pt x="0" y="0"/>
                        </a:lnTo>
                        <a:close/>
                        <a:moveTo>
                          <a:pt x="61" y="70"/>
                        </a:moveTo>
                        <a:cubicBezTo>
                          <a:pt x="58" y="62"/>
                          <a:pt x="58" y="62"/>
                          <a:pt x="58" y="62"/>
                        </a:cubicBezTo>
                        <a:cubicBezTo>
                          <a:pt x="42" y="62"/>
                          <a:pt x="42" y="62"/>
                          <a:pt x="42" y="62"/>
                        </a:cubicBezTo>
                        <a:cubicBezTo>
                          <a:pt x="38" y="70"/>
                          <a:pt x="38" y="70"/>
                          <a:pt x="38" y="70"/>
                        </a:cubicBezTo>
                        <a:cubicBezTo>
                          <a:pt x="30" y="70"/>
                          <a:pt x="30" y="70"/>
                          <a:pt x="30" y="70"/>
                        </a:cubicBezTo>
                        <a:cubicBezTo>
                          <a:pt x="46" y="32"/>
                          <a:pt x="46" y="32"/>
                          <a:pt x="46" y="32"/>
                        </a:cubicBezTo>
                        <a:cubicBezTo>
                          <a:pt x="54" y="32"/>
                          <a:pt x="54" y="32"/>
                          <a:pt x="54" y="32"/>
                        </a:cubicBezTo>
                        <a:cubicBezTo>
                          <a:pt x="70" y="70"/>
                          <a:pt x="70" y="70"/>
                          <a:pt x="70" y="70"/>
                        </a:cubicBezTo>
                        <a:cubicBezTo>
                          <a:pt x="61" y="70"/>
                          <a:pt x="61" y="70"/>
                          <a:pt x="61" y="70"/>
                        </a:cubicBezTo>
                        <a:close/>
                        <a:moveTo>
                          <a:pt x="91" y="59"/>
                        </a:moveTo>
                        <a:cubicBezTo>
                          <a:pt x="84" y="59"/>
                          <a:pt x="84" y="59"/>
                          <a:pt x="84" y="59"/>
                        </a:cubicBezTo>
                        <a:cubicBezTo>
                          <a:pt x="84" y="70"/>
                          <a:pt x="84" y="70"/>
                          <a:pt x="84" y="70"/>
                        </a:cubicBezTo>
                        <a:cubicBezTo>
                          <a:pt x="76" y="70"/>
                          <a:pt x="76" y="70"/>
                          <a:pt x="76" y="70"/>
                        </a:cubicBezTo>
                        <a:cubicBezTo>
                          <a:pt x="76" y="33"/>
                          <a:pt x="76" y="33"/>
                          <a:pt x="76" y="33"/>
                        </a:cubicBezTo>
                        <a:cubicBezTo>
                          <a:pt x="92" y="33"/>
                          <a:pt x="92" y="33"/>
                          <a:pt x="92" y="33"/>
                        </a:cubicBezTo>
                        <a:cubicBezTo>
                          <a:pt x="101" y="33"/>
                          <a:pt x="106" y="38"/>
                          <a:pt x="106" y="46"/>
                        </a:cubicBezTo>
                        <a:cubicBezTo>
                          <a:pt x="106" y="54"/>
                          <a:pt x="99" y="59"/>
                          <a:pt x="91" y="59"/>
                        </a:cubicBezTo>
                        <a:close/>
                        <a:moveTo>
                          <a:pt x="127" y="59"/>
                        </a:moveTo>
                        <a:cubicBezTo>
                          <a:pt x="120" y="59"/>
                          <a:pt x="120" y="59"/>
                          <a:pt x="120" y="59"/>
                        </a:cubicBezTo>
                        <a:cubicBezTo>
                          <a:pt x="120" y="70"/>
                          <a:pt x="120" y="70"/>
                          <a:pt x="120" y="70"/>
                        </a:cubicBezTo>
                        <a:cubicBezTo>
                          <a:pt x="112" y="70"/>
                          <a:pt x="112" y="70"/>
                          <a:pt x="112" y="70"/>
                        </a:cubicBezTo>
                        <a:cubicBezTo>
                          <a:pt x="112" y="33"/>
                          <a:pt x="112" y="33"/>
                          <a:pt x="112" y="33"/>
                        </a:cubicBezTo>
                        <a:cubicBezTo>
                          <a:pt x="128" y="33"/>
                          <a:pt x="128" y="33"/>
                          <a:pt x="128" y="33"/>
                        </a:cubicBezTo>
                        <a:cubicBezTo>
                          <a:pt x="137" y="33"/>
                          <a:pt x="142" y="38"/>
                          <a:pt x="142" y="46"/>
                        </a:cubicBezTo>
                        <a:cubicBezTo>
                          <a:pt x="142" y="54"/>
                          <a:pt x="135" y="59"/>
                          <a:pt x="127" y="59"/>
                        </a:cubicBezTo>
                        <a:close/>
                        <a:moveTo>
                          <a:pt x="174" y="67"/>
                        </a:moveTo>
                        <a:cubicBezTo>
                          <a:pt x="174" y="67"/>
                          <a:pt x="175" y="68"/>
                          <a:pt x="175" y="68"/>
                        </a:cubicBezTo>
                        <a:cubicBezTo>
                          <a:pt x="175" y="69"/>
                          <a:pt x="174" y="70"/>
                          <a:pt x="173" y="70"/>
                        </a:cubicBezTo>
                        <a:cubicBezTo>
                          <a:pt x="172" y="71"/>
                          <a:pt x="170" y="70"/>
                          <a:pt x="170" y="69"/>
                        </a:cubicBezTo>
                        <a:cubicBezTo>
                          <a:pt x="164" y="57"/>
                          <a:pt x="164" y="57"/>
                          <a:pt x="164" y="57"/>
                        </a:cubicBezTo>
                        <a:cubicBezTo>
                          <a:pt x="156" y="66"/>
                          <a:pt x="156" y="66"/>
                          <a:pt x="156" y="66"/>
                        </a:cubicBezTo>
                        <a:cubicBezTo>
                          <a:pt x="156" y="34"/>
                          <a:pt x="156" y="34"/>
                          <a:pt x="156" y="34"/>
                        </a:cubicBezTo>
                        <a:cubicBezTo>
                          <a:pt x="156" y="33"/>
                          <a:pt x="157" y="32"/>
                          <a:pt x="158" y="33"/>
                        </a:cubicBezTo>
                        <a:cubicBezTo>
                          <a:pt x="180" y="55"/>
                          <a:pt x="180" y="55"/>
                          <a:pt x="180" y="55"/>
                        </a:cubicBezTo>
                        <a:cubicBezTo>
                          <a:pt x="169" y="55"/>
                          <a:pt x="169" y="55"/>
                          <a:pt x="169" y="55"/>
                        </a:cubicBezTo>
                        <a:lnTo>
                          <a:pt x="174" y="67"/>
                        </a:lnTo>
                        <a:close/>
                        <a:moveTo>
                          <a:pt x="126" y="40"/>
                        </a:moveTo>
                        <a:cubicBezTo>
                          <a:pt x="120" y="40"/>
                          <a:pt x="120" y="40"/>
                          <a:pt x="120" y="40"/>
                        </a:cubicBezTo>
                        <a:cubicBezTo>
                          <a:pt x="120" y="52"/>
                          <a:pt x="120" y="52"/>
                          <a:pt x="120" y="52"/>
                        </a:cubicBezTo>
                        <a:cubicBezTo>
                          <a:pt x="127" y="52"/>
                          <a:pt x="127" y="52"/>
                          <a:pt x="127" y="52"/>
                        </a:cubicBezTo>
                        <a:cubicBezTo>
                          <a:pt x="131" y="52"/>
                          <a:pt x="133" y="49"/>
                          <a:pt x="133" y="46"/>
                        </a:cubicBezTo>
                        <a:cubicBezTo>
                          <a:pt x="133" y="42"/>
                          <a:pt x="130" y="40"/>
                          <a:pt x="126" y="40"/>
                        </a:cubicBezTo>
                        <a:close/>
                        <a:moveTo>
                          <a:pt x="90" y="40"/>
                        </a:moveTo>
                        <a:cubicBezTo>
                          <a:pt x="84" y="40"/>
                          <a:pt x="84" y="40"/>
                          <a:pt x="84" y="40"/>
                        </a:cubicBezTo>
                        <a:cubicBezTo>
                          <a:pt x="84" y="52"/>
                          <a:pt x="84" y="52"/>
                          <a:pt x="84" y="52"/>
                        </a:cubicBezTo>
                        <a:cubicBezTo>
                          <a:pt x="91" y="52"/>
                          <a:pt x="91" y="52"/>
                          <a:pt x="91" y="52"/>
                        </a:cubicBezTo>
                        <a:cubicBezTo>
                          <a:pt x="95" y="52"/>
                          <a:pt x="97" y="49"/>
                          <a:pt x="97" y="46"/>
                        </a:cubicBezTo>
                        <a:cubicBezTo>
                          <a:pt x="97" y="42"/>
                          <a:pt x="94" y="40"/>
                          <a:pt x="90" y="40"/>
                        </a:cubicBezTo>
                        <a:close/>
                        <a:moveTo>
                          <a:pt x="45" y="55"/>
                        </a:moveTo>
                        <a:cubicBezTo>
                          <a:pt x="55" y="55"/>
                          <a:pt x="55" y="55"/>
                          <a:pt x="55" y="55"/>
                        </a:cubicBezTo>
                        <a:cubicBezTo>
                          <a:pt x="50" y="42"/>
                          <a:pt x="50" y="42"/>
                          <a:pt x="50" y="42"/>
                        </a:cubicBezTo>
                        <a:lnTo>
                          <a:pt x="45" y="55"/>
                        </a:lnTo>
                        <a:close/>
                        <a:moveTo>
                          <a:pt x="50" y="42"/>
                        </a:moveTo>
                        <a:cubicBezTo>
                          <a:pt x="45" y="55"/>
                          <a:pt x="45" y="55"/>
                          <a:pt x="45" y="55"/>
                        </a:cubicBezTo>
                        <a:cubicBezTo>
                          <a:pt x="55" y="55"/>
                          <a:pt x="55" y="55"/>
                          <a:pt x="55" y="55"/>
                        </a:cubicBezTo>
                        <a:lnTo>
                          <a:pt x="50" y="42"/>
                        </a:lnTo>
                        <a:close/>
                        <a:moveTo>
                          <a:pt x="90" y="40"/>
                        </a:moveTo>
                        <a:cubicBezTo>
                          <a:pt x="84" y="40"/>
                          <a:pt x="84" y="40"/>
                          <a:pt x="84" y="40"/>
                        </a:cubicBezTo>
                        <a:cubicBezTo>
                          <a:pt x="84" y="52"/>
                          <a:pt x="84" y="52"/>
                          <a:pt x="84" y="52"/>
                        </a:cubicBezTo>
                        <a:cubicBezTo>
                          <a:pt x="91" y="52"/>
                          <a:pt x="91" y="52"/>
                          <a:pt x="91" y="52"/>
                        </a:cubicBezTo>
                        <a:cubicBezTo>
                          <a:pt x="95" y="52"/>
                          <a:pt x="97" y="49"/>
                          <a:pt x="97" y="46"/>
                        </a:cubicBezTo>
                        <a:cubicBezTo>
                          <a:pt x="97" y="42"/>
                          <a:pt x="94" y="40"/>
                          <a:pt x="90" y="40"/>
                        </a:cubicBezTo>
                        <a:close/>
                        <a:moveTo>
                          <a:pt x="90" y="40"/>
                        </a:moveTo>
                        <a:cubicBezTo>
                          <a:pt x="84" y="40"/>
                          <a:pt x="84" y="40"/>
                          <a:pt x="84" y="40"/>
                        </a:cubicBezTo>
                        <a:cubicBezTo>
                          <a:pt x="84" y="52"/>
                          <a:pt x="84" y="52"/>
                          <a:pt x="84" y="52"/>
                        </a:cubicBezTo>
                        <a:cubicBezTo>
                          <a:pt x="91" y="52"/>
                          <a:pt x="91" y="52"/>
                          <a:pt x="91" y="52"/>
                        </a:cubicBezTo>
                        <a:cubicBezTo>
                          <a:pt x="95" y="52"/>
                          <a:pt x="97" y="49"/>
                          <a:pt x="97" y="46"/>
                        </a:cubicBezTo>
                        <a:cubicBezTo>
                          <a:pt x="97" y="42"/>
                          <a:pt x="94" y="40"/>
                          <a:pt x="90" y="40"/>
                        </a:cubicBezTo>
                        <a:close/>
                        <a:moveTo>
                          <a:pt x="50" y="42"/>
                        </a:moveTo>
                        <a:cubicBezTo>
                          <a:pt x="45" y="55"/>
                          <a:pt x="45" y="55"/>
                          <a:pt x="45" y="55"/>
                        </a:cubicBezTo>
                        <a:cubicBezTo>
                          <a:pt x="55" y="55"/>
                          <a:pt x="55" y="55"/>
                          <a:pt x="55" y="55"/>
                        </a:cubicBezTo>
                        <a:lnTo>
                          <a:pt x="50" y="42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789"/>
                    <a:endParaRPr lang="en-US" sz="1200" dirty="0">
                      <a:solidFill>
                        <a:prstClr val="black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83" name="Freeform 5"/>
                  <p:cNvSpPr>
                    <a:spLocks noEditPoints="1"/>
                  </p:cNvSpPr>
                  <p:nvPr/>
                </p:nvSpPr>
                <p:spPr bwMode="auto">
                  <a:xfrm>
                    <a:off x="4925657" y="1843913"/>
                    <a:ext cx="580311" cy="72163"/>
                  </a:xfrm>
                  <a:custGeom>
                    <a:avLst/>
                    <a:gdLst>
                      <a:gd name="T0" fmla="*/ 0 w 210"/>
                      <a:gd name="T1" fmla="*/ 0 h 26"/>
                      <a:gd name="T2" fmla="*/ 0 w 210"/>
                      <a:gd name="T3" fmla="*/ 26 h 26"/>
                      <a:gd name="T4" fmla="*/ 210 w 210"/>
                      <a:gd name="T5" fmla="*/ 26 h 26"/>
                      <a:gd name="T6" fmla="*/ 210 w 210"/>
                      <a:gd name="T7" fmla="*/ 0 h 26"/>
                      <a:gd name="T8" fmla="*/ 0 w 210"/>
                      <a:gd name="T9" fmla="*/ 0 h 26"/>
                      <a:gd name="T10" fmla="*/ 15 w 210"/>
                      <a:gd name="T11" fmla="*/ 20 h 26"/>
                      <a:gd name="T12" fmla="*/ 8 w 210"/>
                      <a:gd name="T13" fmla="*/ 13 h 26"/>
                      <a:gd name="T14" fmla="*/ 15 w 210"/>
                      <a:gd name="T15" fmla="*/ 6 h 26"/>
                      <a:gd name="T16" fmla="*/ 22 w 210"/>
                      <a:gd name="T17" fmla="*/ 13 h 26"/>
                      <a:gd name="T18" fmla="*/ 15 w 210"/>
                      <a:gd name="T19" fmla="*/ 20 h 26"/>
                      <a:gd name="T20" fmla="*/ 37 w 210"/>
                      <a:gd name="T21" fmla="*/ 20 h 26"/>
                      <a:gd name="T22" fmla="*/ 30 w 210"/>
                      <a:gd name="T23" fmla="*/ 13 h 26"/>
                      <a:gd name="T24" fmla="*/ 37 w 210"/>
                      <a:gd name="T25" fmla="*/ 6 h 26"/>
                      <a:gd name="T26" fmla="*/ 44 w 210"/>
                      <a:gd name="T27" fmla="*/ 13 h 26"/>
                      <a:gd name="T28" fmla="*/ 37 w 210"/>
                      <a:gd name="T29" fmla="*/ 20 h 26"/>
                      <a:gd name="T30" fmla="*/ 58 w 210"/>
                      <a:gd name="T31" fmla="*/ 20 h 26"/>
                      <a:gd name="T32" fmla="*/ 51 w 210"/>
                      <a:gd name="T33" fmla="*/ 13 h 26"/>
                      <a:gd name="T34" fmla="*/ 58 w 210"/>
                      <a:gd name="T35" fmla="*/ 6 h 26"/>
                      <a:gd name="T36" fmla="*/ 65 w 210"/>
                      <a:gd name="T37" fmla="*/ 13 h 26"/>
                      <a:gd name="T38" fmla="*/ 58 w 210"/>
                      <a:gd name="T39" fmla="*/ 20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210" h="26">
                        <a:moveTo>
                          <a:pt x="0" y="0"/>
                        </a:moveTo>
                        <a:cubicBezTo>
                          <a:pt x="0" y="26"/>
                          <a:pt x="0" y="26"/>
                          <a:pt x="0" y="26"/>
                        </a:cubicBezTo>
                        <a:cubicBezTo>
                          <a:pt x="210" y="26"/>
                          <a:pt x="210" y="26"/>
                          <a:pt x="210" y="26"/>
                        </a:cubicBezTo>
                        <a:cubicBezTo>
                          <a:pt x="210" y="0"/>
                          <a:pt x="210" y="0"/>
                          <a:pt x="210" y="0"/>
                        </a:cubicBezTo>
                        <a:lnTo>
                          <a:pt x="0" y="0"/>
                        </a:lnTo>
                        <a:close/>
                        <a:moveTo>
                          <a:pt x="15" y="20"/>
                        </a:moveTo>
                        <a:cubicBezTo>
                          <a:pt x="11" y="20"/>
                          <a:pt x="8" y="17"/>
                          <a:pt x="8" y="13"/>
                        </a:cubicBezTo>
                        <a:cubicBezTo>
                          <a:pt x="8" y="9"/>
                          <a:pt x="11" y="6"/>
                          <a:pt x="15" y="6"/>
                        </a:cubicBezTo>
                        <a:cubicBezTo>
                          <a:pt x="18" y="6"/>
                          <a:pt x="22" y="9"/>
                          <a:pt x="22" y="13"/>
                        </a:cubicBezTo>
                        <a:cubicBezTo>
                          <a:pt x="22" y="17"/>
                          <a:pt x="18" y="20"/>
                          <a:pt x="15" y="20"/>
                        </a:cubicBezTo>
                        <a:close/>
                        <a:moveTo>
                          <a:pt x="37" y="20"/>
                        </a:moveTo>
                        <a:cubicBezTo>
                          <a:pt x="33" y="20"/>
                          <a:pt x="30" y="17"/>
                          <a:pt x="30" y="13"/>
                        </a:cubicBezTo>
                        <a:cubicBezTo>
                          <a:pt x="30" y="9"/>
                          <a:pt x="33" y="6"/>
                          <a:pt x="37" y="6"/>
                        </a:cubicBezTo>
                        <a:cubicBezTo>
                          <a:pt x="41" y="6"/>
                          <a:pt x="44" y="9"/>
                          <a:pt x="44" y="13"/>
                        </a:cubicBezTo>
                        <a:cubicBezTo>
                          <a:pt x="44" y="17"/>
                          <a:pt x="41" y="20"/>
                          <a:pt x="37" y="20"/>
                        </a:cubicBezTo>
                        <a:close/>
                        <a:moveTo>
                          <a:pt x="58" y="20"/>
                        </a:moveTo>
                        <a:cubicBezTo>
                          <a:pt x="54" y="20"/>
                          <a:pt x="51" y="17"/>
                          <a:pt x="51" y="13"/>
                        </a:cubicBezTo>
                        <a:cubicBezTo>
                          <a:pt x="51" y="9"/>
                          <a:pt x="54" y="6"/>
                          <a:pt x="58" y="6"/>
                        </a:cubicBezTo>
                        <a:cubicBezTo>
                          <a:pt x="62" y="6"/>
                          <a:pt x="65" y="9"/>
                          <a:pt x="65" y="13"/>
                        </a:cubicBezTo>
                        <a:cubicBezTo>
                          <a:pt x="65" y="17"/>
                          <a:pt x="62" y="20"/>
                          <a:pt x="58" y="2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789"/>
                    <a:endParaRPr lang="en-US" sz="1200" dirty="0">
                      <a:solidFill>
                        <a:prstClr val="black"/>
                      </a:solidFill>
                      <a:latin typeface="Arial"/>
                    </a:endParaRPr>
                  </a:p>
                </p:txBody>
              </p:sp>
            </p:grpSp>
          </p:grpSp>
        </p:grpSp>
        <p:grpSp>
          <p:nvGrpSpPr>
            <p:cNvPr id="71" name="Group 70"/>
            <p:cNvGrpSpPr/>
            <p:nvPr/>
          </p:nvGrpSpPr>
          <p:grpSpPr>
            <a:xfrm>
              <a:off x="7939528" y="4530719"/>
              <a:ext cx="427340" cy="451064"/>
              <a:chOff x="7995709" y="5607741"/>
              <a:chExt cx="427340" cy="451064"/>
            </a:xfrm>
          </p:grpSpPr>
          <p:pic>
            <p:nvPicPr>
              <p:cNvPr id="72" name="Picture 71" descr="aw_flat_icons_Government.png"/>
              <p:cNvPicPr>
                <a:picLocks noChangeAspect="1"/>
              </p:cNvPicPr>
              <p:nvPr/>
            </p:nvPicPr>
            <p:blipFill>
              <a:blip r:embed="rId7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95709" y="5607741"/>
                <a:ext cx="358731" cy="358731"/>
              </a:xfrm>
              <a:prstGeom prst="rect">
                <a:avLst/>
              </a:prstGeom>
            </p:spPr>
          </p:pic>
          <p:grpSp>
            <p:nvGrpSpPr>
              <p:cNvPr id="73" name="Group 72"/>
              <p:cNvGrpSpPr/>
              <p:nvPr/>
            </p:nvGrpSpPr>
            <p:grpSpPr>
              <a:xfrm>
                <a:off x="8180622" y="5816378"/>
                <a:ext cx="242427" cy="242427"/>
                <a:chOff x="5228137" y="194293"/>
                <a:chExt cx="408114" cy="408114"/>
              </a:xfrm>
            </p:grpSpPr>
            <p:sp>
              <p:nvSpPr>
                <p:cNvPr id="74" name="Oval 73"/>
                <p:cNvSpPr/>
                <p:nvPr/>
              </p:nvSpPr>
              <p:spPr>
                <a:xfrm>
                  <a:off x="5228137" y="194293"/>
                  <a:ext cx="408114" cy="408114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789">
                    <a:lnSpc>
                      <a:spcPct val="90000"/>
                    </a:lnSpc>
                  </a:pPr>
                  <a:endParaRPr lang="en-US" sz="1800" b="1" dirty="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grpSp>
              <p:nvGrpSpPr>
                <p:cNvPr id="75" name="Group 74"/>
                <p:cNvGrpSpPr/>
                <p:nvPr/>
              </p:nvGrpSpPr>
              <p:grpSpPr>
                <a:xfrm>
                  <a:off x="5307304" y="304520"/>
                  <a:ext cx="249781" cy="187660"/>
                  <a:chOff x="4925657" y="1843913"/>
                  <a:chExt cx="580311" cy="435985"/>
                </a:xfrm>
                <a:solidFill>
                  <a:schemeClr val="bg1"/>
                </a:solidFill>
              </p:grpSpPr>
              <p:sp>
                <p:nvSpPr>
                  <p:cNvPr id="76" name="Freeform 6"/>
                  <p:cNvSpPr>
                    <a:spLocks noEditPoints="1"/>
                  </p:cNvSpPr>
                  <p:nvPr/>
                </p:nvSpPr>
                <p:spPr bwMode="auto">
                  <a:xfrm>
                    <a:off x="4925657" y="1928103"/>
                    <a:ext cx="580311" cy="351795"/>
                  </a:xfrm>
                  <a:custGeom>
                    <a:avLst/>
                    <a:gdLst>
                      <a:gd name="T0" fmla="*/ 45 w 210"/>
                      <a:gd name="T1" fmla="*/ 55 h 127"/>
                      <a:gd name="T2" fmla="*/ 50 w 210"/>
                      <a:gd name="T3" fmla="*/ 42 h 127"/>
                      <a:gd name="T4" fmla="*/ 45 w 210"/>
                      <a:gd name="T5" fmla="*/ 55 h 127"/>
                      <a:gd name="T6" fmla="*/ 50 w 210"/>
                      <a:gd name="T7" fmla="*/ 42 h 127"/>
                      <a:gd name="T8" fmla="*/ 45 w 210"/>
                      <a:gd name="T9" fmla="*/ 55 h 127"/>
                      <a:gd name="T10" fmla="*/ 50 w 210"/>
                      <a:gd name="T11" fmla="*/ 42 h 127"/>
                      <a:gd name="T12" fmla="*/ 84 w 210"/>
                      <a:gd name="T13" fmla="*/ 40 h 127"/>
                      <a:gd name="T14" fmla="*/ 91 w 210"/>
                      <a:gd name="T15" fmla="*/ 52 h 127"/>
                      <a:gd name="T16" fmla="*/ 90 w 210"/>
                      <a:gd name="T17" fmla="*/ 40 h 127"/>
                      <a:gd name="T18" fmla="*/ 120 w 210"/>
                      <a:gd name="T19" fmla="*/ 40 h 127"/>
                      <a:gd name="T20" fmla="*/ 127 w 210"/>
                      <a:gd name="T21" fmla="*/ 52 h 127"/>
                      <a:gd name="T22" fmla="*/ 126 w 210"/>
                      <a:gd name="T23" fmla="*/ 40 h 127"/>
                      <a:gd name="T24" fmla="*/ 120 w 210"/>
                      <a:gd name="T25" fmla="*/ 40 h 127"/>
                      <a:gd name="T26" fmla="*/ 127 w 210"/>
                      <a:gd name="T27" fmla="*/ 52 h 127"/>
                      <a:gd name="T28" fmla="*/ 126 w 210"/>
                      <a:gd name="T29" fmla="*/ 40 h 127"/>
                      <a:gd name="T30" fmla="*/ 84 w 210"/>
                      <a:gd name="T31" fmla="*/ 40 h 127"/>
                      <a:gd name="T32" fmla="*/ 91 w 210"/>
                      <a:gd name="T33" fmla="*/ 52 h 127"/>
                      <a:gd name="T34" fmla="*/ 90 w 210"/>
                      <a:gd name="T35" fmla="*/ 40 h 127"/>
                      <a:gd name="T36" fmla="*/ 45 w 210"/>
                      <a:gd name="T37" fmla="*/ 55 h 127"/>
                      <a:gd name="T38" fmla="*/ 50 w 210"/>
                      <a:gd name="T39" fmla="*/ 42 h 127"/>
                      <a:gd name="T40" fmla="*/ 0 w 210"/>
                      <a:gd name="T41" fmla="*/ 127 h 127"/>
                      <a:gd name="T42" fmla="*/ 210 w 210"/>
                      <a:gd name="T43" fmla="*/ 0 h 127"/>
                      <a:gd name="T44" fmla="*/ 61 w 210"/>
                      <a:gd name="T45" fmla="*/ 70 h 127"/>
                      <a:gd name="T46" fmla="*/ 42 w 210"/>
                      <a:gd name="T47" fmla="*/ 62 h 127"/>
                      <a:gd name="T48" fmla="*/ 30 w 210"/>
                      <a:gd name="T49" fmla="*/ 70 h 127"/>
                      <a:gd name="T50" fmla="*/ 54 w 210"/>
                      <a:gd name="T51" fmla="*/ 32 h 127"/>
                      <a:gd name="T52" fmla="*/ 61 w 210"/>
                      <a:gd name="T53" fmla="*/ 70 h 127"/>
                      <a:gd name="T54" fmla="*/ 84 w 210"/>
                      <a:gd name="T55" fmla="*/ 59 h 127"/>
                      <a:gd name="T56" fmla="*/ 76 w 210"/>
                      <a:gd name="T57" fmla="*/ 70 h 127"/>
                      <a:gd name="T58" fmla="*/ 92 w 210"/>
                      <a:gd name="T59" fmla="*/ 33 h 127"/>
                      <a:gd name="T60" fmla="*/ 91 w 210"/>
                      <a:gd name="T61" fmla="*/ 59 h 127"/>
                      <a:gd name="T62" fmla="*/ 120 w 210"/>
                      <a:gd name="T63" fmla="*/ 59 h 127"/>
                      <a:gd name="T64" fmla="*/ 112 w 210"/>
                      <a:gd name="T65" fmla="*/ 70 h 127"/>
                      <a:gd name="T66" fmla="*/ 128 w 210"/>
                      <a:gd name="T67" fmla="*/ 33 h 127"/>
                      <a:gd name="T68" fmla="*/ 127 w 210"/>
                      <a:gd name="T69" fmla="*/ 59 h 127"/>
                      <a:gd name="T70" fmla="*/ 175 w 210"/>
                      <a:gd name="T71" fmla="*/ 68 h 127"/>
                      <a:gd name="T72" fmla="*/ 170 w 210"/>
                      <a:gd name="T73" fmla="*/ 69 h 127"/>
                      <a:gd name="T74" fmla="*/ 156 w 210"/>
                      <a:gd name="T75" fmla="*/ 66 h 127"/>
                      <a:gd name="T76" fmla="*/ 158 w 210"/>
                      <a:gd name="T77" fmla="*/ 33 h 127"/>
                      <a:gd name="T78" fmla="*/ 169 w 210"/>
                      <a:gd name="T79" fmla="*/ 55 h 127"/>
                      <a:gd name="T80" fmla="*/ 126 w 210"/>
                      <a:gd name="T81" fmla="*/ 40 h 127"/>
                      <a:gd name="T82" fmla="*/ 120 w 210"/>
                      <a:gd name="T83" fmla="*/ 52 h 127"/>
                      <a:gd name="T84" fmla="*/ 133 w 210"/>
                      <a:gd name="T85" fmla="*/ 46 h 127"/>
                      <a:gd name="T86" fmla="*/ 90 w 210"/>
                      <a:gd name="T87" fmla="*/ 40 h 127"/>
                      <a:gd name="T88" fmla="*/ 84 w 210"/>
                      <a:gd name="T89" fmla="*/ 52 h 127"/>
                      <a:gd name="T90" fmla="*/ 97 w 210"/>
                      <a:gd name="T91" fmla="*/ 46 h 127"/>
                      <a:gd name="T92" fmla="*/ 45 w 210"/>
                      <a:gd name="T93" fmla="*/ 55 h 127"/>
                      <a:gd name="T94" fmla="*/ 50 w 210"/>
                      <a:gd name="T95" fmla="*/ 42 h 127"/>
                      <a:gd name="T96" fmla="*/ 50 w 210"/>
                      <a:gd name="T97" fmla="*/ 42 h 127"/>
                      <a:gd name="T98" fmla="*/ 55 w 210"/>
                      <a:gd name="T99" fmla="*/ 55 h 127"/>
                      <a:gd name="T100" fmla="*/ 90 w 210"/>
                      <a:gd name="T101" fmla="*/ 40 h 127"/>
                      <a:gd name="T102" fmla="*/ 84 w 210"/>
                      <a:gd name="T103" fmla="*/ 52 h 127"/>
                      <a:gd name="T104" fmla="*/ 97 w 210"/>
                      <a:gd name="T105" fmla="*/ 46 h 127"/>
                      <a:gd name="T106" fmla="*/ 90 w 210"/>
                      <a:gd name="T107" fmla="*/ 40 h 127"/>
                      <a:gd name="T108" fmla="*/ 84 w 210"/>
                      <a:gd name="T109" fmla="*/ 52 h 127"/>
                      <a:gd name="T110" fmla="*/ 97 w 210"/>
                      <a:gd name="T111" fmla="*/ 46 h 127"/>
                      <a:gd name="T112" fmla="*/ 50 w 210"/>
                      <a:gd name="T113" fmla="*/ 42 h 127"/>
                      <a:gd name="T114" fmla="*/ 55 w 210"/>
                      <a:gd name="T115" fmla="*/ 55 h 1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</a:cxnLst>
                    <a:rect l="0" t="0" r="r" b="b"/>
                    <a:pathLst>
                      <a:path w="210" h="127">
                        <a:moveTo>
                          <a:pt x="50" y="42"/>
                        </a:moveTo>
                        <a:cubicBezTo>
                          <a:pt x="45" y="55"/>
                          <a:pt x="45" y="55"/>
                          <a:pt x="45" y="55"/>
                        </a:cubicBezTo>
                        <a:cubicBezTo>
                          <a:pt x="55" y="55"/>
                          <a:pt x="55" y="55"/>
                          <a:pt x="55" y="55"/>
                        </a:cubicBezTo>
                        <a:lnTo>
                          <a:pt x="50" y="42"/>
                        </a:lnTo>
                        <a:close/>
                        <a:moveTo>
                          <a:pt x="50" y="42"/>
                        </a:moveTo>
                        <a:cubicBezTo>
                          <a:pt x="45" y="55"/>
                          <a:pt x="45" y="55"/>
                          <a:pt x="45" y="55"/>
                        </a:cubicBezTo>
                        <a:cubicBezTo>
                          <a:pt x="55" y="55"/>
                          <a:pt x="55" y="55"/>
                          <a:pt x="55" y="55"/>
                        </a:cubicBezTo>
                        <a:lnTo>
                          <a:pt x="50" y="42"/>
                        </a:lnTo>
                        <a:close/>
                        <a:moveTo>
                          <a:pt x="50" y="42"/>
                        </a:moveTo>
                        <a:cubicBezTo>
                          <a:pt x="45" y="55"/>
                          <a:pt x="45" y="55"/>
                          <a:pt x="45" y="55"/>
                        </a:cubicBezTo>
                        <a:cubicBezTo>
                          <a:pt x="55" y="55"/>
                          <a:pt x="55" y="55"/>
                          <a:pt x="55" y="55"/>
                        </a:cubicBezTo>
                        <a:lnTo>
                          <a:pt x="50" y="42"/>
                        </a:lnTo>
                        <a:close/>
                        <a:moveTo>
                          <a:pt x="90" y="40"/>
                        </a:moveTo>
                        <a:cubicBezTo>
                          <a:pt x="84" y="40"/>
                          <a:pt x="84" y="40"/>
                          <a:pt x="84" y="40"/>
                        </a:cubicBezTo>
                        <a:cubicBezTo>
                          <a:pt x="84" y="52"/>
                          <a:pt x="84" y="52"/>
                          <a:pt x="84" y="52"/>
                        </a:cubicBezTo>
                        <a:cubicBezTo>
                          <a:pt x="91" y="52"/>
                          <a:pt x="91" y="52"/>
                          <a:pt x="91" y="52"/>
                        </a:cubicBezTo>
                        <a:cubicBezTo>
                          <a:pt x="95" y="52"/>
                          <a:pt x="97" y="49"/>
                          <a:pt x="97" y="46"/>
                        </a:cubicBezTo>
                        <a:cubicBezTo>
                          <a:pt x="97" y="42"/>
                          <a:pt x="94" y="40"/>
                          <a:pt x="90" y="40"/>
                        </a:cubicBezTo>
                        <a:close/>
                        <a:moveTo>
                          <a:pt x="126" y="40"/>
                        </a:moveTo>
                        <a:cubicBezTo>
                          <a:pt x="120" y="40"/>
                          <a:pt x="120" y="40"/>
                          <a:pt x="120" y="40"/>
                        </a:cubicBezTo>
                        <a:cubicBezTo>
                          <a:pt x="120" y="52"/>
                          <a:pt x="120" y="52"/>
                          <a:pt x="120" y="52"/>
                        </a:cubicBezTo>
                        <a:cubicBezTo>
                          <a:pt x="127" y="52"/>
                          <a:pt x="127" y="52"/>
                          <a:pt x="127" y="52"/>
                        </a:cubicBezTo>
                        <a:cubicBezTo>
                          <a:pt x="131" y="52"/>
                          <a:pt x="133" y="49"/>
                          <a:pt x="133" y="46"/>
                        </a:cubicBezTo>
                        <a:cubicBezTo>
                          <a:pt x="133" y="42"/>
                          <a:pt x="130" y="40"/>
                          <a:pt x="126" y="40"/>
                        </a:cubicBezTo>
                        <a:close/>
                        <a:moveTo>
                          <a:pt x="126" y="40"/>
                        </a:moveTo>
                        <a:cubicBezTo>
                          <a:pt x="120" y="40"/>
                          <a:pt x="120" y="40"/>
                          <a:pt x="120" y="40"/>
                        </a:cubicBezTo>
                        <a:cubicBezTo>
                          <a:pt x="120" y="52"/>
                          <a:pt x="120" y="52"/>
                          <a:pt x="120" y="52"/>
                        </a:cubicBezTo>
                        <a:cubicBezTo>
                          <a:pt x="127" y="52"/>
                          <a:pt x="127" y="52"/>
                          <a:pt x="127" y="52"/>
                        </a:cubicBezTo>
                        <a:cubicBezTo>
                          <a:pt x="131" y="52"/>
                          <a:pt x="133" y="49"/>
                          <a:pt x="133" y="46"/>
                        </a:cubicBezTo>
                        <a:cubicBezTo>
                          <a:pt x="133" y="42"/>
                          <a:pt x="130" y="40"/>
                          <a:pt x="126" y="40"/>
                        </a:cubicBezTo>
                        <a:close/>
                        <a:moveTo>
                          <a:pt x="90" y="40"/>
                        </a:moveTo>
                        <a:cubicBezTo>
                          <a:pt x="84" y="40"/>
                          <a:pt x="84" y="40"/>
                          <a:pt x="84" y="40"/>
                        </a:cubicBezTo>
                        <a:cubicBezTo>
                          <a:pt x="84" y="52"/>
                          <a:pt x="84" y="52"/>
                          <a:pt x="84" y="52"/>
                        </a:cubicBezTo>
                        <a:cubicBezTo>
                          <a:pt x="91" y="52"/>
                          <a:pt x="91" y="52"/>
                          <a:pt x="91" y="52"/>
                        </a:cubicBezTo>
                        <a:cubicBezTo>
                          <a:pt x="95" y="52"/>
                          <a:pt x="97" y="49"/>
                          <a:pt x="97" y="46"/>
                        </a:cubicBezTo>
                        <a:cubicBezTo>
                          <a:pt x="97" y="42"/>
                          <a:pt x="94" y="40"/>
                          <a:pt x="90" y="40"/>
                        </a:cubicBezTo>
                        <a:close/>
                        <a:moveTo>
                          <a:pt x="50" y="42"/>
                        </a:moveTo>
                        <a:cubicBezTo>
                          <a:pt x="45" y="55"/>
                          <a:pt x="45" y="55"/>
                          <a:pt x="45" y="55"/>
                        </a:cubicBezTo>
                        <a:cubicBezTo>
                          <a:pt x="55" y="55"/>
                          <a:pt x="55" y="55"/>
                          <a:pt x="55" y="55"/>
                        </a:cubicBezTo>
                        <a:lnTo>
                          <a:pt x="50" y="42"/>
                        </a:lnTo>
                        <a:close/>
                        <a:moveTo>
                          <a:pt x="0" y="0"/>
                        </a:moveTo>
                        <a:cubicBezTo>
                          <a:pt x="0" y="127"/>
                          <a:pt x="0" y="127"/>
                          <a:pt x="0" y="127"/>
                        </a:cubicBezTo>
                        <a:cubicBezTo>
                          <a:pt x="210" y="127"/>
                          <a:pt x="210" y="127"/>
                          <a:pt x="210" y="127"/>
                        </a:cubicBezTo>
                        <a:cubicBezTo>
                          <a:pt x="210" y="0"/>
                          <a:pt x="210" y="0"/>
                          <a:pt x="210" y="0"/>
                        </a:cubicBezTo>
                        <a:lnTo>
                          <a:pt x="0" y="0"/>
                        </a:lnTo>
                        <a:close/>
                        <a:moveTo>
                          <a:pt x="61" y="70"/>
                        </a:moveTo>
                        <a:cubicBezTo>
                          <a:pt x="58" y="62"/>
                          <a:pt x="58" y="62"/>
                          <a:pt x="58" y="62"/>
                        </a:cubicBezTo>
                        <a:cubicBezTo>
                          <a:pt x="42" y="62"/>
                          <a:pt x="42" y="62"/>
                          <a:pt x="42" y="62"/>
                        </a:cubicBezTo>
                        <a:cubicBezTo>
                          <a:pt x="38" y="70"/>
                          <a:pt x="38" y="70"/>
                          <a:pt x="38" y="70"/>
                        </a:cubicBezTo>
                        <a:cubicBezTo>
                          <a:pt x="30" y="70"/>
                          <a:pt x="30" y="70"/>
                          <a:pt x="30" y="70"/>
                        </a:cubicBezTo>
                        <a:cubicBezTo>
                          <a:pt x="46" y="32"/>
                          <a:pt x="46" y="32"/>
                          <a:pt x="46" y="32"/>
                        </a:cubicBezTo>
                        <a:cubicBezTo>
                          <a:pt x="54" y="32"/>
                          <a:pt x="54" y="32"/>
                          <a:pt x="54" y="32"/>
                        </a:cubicBezTo>
                        <a:cubicBezTo>
                          <a:pt x="70" y="70"/>
                          <a:pt x="70" y="70"/>
                          <a:pt x="70" y="70"/>
                        </a:cubicBezTo>
                        <a:cubicBezTo>
                          <a:pt x="61" y="70"/>
                          <a:pt x="61" y="70"/>
                          <a:pt x="61" y="70"/>
                        </a:cubicBezTo>
                        <a:close/>
                        <a:moveTo>
                          <a:pt x="91" y="59"/>
                        </a:moveTo>
                        <a:cubicBezTo>
                          <a:pt x="84" y="59"/>
                          <a:pt x="84" y="59"/>
                          <a:pt x="84" y="59"/>
                        </a:cubicBezTo>
                        <a:cubicBezTo>
                          <a:pt x="84" y="70"/>
                          <a:pt x="84" y="70"/>
                          <a:pt x="84" y="70"/>
                        </a:cubicBezTo>
                        <a:cubicBezTo>
                          <a:pt x="76" y="70"/>
                          <a:pt x="76" y="70"/>
                          <a:pt x="76" y="70"/>
                        </a:cubicBezTo>
                        <a:cubicBezTo>
                          <a:pt x="76" y="33"/>
                          <a:pt x="76" y="33"/>
                          <a:pt x="76" y="33"/>
                        </a:cubicBezTo>
                        <a:cubicBezTo>
                          <a:pt x="92" y="33"/>
                          <a:pt x="92" y="33"/>
                          <a:pt x="92" y="33"/>
                        </a:cubicBezTo>
                        <a:cubicBezTo>
                          <a:pt x="101" y="33"/>
                          <a:pt x="106" y="38"/>
                          <a:pt x="106" y="46"/>
                        </a:cubicBezTo>
                        <a:cubicBezTo>
                          <a:pt x="106" y="54"/>
                          <a:pt x="99" y="59"/>
                          <a:pt x="91" y="59"/>
                        </a:cubicBezTo>
                        <a:close/>
                        <a:moveTo>
                          <a:pt x="127" y="59"/>
                        </a:moveTo>
                        <a:cubicBezTo>
                          <a:pt x="120" y="59"/>
                          <a:pt x="120" y="59"/>
                          <a:pt x="120" y="59"/>
                        </a:cubicBezTo>
                        <a:cubicBezTo>
                          <a:pt x="120" y="70"/>
                          <a:pt x="120" y="70"/>
                          <a:pt x="120" y="70"/>
                        </a:cubicBezTo>
                        <a:cubicBezTo>
                          <a:pt x="112" y="70"/>
                          <a:pt x="112" y="70"/>
                          <a:pt x="112" y="70"/>
                        </a:cubicBezTo>
                        <a:cubicBezTo>
                          <a:pt x="112" y="33"/>
                          <a:pt x="112" y="33"/>
                          <a:pt x="112" y="33"/>
                        </a:cubicBezTo>
                        <a:cubicBezTo>
                          <a:pt x="128" y="33"/>
                          <a:pt x="128" y="33"/>
                          <a:pt x="128" y="33"/>
                        </a:cubicBezTo>
                        <a:cubicBezTo>
                          <a:pt x="137" y="33"/>
                          <a:pt x="142" y="38"/>
                          <a:pt x="142" y="46"/>
                        </a:cubicBezTo>
                        <a:cubicBezTo>
                          <a:pt x="142" y="54"/>
                          <a:pt x="135" y="59"/>
                          <a:pt x="127" y="59"/>
                        </a:cubicBezTo>
                        <a:close/>
                        <a:moveTo>
                          <a:pt x="174" y="67"/>
                        </a:moveTo>
                        <a:cubicBezTo>
                          <a:pt x="174" y="67"/>
                          <a:pt x="175" y="68"/>
                          <a:pt x="175" y="68"/>
                        </a:cubicBezTo>
                        <a:cubicBezTo>
                          <a:pt x="175" y="69"/>
                          <a:pt x="174" y="70"/>
                          <a:pt x="173" y="70"/>
                        </a:cubicBezTo>
                        <a:cubicBezTo>
                          <a:pt x="172" y="71"/>
                          <a:pt x="170" y="70"/>
                          <a:pt x="170" y="69"/>
                        </a:cubicBezTo>
                        <a:cubicBezTo>
                          <a:pt x="164" y="57"/>
                          <a:pt x="164" y="57"/>
                          <a:pt x="164" y="57"/>
                        </a:cubicBezTo>
                        <a:cubicBezTo>
                          <a:pt x="156" y="66"/>
                          <a:pt x="156" y="66"/>
                          <a:pt x="156" y="66"/>
                        </a:cubicBezTo>
                        <a:cubicBezTo>
                          <a:pt x="156" y="34"/>
                          <a:pt x="156" y="34"/>
                          <a:pt x="156" y="34"/>
                        </a:cubicBezTo>
                        <a:cubicBezTo>
                          <a:pt x="156" y="33"/>
                          <a:pt x="157" y="32"/>
                          <a:pt x="158" y="33"/>
                        </a:cubicBezTo>
                        <a:cubicBezTo>
                          <a:pt x="180" y="55"/>
                          <a:pt x="180" y="55"/>
                          <a:pt x="180" y="55"/>
                        </a:cubicBezTo>
                        <a:cubicBezTo>
                          <a:pt x="169" y="55"/>
                          <a:pt x="169" y="55"/>
                          <a:pt x="169" y="55"/>
                        </a:cubicBezTo>
                        <a:lnTo>
                          <a:pt x="174" y="67"/>
                        </a:lnTo>
                        <a:close/>
                        <a:moveTo>
                          <a:pt x="126" y="40"/>
                        </a:moveTo>
                        <a:cubicBezTo>
                          <a:pt x="120" y="40"/>
                          <a:pt x="120" y="40"/>
                          <a:pt x="120" y="40"/>
                        </a:cubicBezTo>
                        <a:cubicBezTo>
                          <a:pt x="120" y="52"/>
                          <a:pt x="120" y="52"/>
                          <a:pt x="120" y="52"/>
                        </a:cubicBezTo>
                        <a:cubicBezTo>
                          <a:pt x="127" y="52"/>
                          <a:pt x="127" y="52"/>
                          <a:pt x="127" y="52"/>
                        </a:cubicBezTo>
                        <a:cubicBezTo>
                          <a:pt x="131" y="52"/>
                          <a:pt x="133" y="49"/>
                          <a:pt x="133" y="46"/>
                        </a:cubicBezTo>
                        <a:cubicBezTo>
                          <a:pt x="133" y="42"/>
                          <a:pt x="130" y="40"/>
                          <a:pt x="126" y="40"/>
                        </a:cubicBezTo>
                        <a:close/>
                        <a:moveTo>
                          <a:pt x="90" y="40"/>
                        </a:moveTo>
                        <a:cubicBezTo>
                          <a:pt x="84" y="40"/>
                          <a:pt x="84" y="40"/>
                          <a:pt x="84" y="40"/>
                        </a:cubicBezTo>
                        <a:cubicBezTo>
                          <a:pt x="84" y="52"/>
                          <a:pt x="84" y="52"/>
                          <a:pt x="84" y="52"/>
                        </a:cubicBezTo>
                        <a:cubicBezTo>
                          <a:pt x="91" y="52"/>
                          <a:pt x="91" y="52"/>
                          <a:pt x="91" y="52"/>
                        </a:cubicBezTo>
                        <a:cubicBezTo>
                          <a:pt x="95" y="52"/>
                          <a:pt x="97" y="49"/>
                          <a:pt x="97" y="46"/>
                        </a:cubicBezTo>
                        <a:cubicBezTo>
                          <a:pt x="97" y="42"/>
                          <a:pt x="94" y="40"/>
                          <a:pt x="90" y="40"/>
                        </a:cubicBezTo>
                        <a:close/>
                        <a:moveTo>
                          <a:pt x="45" y="55"/>
                        </a:moveTo>
                        <a:cubicBezTo>
                          <a:pt x="55" y="55"/>
                          <a:pt x="55" y="55"/>
                          <a:pt x="55" y="55"/>
                        </a:cubicBezTo>
                        <a:cubicBezTo>
                          <a:pt x="50" y="42"/>
                          <a:pt x="50" y="42"/>
                          <a:pt x="50" y="42"/>
                        </a:cubicBezTo>
                        <a:lnTo>
                          <a:pt x="45" y="55"/>
                        </a:lnTo>
                        <a:close/>
                        <a:moveTo>
                          <a:pt x="50" y="42"/>
                        </a:moveTo>
                        <a:cubicBezTo>
                          <a:pt x="45" y="55"/>
                          <a:pt x="45" y="55"/>
                          <a:pt x="45" y="55"/>
                        </a:cubicBezTo>
                        <a:cubicBezTo>
                          <a:pt x="55" y="55"/>
                          <a:pt x="55" y="55"/>
                          <a:pt x="55" y="55"/>
                        </a:cubicBezTo>
                        <a:lnTo>
                          <a:pt x="50" y="42"/>
                        </a:lnTo>
                        <a:close/>
                        <a:moveTo>
                          <a:pt x="90" y="40"/>
                        </a:moveTo>
                        <a:cubicBezTo>
                          <a:pt x="84" y="40"/>
                          <a:pt x="84" y="40"/>
                          <a:pt x="84" y="40"/>
                        </a:cubicBezTo>
                        <a:cubicBezTo>
                          <a:pt x="84" y="52"/>
                          <a:pt x="84" y="52"/>
                          <a:pt x="84" y="52"/>
                        </a:cubicBezTo>
                        <a:cubicBezTo>
                          <a:pt x="91" y="52"/>
                          <a:pt x="91" y="52"/>
                          <a:pt x="91" y="52"/>
                        </a:cubicBezTo>
                        <a:cubicBezTo>
                          <a:pt x="95" y="52"/>
                          <a:pt x="97" y="49"/>
                          <a:pt x="97" y="46"/>
                        </a:cubicBezTo>
                        <a:cubicBezTo>
                          <a:pt x="97" y="42"/>
                          <a:pt x="94" y="40"/>
                          <a:pt x="90" y="40"/>
                        </a:cubicBezTo>
                        <a:close/>
                        <a:moveTo>
                          <a:pt x="90" y="40"/>
                        </a:moveTo>
                        <a:cubicBezTo>
                          <a:pt x="84" y="40"/>
                          <a:pt x="84" y="40"/>
                          <a:pt x="84" y="40"/>
                        </a:cubicBezTo>
                        <a:cubicBezTo>
                          <a:pt x="84" y="52"/>
                          <a:pt x="84" y="52"/>
                          <a:pt x="84" y="52"/>
                        </a:cubicBezTo>
                        <a:cubicBezTo>
                          <a:pt x="91" y="52"/>
                          <a:pt x="91" y="52"/>
                          <a:pt x="91" y="52"/>
                        </a:cubicBezTo>
                        <a:cubicBezTo>
                          <a:pt x="95" y="52"/>
                          <a:pt x="97" y="49"/>
                          <a:pt x="97" y="46"/>
                        </a:cubicBezTo>
                        <a:cubicBezTo>
                          <a:pt x="97" y="42"/>
                          <a:pt x="94" y="40"/>
                          <a:pt x="90" y="40"/>
                        </a:cubicBezTo>
                        <a:close/>
                        <a:moveTo>
                          <a:pt x="50" y="42"/>
                        </a:moveTo>
                        <a:cubicBezTo>
                          <a:pt x="45" y="55"/>
                          <a:pt x="45" y="55"/>
                          <a:pt x="45" y="55"/>
                        </a:cubicBezTo>
                        <a:cubicBezTo>
                          <a:pt x="55" y="55"/>
                          <a:pt x="55" y="55"/>
                          <a:pt x="55" y="55"/>
                        </a:cubicBezTo>
                        <a:lnTo>
                          <a:pt x="50" y="42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789"/>
                    <a:endParaRPr lang="en-US" sz="1200" dirty="0">
                      <a:solidFill>
                        <a:prstClr val="black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77" name="Freeform 76"/>
                  <p:cNvSpPr>
                    <a:spLocks noEditPoints="1"/>
                  </p:cNvSpPr>
                  <p:nvPr/>
                </p:nvSpPr>
                <p:spPr bwMode="auto">
                  <a:xfrm>
                    <a:off x="4925657" y="1843913"/>
                    <a:ext cx="580311" cy="72163"/>
                  </a:xfrm>
                  <a:custGeom>
                    <a:avLst/>
                    <a:gdLst>
                      <a:gd name="T0" fmla="*/ 0 w 210"/>
                      <a:gd name="T1" fmla="*/ 0 h 26"/>
                      <a:gd name="T2" fmla="*/ 0 w 210"/>
                      <a:gd name="T3" fmla="*/ 26 h 26"/>
                      <a:gd name="T4" fmla="*/ 210 w 210"/>
                      <a:gd name="T5" fmla="*/ 26 h 26"/>
                      <a:gd name="T6" fmla="*/ 210 w 210"/>
                      <a:gd name="T7" fmla="*/ 0 h 26"/>
                      <a:gd name="T8" fmla="*/ 0 w 210"/>
                      <a:gd name="T9" fmla="*/ 0 h 26"/>
                      <a:gd name="T10" fmla="*/ 15 w 210"/>
                      <a:gd name="T11" fmla="*/ 20 h 26"/>
                      <a:gd name="T12" fmla="*/ 8 w 210"/>
                      <a:gd name="T13" fmla="*/ 13 h 26"/>
                      <a:gd name="T14" fmla="*/ 15 w 210"/>
                      <a:gd name="T15" fmla="*/ 6 h 26"/>
                      <a:gd name="T16" fmla="*/ 22 w 210"/>
                      <a:gd name="T17" fmla="*/ 13 h 26"/>
                      <a:gd name="T18" fmla="*/ 15 w 210"/>
                      <a:gd name="T19" fmla="*/ 20 h 26"/>
                      <a:gd name="T20" fmla="*/ 37 w 210"/>
                      <a:gd name="T21" fmla="*/ 20 h 26"/>
                      <a:gd name="T22" fmla="*/ 30 w 210"/>
                      <a:gd name="T23" fmla="*/ 13 h 26"/>
                      <a:gd name="T24" fmla="*/ 37 w 210"/>
                      <a:gd name="T25" fmla="*/ 6 h 26"/>
                      <a:gd name="T26" fmla="*/ 44 w 210"/>
                      <a:gd name="T27" fmla="*/ 13 h 26"/>
                      <a:gd name="T28" fmla="*/ 37 w 210"/>
                      <a:gd name="T29" fmla="*/ 20 h 26"/>
                      <a:gd name="T30" fmla="*/ 58 w 210"/>
                      <a:gd name="T31" fmla="*/ 20 h 26"/>
                      <a:gd name="T32" fmla="*/ 51 w 210"/>
                      <a:gd name="T33" fmla="*/ 13 h 26"/>
                      <a:gd name="T34" fmla="*/ 58 w 210"/>
                      <a:gd name="T35" fmla="*/ 6 h 26"/>
                      <a:gd name="T36" fmla="*/ 65 w 210"/>
                      <a:gd name="T37" fmla="*/ 13 h 26"/>
                      <a:gd name="T38" fmla="*/ 58 w 210"/>
                      <a:gd name="T39" fmla="*/ 20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210" h="26">
                        <a:moveTo>
                          <a:pt x="0" y="0"/>
                        </a:moveTo>
                        <a:cubicBezTo>
                          <a:pt x="0" y="26"/>
                          <a:pt x="0" y="26"/>
                          <a:pt x="0" y="26"/>
                        </a:cubicBezTo>
                        <a:cubicBezTo>
                          <a:pt x="210" y="26"/>
                          <a:pt x="210" y="26"/>
                          <a:pt x="210" y="26"/>
                        </a:cubicBezTo>
                        <a:cubicBezTo>
                          <a:pt x="210" y="0"/>
                          <a:pt x="210" y="0"/>
                          <a:pt x="210" y="0"/>
                        </a:cubicBezTo>
                        <a:lnTo>
                          <a:pt x="0" y="0"/>
                        </a:lnTo>
                        <a:close/>
                        <a:moveTo>
                          <a:pt x="15" y="20"/>
                        </a:moveTo>
                        <a:cubicBezTo>
                          <a:pt x="11" y="20"/>
                          <a:pt x="8" y="17"/>
                          <a:pt x="8" y="13"/>
                        </a:cubicBezTo>
                        <a:cubicBezTo>
                          <a:pt x="8" y="9"/>
                          <a:pt x="11" y="6"/>
                          <a:pt x="15" y="6"/>
                        </a:cubicBezTo>
                        <a:cubicBezTo>
                          <a:pt x="18" y="6"/>
                          <a:pt x="22" y="9"/>
                          <a:pt x="22" y="13"/>
                        </a:cubicBezTo>
                        <a:cubicBezTo>
                          <a:pt x="22" y="17"/>
                          <a:pt x="18" y="20"/>
                          <a:pt x="15" y="20"/>
                        </a:cubicBezTo>
                        <a:close/>
                        <a:moveTo>
                          <a:pt x="37" y="20"/>
                        </a:moveTo>
                        <a:cubicBezTo>
                          <a:pt x="33" y="20"/>
                          <a:pt x="30" y="17"/>
                          <a:pt x="30" y="13"/>
                        </a:cubicBezTo>
                        <a:cubicBezTo>
                          <a:pt x="30" y="9"/>
                          <a:pt x="33" y="6"/>
                          <a:pt x="37" y="6"/>
                        </a:cubicBezTo>
                        <a:cubicBezTo>
                          <a:pt x="41" y="6"/>
                          <a:pt x="44" y="9"/>
                          <a:pt x="44" y="13"/>
                        </a:cubicBezTo>
                        <a:cubicBezTo>
                          <a:pt x="44" y="17"/>
                          <a:pt x="41" y="20"/>
                          <a:pt x="37" y="20"/>
                        </a:cubicBezTo>
                        <a:close/>
                        <a:moveTo>
                          <a:pt x="58" y="20"/>
                        </a:moveTo>
                        <a:cubicBezTo>
                          <a:pt x="54" y="20"/>
                          <a:pt x="51" y="17"/>
                          <a:pt x="51" y="13"/>
                        </a:cubicBezTo>
                        <a:cubicBezTo>
                          <a:pt x="51" y="9"/>
                          <a:pt x="54" y="6"/>
                          <a:pt x="58" y="6"/>
                        </a:cubicBezTo>
                        <a:cubicBezTo>
                          <a:pt x="62" y="6"/>
                          <a:pt x="65" y="9"/>
                          <a:pt x="65" y="13"/>
                        </a:cubicBezTo>
                        <a:cubicBezTo>
                          <a:pt x="65" y="17"/>
                          <a:pt x="62" y="20"/>
                          <a:pt x="58" y="2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789"/>
                    <a:endParaRPr lang="en-US" sz="1200" dirty="0">
                      <a:solidFill>
                        <a:prstClr val="black"/>
                      </a:solidFill>
                      <a:latin typeface="Arial"/>
                    </a:endParaRPr>
                  </a:p>
                </p:txBody>
              </p:sp>
            </p:grpSp>
          </p:grpSp>
        </p:grpSp>
      </p:grpSp>
      <p:grpSp>
        <p:nvGrpSpPr>
          <p:cNvPr id="109" name="Group 108"/>
          <p:cNvGrpSpPr/>
          <p:nvPr/>
        </p:nvGrpSpPr>
        <p:grpSpPr>
          <a:xfrm rot="10800000">
            <a:off x="9909471" y="2133601"/>
            <a:ext cx="558563" cy="3413371"/>
            <a:chOff x="1598612" y="1295400"/>
            <a:chExt cx="609600" cy="3725259"/>
          </a:xfrm>
        </p:grpSpPr>
        <p:cxnSp>
          <p:nvCxnSpPr>
            <p:cNvPr id="110" name="Straight Connector 109"/>
            <p:cNvCxnSpPr/>
            <p:nvPr/>
          </p:nvCxnSpPr>
          <p:spPr>
            <a:xfrm>
              <a:off x="1598612" y="1295400"/>
              <a:ext cx="609600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ysDot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>
              <a:off x="2208212" y="1295400"/>
              <a:ext cx="0" cy="3725259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ysDot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>
              <a:off x="1598612" y="5003022"/>
              <a:ext cx="609600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ysDot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4" name="Straight Connector 113"/>
          <p:cNvCxnSpPr>
            <a:endCxn id="117" idx="2"/>
          </p:cNvCxnSpPr>
          <p:nvPr/>
        </p:nvCxnSpPr>
        <p:spPr>
          <a:xfrm flipV="1">
            <a:off x="8036481" y="2683642"/>
            <a:ext cx="1803489" cy="555533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>
            <a:endCxn id="118" idx="2"/>
          </p:cNvCxnSpPr>
          <p:nvPr/>
        </p:nvCxnSpPr>
        <p:spPr>
          <a:xfrm>
            <a:off x="8327531" y="3727412"/>
            <a:ext cx="1512823" cy="509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>
            <a:endCxn id="119" idx="2"/>
          </p:cNvCxnSpPr>
          <p:nvPr/>
        </p:nvCxnSpPr>
        <p:spPr>
          <a:xfrm>
            <a:off x="8031651" y="4163464"/>
            <a:ext cx="1829672" cy="575265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Oval 116"/>
          <p:cNvSpPr/>
          <p:nvPr/>
        </p:nvSpPr>
        <p:spPr>
          <a:xfrm>
            <a:off x="9839970" y="2640002"/>
            <a:ext cx="87280" cy="8728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18" name="Oval 117"/>
          <p:cNvSpPr/>
          <p:nvPr/>
        </p:nvSpPr>
        <p:spPr>
          <a:xfrm>
            <a:off x="9840354" y="3688863"/>
            <a:ext cx="87280" cy="8728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19" name="Oval 118"/>
          <p:cNvSpPr/>
          <p:nvPr/>
        </p:nvSpPr>
        <p:spPr>
          <a:xfrm>
            <a:off x="9861323" y="4695089"/>
            <a:ext cx="87280" cy="8728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21" name="Oval 120"/>
          <p:cNvSpPr/>
          <p:nvPr/>
        </p:nvSpPr>
        <p:spPr>
          <a:xfrm>
            <a:off x="2027700" y="4367698"/>
            <a:ext cx="87280" cy="8728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22" name="Oval 121"/>
          <p:cNvSpPr/>
          <p:nvPr/>
        </p:nvSpPr>
        <p:spPr>
          <a:xfrm>
            <a:off x="10361619" y="2455486"/>
            <a:ext cx="259551" cy="25955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9">
              <a:lnSpc>
                <a:spcPct val="90000"/>
              </a:lnSpc>
            </a:pPr>
            <a:endParaRPr lang="en-US" sz="1800" b="1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23" name="Freeform 6"/>
          <p:cNvSpPr>
            <a:spLocks noEditPoints="1"/>
          </p:cNvSpPr>
          <p:nvPr/>
        </p:nvSpPr>
        <p:spPr bwMode="auto">
          <a:xfrm>
            <a:off x="10437819" y="2538719"/>
            <a:ext cx="158854" cy="96301"/>
          </a:xfrm>
          <a:custGeom>
            <a:avLst/>
            <a:gdLst>
              <a:gd name="T0" fmla="*/ 45 w 210"/>
              <a:gd name="T1" fmla="*/ 55 h 127"/>
              <a:gd name="T2" fmla="*/ 50 w 210"/>
              <a:gd name="T3" fmla="*/ 42 h 127"/>
              <a:gd name="T4" fmla="*/ 45 w 210"/>
              <a:gd name="T5" fmla="*/ 55 h 127"/>
              <a:gd name="T6" fmla="*/ 50 w 210"/>
              <a:gd name="T7" fmla="*/ 42 h 127"/>
              <a:gd name="T8" fmla="*/ 45 w 210"/>
              <a:gd name="T9" fmla="*/ 55 h 127"/>
              <a:gd name="T10" fmla="*/ 50 w 210"/>
              <a:gd name="T11" fmla="*/ 42 h 127"/>
              <a:gd name="T12" fmla="*/ 84 w 210"/>
              <a:gd name="T13" fmla="*/ 40 h 127"/>
              <a:gd name="T14" fmla="*/ 91 w 210"/>
              <a:gd name="T15" fmla="*/ 52 h 127"/>
              <a:gd name="T16" fmla="*/ 90 w 210"/>
              <a:gd name="T17" fmla="*/ 40 h 127"/>
              <a:gd name="T18" fmla="*/ 120 w 210"/>
              <a:gd name="T19" fmla="*/ 40 h 127"/>
              <a:gd name="T20" fmla="*/ 127 w 210"/>
              <a:gd name="T21" fmla="*/ 52 h 127"/>
              <a:gd name="T22" fmla="*/ 126 w 210"/>
              <a:gd name="T23" fmla="*/ 40 h 127"/>
              <a:gd name="T24" fmla="*/ 120 w 210"/>
              <a:gd name="T25" fmla="*/ 40 h 127"/>
              <a:gd name="T26" fmla="*/ 127 w 210"/>
              <a:gd name="T27" fmla="*/ 52 h 127"/>
              <a:gd name="T28" fmla="*/ 126 w 210"/>
              <a:gd name="T29" fmla="*/ 40 h 127"/>
              <a:gd name="T30" fmla="*/ 84 w 210"/>
              <a:gd name="T31" fmla="*/ 40 h 127"/>
              <a:gd name="T32" fmla="*/ 91 w 210"/>
              <a:gd name="T33" fmla="*/ 52 h 127"/>
              <a:gd name="T34" fmla="*/ 90 w 210"/>
              <a:gd name="T35" fmla="*/ 40 h 127"/>
              <a:gd name="T36" fmla="*/ 45 w 210"/>
              <a:gd name="T37" fmla="*/ 55 h 127"/>
              <a:gd name="T38" fmla="*/ 50 w 210"/>
              <a:gd name="T39" fmla="*/ 42 h 127"/>
              <a:gd name="T40" fmla="*/ 0 w 210"/>
              <a:gd name="T41" fmla="*/ 127 h 127"/>
              <a:gd name="T42" fmla="*/ 210 w 210"/>
              <a:gd name="T43" fmla="*/ 0 h 127"/>
              <a:gd name="T44" fmla="*/ 61 w 210"/>
              <a:gd name="T45" fmla="*/ 70 h 127"/>
              <a:gd name="T46" fmla="*/ 42 w 210"/>
              <a:gd name="T47" fmla="*/ 62 h 127"/>
              <a:gd name="T48" fmla="*/ 30 w 210"/>
              <a:gd name="T49" fmla="*/ 70 h 127"/>
              <a:gd name="T50" fmla="*/ 54 w 210"/>
              <a:gd name="T51" fmla="*/ 32 h 127"/>
              <a:gd name="T52" fmla="*/ 61 w 210"/>
              <a:gd name="T53" fmla="*/ 70 h 127"/>
              <a:gd name="T54" fmla="*/ 84 w 210"/>
              <a:gd name="T55" fmla="*/ 59 h 127"/>
              <a:gd name="T56" fmla="*/ 76 w 210"/>
              <a:gd name="T57" fmla="*/ 70 h 127"/>
              <a:gd name="T58" fmla="*/ 92 w 210"/>
              <a:gd name="T59" fmla="*/ 33 h 127"/>
              <a:gd name="T60" fmla="*/ 91 w 210"/>
              <a:gd name="T61" fmla="*/ 59 h 127"/>
              <a:gd name="T62" fmla="*/ 120 w 210"/>
              <a:gd name="T63" fmla="*/ 59 h 127"/>
              <a:gd name="T64" fmla="*/ 112 w 210"/>
              <a:gd name="T65" fmla="*/ 70 h 127"/>
              <a:gd name="T66" fmla="*/ 128 w 210"/>
              <a:gd name="T67" fmla="*/ 33 h 127"/>
              <a:gd name="T68" fmla="*/ 127 w 210"/>
              <a:gd name="T69" fmla="*/ 59 h 127"/>
              <a:gd name="T70" fmla="*/ 175 w 210"/>
              <a:gd name="T71" fmla="*/ 68 h 127"/>
              <a:gd name="T72" fmla="*/ 170 w 210"/>
              <a:gd name="T73" fmla="*/ 69 h 127"/>
              <a:gd name="T74" fmla="*/ 156 w 210"/>
              <a:gd name="T75" fmla="*/ 66 h 127"/>
              <a:gd name="T76" fmla="*/ 158 w 210"/>
              <a:gd name="T77" fmla="*/ 33 h 127"/>
              <a:gd name="T78" fmla="*/ 169 w 210"/>
              <a:gd name="T79" fmla="*/ 55 h 127"/>
              <a:gd name="T80" fmla="*/ 126 w 210"/>
              <a:gd name="T81" fmla="*/ 40 h 127"/>
              <a:gd name="T82" fmla="*/ 120 w 210"/>
              <a:gd name="T83" fmla="*/ 52 h 127"/>
              <a:gd name="T84" fmla="*/ 133 w 210"/>
              <a:gd name="T85" fmla="*/ 46 h 127"/>
              <a:gd name="T86" fmla="*/ 90 w 210"/>
              <a:gd name="T87" fmla="*/ 40 h 127"/>
              <a:gd name="T88" fmla="*/ 84 w 210"/>
              <a:gd name="T89" fmla="*/ 52 h 127"/>
              <a:gd name="T90" fmla="*/ 97 w 210"/>
              <a:gd name="T91" fmla="*/ 46 h 127"/>
              <a:gd name="T92" fmla="*/ 45 w 210"/>
              <a:gd name="T93" fmla="*/ 55 h 127"/>
              <a:gd name="T94" fmla="*/ 50 w 210"/>
              <a:gd name="T95" fmla="*/ 42 h 127"/>
              <a:gd name="T96" fmla="*/ 50 w 210"/>
              <a:gd name="T97" fmla="*/ 42 h 127"/>
              <a:gd name="T98" fmla="*/ 55 w 210"/>
              <a:gd name="T99" fmla="*/ 55 h 127"/>
              <a:gd name="T100" fmla="*/ 90 w 210"/>
              <a:gd name="T101" fmla="*/ 40 h 127"/>
              <a:gd name="T102" fmla="*/ 84 w 210"/>
              <a:gd name="T103" fmla="*/ 52 h 127"/>
              <a:gd name="T104" fmla="*/ 97 w 210"/>
              <a:gd name="T105" fmla="*/ 46 h 127"/>
              <a:gd name="T106" fmla="*/ 90 w 210"/>
              <a:gd name="T107" fmla="*/ 40 h 127"/>
              <a:gd name="T108" fmla="*/ 84 w 210"/>
              <a:gd name="T109" fmla="*/ 52 h 127"/>
              <a:gd name="T110" fmla="*/ 97 w 210"/>
              <a:gd name="T111" fmla="*/ 46 h 127"/>
              <a:gd name="T112" fmla="*/ 50 w 210"/>
              <a:gd name="T113" fmla="*/ 42 h 127"/>
              <a:gd name="T114" fmla="*/ 55 w 210"/>
              <a:gd name="T115" fmla="*/ 55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10" h="127">
                <a:moveTo>
                  <a:pt x="50" y="42"/>
                </a:moveTo>
                <a:cubicBezTo>
                  <a:pt x="45" y="55"/>
                  <a:pt x="45" y="55"/>
                  <a:pt x="45" y="55"/>
                </a:cubicBezTo>
                <a:cubicBezTo>
                  <a:pt x="55" y="55"/>
                  <a:pt x="55" y="55"/>
                  <a:pt x="55" y="55"/>
                </a:cubicBezTo>
                <a:lnTo>
                  <a:pt x="50" y="42"/>
                </a:lnTo>
                <a:close/>
                <a:moveTo>
                  <a:pt x="50" y="42"/>
                </a:moveTo>
                <a:cubicBezTo>
                  <a:pt x="45" y="55"/>
                  <a:pt x="45" y="55"/>
                  <a:pt x="45" y="55"/>
                </a:cubicBezTo>
                <a:cubicBezTo>
                  <a:pt x="55" y="55"/>
                  <a:pt x="55" y="55"/>
                  <a:pt x="55" y="55"/>
                </a:cubicBezTo>
                <a:lnTo>
                  <a:pt x="50" y="42"/>
                </a:lnTo>
                <a:close/>
                <a:moveTo>
                  <a:pt x="50" y="42"/>
                </a:moveTo>
                <a:cubicBezTo>
                  <a:pt x="45" y="55"/>
                  <a:pt x="45" y="55"/>
                  <a:pt x="45" y="55"/>
                </a:cubicBezTo>
                <a:cubicBezTo>
                  <a:pt x="55" y="55"/>
                  <a:pt x="55" y="55"/>
                  <a:pt x="55" y="55"/>
                </a:cubicBezTo>
                <a:lnTo>
                  <a:pt x="50" y="42"/>
                </a:lnTo>
                <a:close/>
                <a:moveTo>
                  <a:pt x="90" y="40"/>
                </a:moveTo>
                <a:cubicBezTo>
                  <a:pt x="84" y="40"/>
                  <a:pt x="84" y="40"/>
                  <a:pt x="84" y="40"/>
                </a:cubicBezTo>
                <a:cubicBezTo>
                  <a:pt x="84" y="52"/>
                  <a:pt x="84" y="52"/>
                  <a:pt x="84" y="52"/>
                </a:cubicBezTo>
                <a:cubicBezTo>
                  <a:pt x="91" y="52"/>
                  <a:pt x="91" y="52"/>
                  <a:pt x="91" y="52"/>
                </a:cubicBezTo>
                <a:cubicBezTo>
                  <a:pt x="95" y="52"/>
                  <a:pt x="97" y="49"/>
                  <a:pt x="97" y="46"/>
                </a:cubicBezTo>
                <a:cubicBezTo>
                  <a:pt x="97" y="42"/>
                  <a:pt x="94" y="40"/>
                  <a:pt x="90" y="40"/>
                </a:cubicBezTo>
                <a:close/>
                <a:moveTo>
                  <a:pt x="126" y="40"/>
                </a:moveTo>
                <a:cubicBezTo>
                  <a:pt x="120" y="40"/>
                  <a:pt x="120" y="40"/>
                  <a:pt x="120" y="40"/>
                </a:cubicBezTo>
                <a:cubicBezTo>
                  <a:pt x="120" y="52"/>
                  <a:pt x="120" y="52"/>
                  <a:pt x="120" y="52"/>
                </a:cubicBezTo>
                <a:cubicBezTo>
                  <a:pt x="127" y="52"/>
                  <a:pt x="127" y="52"/>
                  <a:pt x="127" y="52"/>
                </a:cubicBezTo>
                <a:cubicBezTo>
                  <a:pt x="131" y="52"/>
                  <a:pt x="133" y="49"/>
                  <a:pt x="133" y="46"/>
                </a:cubicBezTo>
                <a:cubicBezTo>
                  <a:pt x="133" y="42"/>
                  <a:pt x="130" y="40"/>
                  <a:pt x="126" y="40"/>
                </a:cubicBezTo>
                <a:close/>
                <a:moveTo>
                  <a:pt x="126" y="40"/>
                </a:moveTo>
                <a:cubicBezTo>
                  <a:pt x="120" y="40"/>
                  <a:pt x="120" y="40"/>
                  <a:pt x="120" y="40"/>
                </a:cubicBezTo>
                <a:cubicBezTo>
                  <a:pt x="120" y="52"/>
                  <a:pt x="120" y="52"/>
                  <a:pt x="120" y="52"/>
                </a:cubicBezTo>
                <a:cubicBezTo>
                  <a:pt x="127" y="52"/>
                  <a:pt x="127" y="52"/>
                  <a:pt x="127" y="52"/>
                </a:cubicBezTo>
                <a:cubicBezTo>
                  <a:pt x="131" y="52"/>
                  <a:pt x="133" y="49"/>
                  <a:pt x="133" y="46"/>
                </a:cubicBezTo>
                <a:cubicBezTo>
                  <a:pt x="133" y="42"/>
                  <a:pt x="130" y="40"/>
                  <a:pt x="126" y="40"/>
                </a:cubicBezTo>
                <a:close/>
                <a:moveTo>
                  <a:pt x="90" y="40"/>
                </a:moveTo>
                <a:cubicBezTo>
                  <a:pt x="84" y="40"/>
                  <a:pt x="84" y="40"/>
                  <a:pt x="84" y="40"/>
                </a:cubicBezTo>
                <a:cubicBezTo>
                  <a:pt x="84" y="52"/>
                  <a:pt x="84" y="52"/>
                  <a:pt x="84" y="52"/>
                </a:cubicBezTo>
                <a:cubicBezTo>
                  <a:pt x="91" y="52"/>
                  <a:pt x="91" y="52"/>
                  <a:pt x="91" y="52"/>
                </a:cubicBezTo>
                <a:cubicBezTo>
                  <a:pt x="95" y="52"/>
                  <a:pt x="97" y="49"/>
                  <a:pt x="97" y="46"/>
                </a:cubicBezTo>
                <a:cubicBezTo>
                  <a:pt x="97" y="42"/>
                  <a:pt x="94" y="40"/>
                  <a:pt x="90" y="40"/>
                </a:cubicBezTo>
                <a:close/>
                <a:moveTo>
                  <a:pt x="50" y="42"/>
                </a:moveTo>
                <a:cubicBezTo>
                  <a:pt x="45" y="55"/>
                  <a:pt x="45" y="55"/>
                  <a:pt x="45" y="55"/>
                </a:cubicBezTo>
                <a:cubicBezTo>
                  <a:pt x="55" y="55"/>
                  <a:pt x="55" y="55"/>
                  <a:pt x="55" y="55"/>
                </a:cubicBezTo>
                <a:lnTo>
                  <a:pt x="50" y="42"/>
                </a:lnTo>
                <a:close/>
                <a:moveTo>
                  <a:pt x="0" y="0"/>
                </a:moveTo>
                <a:cubicBezTo>
                  <a:pt x="0" y="127"/>
                  <a:pt x="0" y="127"/>
                  <a:pt x="0" y="127"/>
                </a:cubicBezTo>
                <a:cubicBezTo>
                  <a:pt x="210" y="127"/>
                  <a:pt x="210" y="127"/>
                  <a:pt x="210" y="127"/>
                </a:cubicBezTo>
                <a:cubicBezTo>
                  <a:pt x="210" y="0"/>
                  <a:pt x="210" y="0"/>
                  <a:pt x="210" y="0"/>
                </a:cubicBezTo>
                <a:lnTo>
                  <a:pt x="0" y="0"/>
                </a:lnTo>
                <a:close/>
                <a:moveTo>
                  <a:pt x="61" y="70"/>
                </a:moveTo>
                <a:cubicBezTo>
                  <a:pt x="58" y="62"/>
                  <a:pt x="58" y="62"/>
                  <a:pt x="58" y="62"/>
                </a:cubicBezTo>
                <a:cubicBezTo>
                  <a:pt x="42" y="62"/>
                  <a:pt x="42" y="62"/>
                  <a:pt x="42" y="62"/>
                </a:cubicBezTo>
                <a:cubicBezTo>
                  <a:pt x="38" y="70"/>
                  <a:pt x="38" y="70"/>
                  <a:pt x="38" y="70"/>
                </a:cubicBezTo>
                <a:cubicBezTo>
                  <a:pt x="30" y="70"/>
                  <a:pt x="30" y="70"/>
                  <a:pt x="30" y="70"/>
                </a:cubicBezTo>
                <a:cubicBezTo>
                  <a:pt x="46" y="32"/>
                  <a:pt x="46" y="32"/>
                  <a:pt x="46" y="32"/>
                </a:cubicBezTo>
                <a:cubicBezTo>
                  <a:pt x="54" y="32"/>
                  <a:pt x="54" y="32"/>
                  <a:pt x="54" y="32"/>
                </a:cubicBezTo>
                <a:cubicBezTo>
                  <a:pt x="70" y="70"/>
                  <a:pt x="70" y="70"/>
                  <a:pt x="70" y="70"/>
                </a:cubicBezTo>
                <a:cubicBezTo>
                  <a:pt x="61" y="70"/>
                  <a:pt x="61" y="70"/>
                  <a:pt x="61" y="70"/>
                </a:cubicBezTo>
                <a:close/>
                <a:moveTo>
                  <a:pt x="91" y="59"/>
                </a:moveTo>
                <a:cubicBezTo>
                  <a:pt x="84" y="59"/>
                  <a:pt x="84" y="59"/>
                  <a:pt x="84" y="59"/>
                </a:cubicBezTo>
                <a:cubicBezTo>
                  <a:pt x="84" y="70"/>
                  <a:pt x="84" y="70"/>
                  <a:pt x="84" y="70"/>
                </a:cubicBezTo>
                <a:cubicBezTo>
                  <a:pt x="76" y="70"/>
                  <a:pt x="76" y="70"/>
                  <a:pt x="76" y="70"/>
                </a:cubicBezTo>
                <a:cubicBezTo>
                  <a:pt x="76" y="33"/>
                  <a:pt x="76" y="33"/>
                  <a:pt x="76" y="33"/>
                </a:cubicBezTo>
                <a:cubicBezTo>
                  <a:pt x="92" y="33"/>
                  <a:pt x="92" y="33"/>
                  <a:pt x="92" y="33"/>
                </a:cubicBezTo>
                <a:cubicBezTo>
                  <a:pt x="101" y="33"/>
                  <a:pt x="106" y="38"/>
                  <a:pt x="106" y="46"/>
                </a:cubicBezTo>
                <a:cubicBezTo>
                  <a:pt x="106" y="54"/>
                  <a:pt x="99" y="59"/>
                  <a:pt x="91" y="59"/>
                </a:cubicBezTo>
                <a:close/>
                <a:moveTo>
                  <a:pt x="127" y="59"/>
                </a:moveTo>
                <a:cubicBezTo>
                  <a:pt x="120" y="59"/>
                  <a:pt x="120" y="59"/>
                  <a:pt x="120" y="59"/>
                </a:cubicBezTo>
                <a:cubicBezTo>
                  <a:pt x="120" y="70"/>
                  <a:pt x="120" y="70"/>
                  <a:pt x="120" y="70"/>
                </a:cubicBezTo>
                <a:cubicBezTo>
                  <a:pt x="112" y="70"/>
                  <a:pt x="112" y="70"/>
                  <a:pt x="112" y="70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28" y="33"/>
                  <a:pt x="128" y="33"/>
                  <a:pt x="128" y="33"/>
                </a:cubicBezTo>
                <a:cubicBezTo>
                  <a:pt x="137" y="33"/>
                  <a:pt x="142" y="38"/>
                  <a:pt x="142" y="46"/>
                </a:cubicBezTo>
                <a:cubicBezTo>
                  <a:pt x="142" y="54"/>
                  <a:pt x="135" y="59"/>
                  <a:pt x="127" y="59"/>
                </a:cubicBezTo>
                <a:close/>
                <a:moveTo>
                  <a:pt x="174" y="67"/>
                </a:moveTo>
                <a:cubicBezTo>
                  <a:pt x="174" y="67"/>
                  <a:pt x="175" y="68"/>
                  <a:pt x="175" y="68"/>
                </a:cubicBezTo>
                <a:cubicBezTo>
                  <a:pt x="175" y="69"/>
                  <a:pt x="174" y="70"/>
                  <a:pt x="173" y="70"/>
                </a:cubicBezTo>
                <a:cubicBezTo>
                  <a:pt x="172" y="71"/>
                  <a:pt x="170" y="70"/>
                  <a:pt x="170" y="69"/>
                </a:cubicBezTo>
                <a:cubicBezTo>
                  <a:pt x="164" y="57"/>
                  <a:pt x="164" y="57"/>
                  <a:pt x="164" y="57"/>
                </a:cubicBezTo>
                <a:cubicBezTo>
                  <a:pt x="156" y="66"/>
                  <a:pt x="156" y="66"/>
                  <a:pt x="156" y="66"/>
                </a:cubicBezTo>
                <a:cubicBezTo>
                  <a:pt x="156" y="34"/>
                  <a:pt x="156" y="34"/>
                  <a:pt x="156" y="34"/>
                </a:cubicBezTo>
                <a:cubicBezTo>
                  <a:pt x="156" y="33"/>
                  <a:pt x="157" y="32"/>
                  <a:pt x="158" y="33"/>
                </a:cubicBezTo>
                <a:cubicBezTo>
                  <a:pt x="180" y="55"/>
                  <a:pt x="180" y="55"/>
                  <a:pt x="180" y="55"/>
                </a:cubicBezTo>
                <a:cubicBezTo>
                  <a:pt x="169" y="55"/>
                  <a:pt x="169" y="55"/>
                  <a:pt x="169" y="55"/>
                </a:cubicBezTo>
                <a:lnTo>
                  <a:pt x="174" y="67"/>
                </a:lnTo>
                <a:close/>
                <a:moveTo>
                  <a:pt x="126" y="40"/>
                </a:moveTo>
                <a:cubicBezTo>
                  <a:pt x="120" y="40"/>
                  <a:pt x="120" y="40"/>
                  <a:pt x="120" y="40"/>
                </a:cubicBezTo>
                <a:cubicBezTo>
                  <a:pt x="120" y="52"/>
                  <a:pt x="120" y="52"/>
                  <a:pt x="120" y="52"/>
                </a:cubicBezTo>
                <a:cubicBezTo>
                  <a:pt x="127" y="52"/>
                  <a:pt x="127" y="52"/>
                  <a:pt x="127" y="52"/>
                </a:cubicBezTo>
                <a:cubicBezTo>
                  <a:pt x="131" y="52"/>
                  <a:pt x="133" y="49"/>
                  <a:pt x="133" y="46"/>
                </a:cubicBezTo>
                <a:cubicBezTo>
                  <a:pt x="133" y="42"/>
                  <a:pt x="130" y="40"/>
                  <a:pt x="126" y="40"/>
                </a:cubicBezTo>
                <a:close/>
                <a:moveTo>
                  <a:pt x="90" y="40"/>
                </a:moveTo>
                <a:cubicBezTo>
                  <a:pt x="84" y="40"/>
                  <a:pt x="84" y="40"/>
                  <a:pt x="84" y="40"/>
                </a:cubicBezTo>
                <a:cubicBezTo>
                  <a:pt x="84" y="52"/>
                  <a:pt x="84" y="52"/>
                  <a:pt x="84" y="52"/>
                </a:cubicBezTo>
                <a:cubicBezTo>
                  <a:pt x="91" y="52"/>
                  <a:pt x="91" y="52"/>
                  <a:pt x="91" y="52"/>
                </a:cubicBezTo>
                <a:cubicBezTo>
                  <a:pt x="95" y="52"/>
                  <a:pt x="97" y="49"/>
                  <a:pt x="97" y="46"/>
                </a:cubicBezTo>
                <a:cubicBezTo>
                  <a:pt x="97" y="42"/>
                  <a:pt x="94" y="40"/>
                  <a:pt x="90" y="40"/>
                </a:cubicBezTo>
                <a:close/>
                <a:moveTo>
                  <a:pt x="45" y="55"/>
                </a:moveTo>
                <a:cubicBezTo>
                  <a:pt x="55" y="55"/>
                  <a:pt x="55" y="55"/>
                  <a:pt x="55" y="55"/>
                </a:cubicBezTo>
                <a:cubicBezTo>
                  <a:pt x="50" y="42"/>
                  <a:pt x="50" y="42"/>
                  <a:pt x="50" y="42"/>
                </a:cubicBezTo>
                <a:lnTo>
                  <a:pt x="45" y="55"/>
                </a:lnTo>
                <a:close/>
                <a:moveTo>
                  <a:pt x="50" y="42"/>
                </a:moveTo>
                <a:cubicBezTo>
                  <a:pt x="45" y="55"/>
                  <a:pt x="45" y="55"/>
                  <a:pt x="45" y="55"/>
                </a:cubicBezTo>
                <a:cubicBezTo>
                  <a:pt x="55" y="55"/>
                  <a:pt x="55" y="55"/>
                  <a:pt x="55" y="55"/>
                </a:cubicBezTo>
                <a:lnTo>
                  <a:pt x="50" y="42"/>
                </a:lnTo>
                <a:close/>
                <a:moveTo>
                  <a:pt x="90" y="40"/>
                </a:moveTo>
                <a:cubicBezTo>
                  <a:pt x="84" y="40"/>
                  <a:pt x="84" y="40"/>
                  <a:pt x="84" y="40"/>
                </a:cubicBezTo>
                <a:cubicBezTo>
                  <a:pt x="84" y="52"/>
                  <a:pt x="84" y="52"/>
                  <a:pt x="84" y="52"/>
                </a:cubicBezTo>
                <a:cubicBezTo>
                  <a:pt x="91" y="52"/>
                  <a:pt x="91" y="52"/>
                  <a:pt x="91" y="52"/>
                </a:cubicBezTo>
                <a:cubicBezTo>
                  <a:pt x="95" y="52"/>
                  <a:pt x="97" y="49"/>
                  <a:pt x="97" y="46"/>
                </a:cubicBezTo>
                <a:cubicBezTo>
                  <a:pt x="97" y="42"/>
                  <a:pt x="94" y="40"/>
                  <a:pt x="90" y="40"/>
                </a:cubicBezTo>
                <a:close/>
                <a:moveTo>
                  <a:pt x="90" y="40"/>
                </a:moveTo>
                <a:cubicBezTo>
                  <a:pt x="84" y="40"/>
                  <a:pt x="84" y="40"/>
                  <a:pt x="84" y="40"/>
                </a:cubicBezTo>
                <a:cubicBezTo>
                  <a:pt x="84" y="52"/>
                  <a:pt x="84" y="52"/>
                  <a:pt x="84" y="52"/>
                </a:cubicBezTo>
                <a:cubicBezTo>
                  <a:pt x="91" y="52"/>
                  <a:pt x="91" y="52"/>
                  <a:pt x="91" y="52"/>
                </a:cubicBezTo>
                <a:cubicBezTo>
                  <a:pt x="95" y="52"/>
                  <a:pt x="97" y="49"/>
                  <a:pt x="97" y="46"/>
                </a:cubicBezTo>
                <a:cubicBezTo>
                  <a:pt x="97" y="42"/>
                  <a:pt x="94" y="40"/>
                  <a:pt x="90" y="40"/>
                </a:cubicBezTo>
                <a:close/>
                <a:moveTo>
                  <a:pt x="50" y="42"/>
                </a:moveTo>
                <a:cubicBezTo>
                  <a:pt x="45" y="55"/>
                  <a:pt x="45" y="55"/>
                  <a:pt x="45" y="55"/>
                </a:cubicBezTo>
                <a:cubicBezTo>
                  <a:pt x="55" y="55"/>
                  <a:pt x="55" y="55"/>
                  <a:pt x="55" y="55"/>
                </a:cubicBezTo>
                <a:lnTo>
                  <a:pt x="50" y="4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defTabSz="685789"/>
            <a:endParaRPr lang="en-US" sz="12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5249558" y="1518820"/>
            <a:ext cx="3834384" cy="4985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800" b="1">
                <a:solidFill>
                  <a:schemeClr val="accent4"/>
                </a:solidFill>
              </a:defRPr>
            </a:lvl1pPr>
          </a:lstStyle>
          <a:p>
            <a:r>
              <a:rPr lang="en-US" dirty="0" smtClean="0"/>
              <a:t>IoT Platform </a:t>
            </a:r>
            <a:endParaRPr lang="en-US" dirty="0"/>
          </a:p>
          <a:p>
            <a:r>
              <a:rPr lang="en-US" dirty="0" smtClean="0">
                <a:solidFill>
                  <a:srgbClr val="9E3039"/>
                </a:solidFill>
              </a:rPr>
              <a:t>On-</a:t>
            </a:r>
            <a:r>
              <a:rPr lang="en-US" dirty="0" err="1" smtClean="0">
                <a:solidFill>
                  <a:srgbClr val="9E3039"/>
                </a:solidFill>
              </a:rPr>
              <a:t>Prem</a:t>
            </a:r>
            <a:r>
              <a:rPr lang="en-US" dirty="0">
                <a:solidFill>
                  <a:srgbClr val="9E3039"/>
                </a:solidFill>
              </a:rPr>
              <a:t>, </a:t>
            </a:r>
            <a:r>
              <a:rPr lang="en-US" dirty="0" smtClean="0">
                <a:solidFill>
                  <a:srgbClr val="9E3039"/>
                </a:solidFill>
              </a:rPr>
              <a:t>Private, or </a:t>
            </a:r>
            <a:r>
              <a:rPr lang="en-US" dirty="0">
                <a:solidFill>
                  <a:srgbClr val="9E3039"/>
                </a:solidFill>
              </a:rPr>
              <a:t>Public </a:t>
            </a:r>
            <a:r>
              <a:rPr lang="en-US" dirty="0" smtClean="0">
                <a:solidFill>
                  <a:srgbClr val="9E3039"/>
                </a:solidFill>
              </a:rPr>
              <a:t>Cloud</a:t>
            </a:r>
            <a:endParaRPr lang="en-US" sz="1200" dirty="0"/>
          </a:p>
        </p:txBody>
      </p:sp>
      <p:sp>
        <p:nvSpPr>
          <p:cNvPr id="132" name="TextBox 131"/>
          <p:cNvSpPr txBox="1"/>
          <p:nvPr/>
        </p:nvSpPr>
        <p:spPr>
          <a:xfrm>
            <a:off x="9359486" y="1503301"/>
            <a:ext cx="1658531" cy="2492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800" b="1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Business Apps</a:t>
            </a:r>
          </a:p>
        </p:txBody>
      </p:sp>
      <p:sp>
        <p:nvSpPr>
          <p:cNvPr id="170" name="Rectangle 169"/>
          <p:cNvSpPr/>
          <p:nvPr/>
        </p:nvSpPr>
        <p:spPr>
          <a:xfrm>
            <a:off x="6324911" y="4299098"/>
            <a:ext cx="2111649" cy="349102"/>
          </a:xfrm>
          <a:prstGeom prst="rect">
            <a:avLst/>
          </a:prstGeom>
          <a:noFill/>
          <a:ln w="6350" cmpd="sng">
            <a:noFill/>
            <a:prstDash val="dash"/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buFont typeface="Arial" charset="0"/>
              <a:buChar char="•"/>
            </a:pP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Data Platform 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Device Management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Platform Apps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1369988" y="1503301"/>
            <a:ext cx="756617" cy="2492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b="1" dirty="0" smtClean="0">
                <a:solidFill>
                  <a:schemeClr val="accent4"/>
                </a:solidFill>
              </a:rPr>
              <a:t>Things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3869027" y="1503301"/>
            <a:ext cx="564257" cy="2492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b="1" dirty="0">
                <a:solidFill>
                  <a:schemeClr val="accent4"/>
                </a:solidFill>
              </a:rPr>
              <a:t>Edge</a:t>
            </a:r>
          </a:p>
        </p:txBody>
      </p:sp>
      <p:grpSp>
        <p:nvGrpSpPr>
          <p:cNvPr id="127" name="Group 126"/>
          <p:cNvGrpSpPr/>
          <p:nvPr/>
        </p:nvGrpSpPr>
        <p:grpSpPr>
          <a:xfrm>
            <a:off x="1360121" y="2373360"/>
            <a:ext cx="426491" cy="407647"/>
            <a:chOff x="491525" y="2298366"/>
            <a:chExt cx="511525" cy="415630"/>
          </a:xfrm>
          <a:solidFill>
            <a:schemeClr val="accent1"/>
          </a:solidFill>
        </p:grpSpPr>
        <p:sp>
          <p:nvSpPr>
            <p:cNvPr id="129" name="Freeform 77"/>
            <p:cNvSpPr>
              <a:spLocks/>
            </p:cNvSpPr>
            <p:nvPr/>
          </p:nvSpPr>
          <p:spPr bwMode="auto">
            <a:xfrm>
              <a:off x="513975" y="2574396"/>
              <a:ext cx="198880" cy="139600"/>
            </a:xfrm>
            <a:custGeom>
              <a:avLst/>
              <a:gdLst>
                <a:gd name="T0" fmla="*/ 141216 w 1444"/>
                <a:gd name="T1" fmla="*/ 81837 h 1013"/>
                <a:gd name="T2" fmla="*/ 0 w 1444"/>
                <a:gd name="T3" fmla="*/ 81837 h 1013"/>
                <a:gd name="T4" fmla="*/ 0 w 1444"/>
                <a:gd name="T5" fmla="*/ 139564 h 1013"/>
                <a:gd name="T6" fmla="*/ 141216 w 1444"/>
                <a:gd name="T7" fmla="*/ 139564 h 1013"/>
                <a:gd name="T8" fmla="*/ 198943 w 1444"/>
                <a:gd name="T9" fmla="*/ 139564 h 1013"/>
                <a:gd name="T10" fmla="*/ 198943 w 1444"/>
                <a:gd name="T11" fmla="*/ 81837 h 1013"/>
                <a:gd name="T12" fmla="*/ 198943 w 1444"/>
                <a:gd name="T13" fmla="*/ 26315 h 1013"/>
                <a:gd name="T14" fmla="*/ 141216 w 1444"/>
                <a:gd name="T15" fmla="*/ 0 h 1013"/>
                <a:gd name="T16" fmla="*/ 141216 w 1444"/>
                <a:gd name="T17" fmla="*/ 81837 h 10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44" h="1013">
                  <a:moveTo>
                    <a:pt x="1025" y="594"/>
                  </a:moveTo>
                  <a:lnTo>
                    <a:pt x="0" y="594"/>
                  </a:lnTo>
                  <a:lnTo>
                    <a:pt x="0" y="1013"/>
                  </a:lnTo>
                  <a:lnTo>
                    <a:pt x="1025" y="1013"/>
                  </a:lnTo>
                  <a:lnTo>
                    <a:pt x="1444" y="1013"/>
                  </a:lnTo>
                  <a:lnTo>
                    <a:pt x="1444" y="594"/>
                  </a:lnTo>
                  <a:lnTo>
                    <a:pt x="1444" y="191"/>
                  </a:lnTo>
                  <a:lnTo>
                    <a:pt x="1025" y="0"/>
                  </a:lnTo>
                  <a:lnTo>
                    <a:pt x="1025" y="59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sz="1800">
                <a:solidFill>
                  <a:schemeClr val="accent4"/>
                </a:solidFill>
              </a:endParaRPr>
            </a:p>
          </p:txBody>
        </p:sp>
        <p:sp>
          <p:nvSpPr>
            <p:cNvPr id="130" name="Freeform 78"/>
            <p:cNvSpPr>
              <a:spLocks/>
            </p:cNvSpPr>
            <p:nvPr/>
          </p:nvSpPr>
          <p:spPr bwMode="auto">
            <a:xfrm>
              <a:off x="857057" y="2500944"/>
              <a:ext cx="64182" cy="98533"/>
            </a:xfrm>
            <a:custGeom>
              <a:avLst/>
              <a:gdLst>
                <a:gd name="T0" fmla="*/ 40092 w 466"/>
                <a:gd name="T1" fmla="*/ 0 h 715"/>
                <a:gd name="T2" fmla="*/ 0 w 466"/>
                <a:gd name="T3" fmla="*/ 87347 h 715"/>
                <a:gd name="T4" fmla="*/ 24110 w 466"/>
                <a:gd name="T5" fmla="*/ 98507 h 715"/>
                <a:gd name="T6" fmla="*/ 64202 w 466"/>
                <a:gd name="T7" fmla="*/ 11435 h 715"/>
                <a:gd name="T8" fmla="*/ 40092 w 466"/>
                <a:gd name="T9" fmla="*/ 0 h 7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66" h="715">
                  <a:moveTo>
                    <a:pt x="291" y="0"/>
                  </a:moveTo>
                  <a:lnTo>
                    <a:pt x="0" y="634"/>
                  </a:lnTo>
                  <a:lnTo>
                    <a:pt x="175" y="715"/>
                  </a:lnTo>
                  <a:lnTo>
                    <a:pt x="466" y="83"/>
                  </a:lnTo>
                  <a:lnTo>
                    <a:pt x="2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sz="1800">
                <a:solidFill>
                  <a:schemeClr val="accent4"/>
                </a:solidFill>
              </a:endParaRPr>
            </a:p>
          </p:txBody>
        </p:sp>
        <p:sp>
          <p:nvSpPr>
            <p:cNvPr id="131" name="Freeform 79"/>
            <p:cNvSpPr>
              <a:spLocks/>
            </p:cNvSpPr>
            <p:nvPr/>
          </p:nvSpPr>
          <p:spPr bwMode="auto">
            <a:xfrm>
              <a:off x="888597" y="2500668"/>
              <a:ext cx="114453" cy="149660"/>
            </a:xfrm>
            <a:custGeom>
              <a:avLst/>
              <a:gdLst>
                <a:gd name="T0" fmla="*/ 105356 w 351"/>
                <a:gd name="T1" fmla="*/ 17602 h 459"/>
                <a:gd name="T2" fmla="*/ 69802 w 351"/>
                <a:gd name="T3" fmla="*/ 1304 h 459"/>
                <a:gd name="T4" fmla="*/ 64257 w 351"/>
                <a:gd name="T5" fmla="*/ 0 h 459"/>
                <a:gd name="T6" fmla="*/ 52515 w 351"/>
                <a:gd name="T7" fmla="*/ 7823 h 459"/>
                <a:gd name="T8" fmla="*/ 2936 w 351"/>
                <a:gd name="T9" fmla="*/ 114742 h 459"/>
                <a:gd name="T10" fmla="*/ 9459 w 351"/>
                <a:gd name="T11" fmla="*/ 132019 h 459"/>
                <a:gd name="T12" fmla="*/ 45013 w 351"/>
                <a:gd name="T13" fmla="*/ 148643 h 459"/>
                <a:gd name="T14" fmla="*/ 50232 w 351"/>
                <a:gd name="T15" fmla="*/ 149621 h 459"/>
                <a:gd name="T16" fmla="*/ 62300 w 351"/>
                <a:gd name="T17" fmla="*/ 142124 h 459"/>
                <a:gd name="T18" fmla="*/ 111553 w 351"/>
                <a:gd name="T19" fmla="*/ 34879 h 459"/>
                <a:gd name="T20" fmla="*/ 105356 w 351"/>
                <a:gd name="T21" fmla="*/ 17602 h 45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51" h="459">
                  <a:moveTo>
                    <a:pt x="323" y="54"/>
                  </a:moveTo>
                  <a:cubicBezTo>
                    <a:pt x="214" y="4"/>
                    <a:pt x="214" y="4"/>
                    <a:pt x="214" y="4"/>
                  </a:cubicBezTo>
                  <a:cubicBezTo>
                    <a:pt x="208" y="2"/>
                    <a:pt x="203" y="0"/>
                    <a:pt x="197" y="0"/>
                  </a:cubicBezTo>
                  <a:cubicBezTo>
                    <a:pt x="181" y="0"/>
                    <a:pt x="167" y="10"/>
                    <a:pt x="161" y="24"/>
                  </a:cubicBezTo>
                  <a:cubicBezTo>
                    <a:pt x="9" y="352"/>
                    <a:pt x="9" y="352"/>
                    <a:pt x="9" y="352"/>
                  </a:cubicBezTo>
                  <a:cubicBezTo>
                    <a:pt x="0" y="372"/>
                    <a:pt x="9" y="396"/>
                    <a:pt x="29" y="405"/>
                  </a:cubicBezTo>
                  <a:cubicBezTo>
                    <a:pt x="138" y="456"/>
                    <a:pt x="138" y="456"/>
                    <a:pt x="138" y="456"/>
                  </a:cubicBezTo>
                  <a:cubicBezTo>
                    <a:pt x="143" y="458"/>
                    <a:pt x="149" y="459"/>
                    <a:pt x="154" y="459"/>
                  </a:cubicBezTo>
                  <a:cubicBezTo>
                    <a:pt x="170" y="459"/>
                    <a:pt x="184" y="450"/>
                    <a:pt x="191" y="436"/>
                  </a:cubicBezTo>
                  <a:cubicBezTo>
                    <a:pt x="342" y="107"/>
                    <a:pt x="342" y="107"/>
                    <a:pt x="342" y="107"/>
                  </a:cubicBezTo>
                  <a:cubicBezTo>
                    <a:pt x="351" y="87"/>
                    <a:pt x="343" y="64"/>
                    <a:pt x="323" y="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sz="1800">
                <a:solidFill>
                  <a:schemeClr val="accent4"/>
                </a:solidFill>
              </a:endParaRPr>
            </a:p>
          </p:txBody>
        </p:sp>
        <p:sp>
          <p:nvSpPr>
            <p:cNvPr id="133" name="Freeform 80"/>
            <p:cNvSpPr>
              <a:spLocks/>
            </p:cNvSpPr>
            <p:nvPr/>
          </p:nvSpPr>
          <p:spPr bwMode="auto">
            <a:xfrm>
              <a:off x="491525" y="2298366"/>
              <a:ext cx="409881" cy="326193"/>
            </a:xfrm>
            <a:custGeom>
              <a:avLst/>
              <a:gdLst>
                <a:gd name="T0" fmla="*/ 400226 w 1257"/>
                <a:gd name="T1" fmla="*/ 142183 h 1000"/>
                <a:gd name="T2" fmla="*/ 94267 w 1257"/>
                <a:gd name="T3" fmla="*/ 978 h 1000"/>
                <a:gd name="T4" fmla="*/ 88395 w 1257"/>
                <a:gd name="T5" fmla="*/ 0 h 1000"/>
                <a:gd name="T6" fmla="*/ 75674 w 1257"/>
                <a:gd name="T7" fmla="*/ 7827 h 1000"/>
                <a:gd name="T8" fmla="*/ 2936 w 1257"/>
                <a:gd name="T9" fmla="*/ 165337 h 1000"/>
                <a:gd name="T10" fmla="*/ 9785 w 1257"/>
                <a:gd name="T11" fmla="*/ 183925 h 1000"/>
                <a:gd name="T12" fmla="*/ 315744 w 1257"/>
                <a:gd name="T13" fmla="*/ 324804 h 1000"/>
                <a:gd name="T14" fmla="*/ 321616 w 1257"/>
                <a:gd name="T15" fmla="*/ 326108 h 1000"/>
                <a:gd name="T16" fmla="*/ 321616 w 1257"/>
                <a:gd name="T17" fmla="*/ 326108 h 1000"/>
                <a:gd name="T18" fmla="*/ 334337 w 1257"/>
                <a:gd name="T19" fmla="*/ 317955 h 1000"/>
                <a:gd name="T20" fmla="*/ 406749 w 1257"/>
                <a:gd name="T21" fmla="*/ 160445 h 1000"/>
                <a:gd name="T22" fmla="*/ 400226 w 1257"/>
                <a:gd name="T23" fmla="*/ 142183 h 10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257" h="1000">
                  <a:moveTo>
                    <a:pt x="1227" y="436"/>
                  </a:moveTo>
                  <a:cubicBezTo>
                    <a:pt x="289" y="3"/>
                    <a:pt x="289" y="3"/>
                    <a:pt x="289" y="3"/>
                  </a:cubicBezTo>
                  <a:cubicBezTo>
                    <a:pt x="283" y="1"/>
                    <a:pt x="277" y="0"/>
                    <a:pt x="271" y="0"/>
                  </a:cubicBezTo>
                  <a:cubicBezTo>
                    <a:pt x="254" y="0"/>
                    <a:pt x="239" y="9"/>
                    <a:pt x="232" y="24"/>
                  </a:cubicBezTo>
                  <a:cubicBezTo>
                    <a:pt x="9" y="507"/>
                    <a:pt x="9" y="507"/>
                    <a:pt x="9" y="507"/>
                  </a:cubicBezTo>
                  <a:cubicBezTo>
                    <a:pt x="0" y="529"/>
                    <a:pt x="9" y="554"/>
                    <a:pt x="30" y="564"/>
                  </a:cubicBezTo>
                  <a:cubicBezTo>
                    <a:pt x="968" y="996"/>
                    <a:pt x="968" y="996"/>
                    <a:pt x="968" y="996"/>
                  </a:cubicBezTo>
                  <a:cubicBezTo>
                    <a:pt x="974" y="999"/>
                    <a:pt x="980" y="1000"/>
                    <a:pt x="986" y="1000"/>
                  </a:cubicBezTo>
                  <a:cubicBezTo>
                    <a:pt x="986" y="1000"/>
                    <a:pt x="986" y="1000"/>
                    <a:pt x="986" y="1000"/>
                  </a:cubicBezTo>
                  <a:cubicBezTo>
                    <a:pt x="1003" y="1000"/>
                    <a:pt x="1018" y="990"/>
                    <a:pt x="1025" y="975"/>
                  </a:cubicBezTo>
                  <a:cubicBezTo>
                    <a:pt x="1247" y="492"/>
                    <a:pt x="1247" y="492"/>
                    <a:pt x="1247" y="492"/>
                  </a:cubicBezTo>
                  <a:cubicBezTo>
                    <a:pt x="1257" y="471"/>
                    <a:pt x="1248" y="446"/>
                    <a:pt x="1227" y="4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 sz="1800">
                <a:solidFill>
                  <a:schemeClr val="accent4"/>
                </a:solidFill>
              </a:endParaRPr>
            </a:p>
          </p:txBody>
        </p:sp>
      </p:grpSp>
      <p:cxnSp>
        <p:nvCxnSpPr>
          <p:cNvPr id="134" name="Straight Connector 133"/>
          <p:cNvCxnSpPr>
            <a:stCxn id="139" idx="6"/>
            <a:endCxn id="126" idx="8"/>
          </p:cNvCxnSpPr>
          <p:nvPr/>
        </p:nvCxnSpPr>
        <p:spPr>
          <a:xfrm>
            <a:off x="2114980" y="2577183"/>
            <a:ext cx="4392640" cy="1004768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5" name="Group 134"/>
          <p:cNvGrpSpPr/>
          <p:nvPr/>
        </p:nvGrpSpPr>
        <p:grpSpPr>
          <a:xfrm>
            <a:off x="1510029" y="2240615"/>
            <a:ext cx="558563" cy="673136"/>
            <a:chOff x="1598612" y="1295400"/>
            <a:chExt cx="609600" cy="3725259"/>
          </a:xfrm>
        </p:grpSpPr>
        <p:cxnSp>
          <p:nvCxnSpPr>
            <p:cNvPr id="136" name="Straight Connector 135"/>
            <p:cNvCxnSpPr/>
            <p:nvPr/>
          </p:nvCxnSpPr>
          <p:spPr>
            <a:xfrm>
              <a:off x="1598612" y="1295400"/>
              <a:ext cx="609600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ysDot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/>
          </p:nvCxnSpPr>
          <p:spPr>
            <a:xfrm>
              <a:off x="2208212" y="1295400"/>
              <a:ext cx="0" cy="3725259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ysDot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/>
          </p:nvCxnSpPr>
          <p:spPr>
            <a:xfrm>
              <a:off x="1598612" y="5003022"/>
              <a:ext cx="609600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ysDot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9" name="Oval 138"/>
          <p:cNvSpPr/>
          <p:nvPr/>
        </p:nvSpPr>
        <p:spPr>
          <a:xfrm>
            <a:off x="2027700" y="2533543"/>
            <a:ext cx="87280" cy="8728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40" name="TextBox 139"/>
          <p:cNvSpPr txBox="1"/>
          <p:nvPr/>
        </p:nvSpPr>
        <p:spPr>
          <a:xfrm rot="900000">
            <a:off x="2701130" y="2895978"/>
            <a:ext cx="2656175" cy="3323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b="1" smtClean="0"/>
              <a:t>Simple</a:t>
            </a:r>
            <a:r>
              <a:rPr lang="en-US" sz="1200" b="1"/>
              <a:t> </a:t>
            </a:r>
            <a:r>
              <a:rPr lang="en-US" sz="1200" b="1" smtClean="0"/>
              <a:t>Connection</a:t>
            </a:r>
          </a:p>
          <a:p>
            <a:pPr algn="ctr">
              <a:lnSpc>
                <a:spcPct val="90000"/>
              </a:lnSpc>
            </a:pPr>
            <a:r>
              <a:rPr lang="en-US" sz="1200" b="1" dirty="0" err="1" smtClean="0"/>
              <a:t>IoT</a:t>
            </a:r>
            <a:r>
              <a:rPr lang="en-US" sz="1200" b="1" dirty="0" smtClean="0"/>
              <a:t> GW function in each end system</a:t>
            </a:r>
          </a:p>
        </p:txBody>
      </p:sp>
      <p:sp>
        <p:nvSpPr>
          <p:cNvPr id="141" name="TextBox 140"/>
          <p:cNvSpPr txBox="1"/>
          <p:nvPr/>
        </p:nvSpPr>
        <p:spPr>
          <a:xfrm rot="21120000">
            <a:off x="2268612" y="4131509"/>
            <a:ext cx="904095" cy="3323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b="1" dirty="0" smtClean="0"/>
              <a:t>Three-tier </a:t>
            </a:r>
          </a:p>
          <a:p>
            <a:pPr algn="ctr">
              <a:lnSpc>
                <a:spcPct val="90000"/>
              </a:lnSpc>
            </a:pPr>
            <a:r>
              <a:rPr lang="en-US" sz="1200" b="1" dirty="0" smtClean="0"/>
              <a:t>Architecture</a:t>
            </a:r>
          </a:p>
        </p:txBody>
      </p:sp>
    </p:spTree>
    <p:extLst>
      <p:ext uri="{BB962C8B-B14F-4D97-AF65-F5344CB8AC3E}">
        <p14:creationId xmlns:p14="http://schemas.microsoft.com/office/powerpoint/2010/main" val="1031524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0857" y="110592"/>
            <a:ext cx="10512862" cy="730378"/>
          </a:xfrm>
        </p:spPr>
        <p:txBody>
          <a:bodyPr>
            <a:normAutofit/>
          </a:bodyPr>
          <a:lstStyle/>
          <a:p>
            <a:r>
              <a:rPr lang="en-US" sz="3199" dirty="0"/>
              <a:t>Metric Handling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1279826" y="2798230"/>
            <a:ext cx="3026236" cy="868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6" name="Rounded Rectangle 5"/>
          <p:cNvSpPr/>
          <p:nvPr/>
        </p:nvSpPr>
        <p:spPr>
          <a:xfrm>
            <a:off x="6704018" y="1316811"/>
            <a:ext cx="1142702" cy="676480"/>
          </a:xfrm>
          <a:prstGeom prst="round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54075" y="2319294"/>
            <a:ext cx="2428237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Events Priority Queue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624626" y="1220826"/>
            <a:ext cx="3026236" cy="868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1" name="Rectangle 10"/>
          <p:cNvSpPr/>
          <p:nvPr/>
        </p:nvSpPr>
        <p:spPr>
          <a:xfrm>
            <a:off x="6624626" y="4282219"/>
            <a:ext cx="3026236" cy="868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2" name="TextBox 11"/>
          <p:cNvSpPr txBox="1"/>
          <p:nvPr/>
        </p:nvSpPr>
        <p:spPr>
          <a:xfrm>
            <a:off x="6770892" y="881062"/>
            <a:ext cx="1646176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Collect Queue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704018" y="3912983"/>
            <a:ext cx="1479507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Send Queue</a:t>
            </a:r>
          </a:p>
        </p:txBody>
      </p:sp>
      <p:sp>
        <p:nvSpPr>
          <p:cNvPr id="14" name="Oval 13"/>
          <p:cNvSpPr/>
          <p:nvPr/>
        </p:nvSpPr>
        <p:spPr>
          <a:xfrm>
            <a:off x="1352960" y="5741830"/>
            <a:ext cx="1654633" cy="44793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>
                <a:solidFill>
                  <a:schemeClr val="tx1"/>
                </a:solidFill>
              </a:rPr>
              <a:t>T=10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10642368" y="692658"/>
            <a:ext cx="1142702" cy="6764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Metric1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Values(123)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AS=2, </a:t>
            </a:r>
            <a:r>
              <a:rPr lang="en-US" sz="1200" dirty="0" smtClean="0">
                <a:solidFill>
                  <a:schemeClr val="tx1"/>
                </a:solidFill>
              </a:rPr>
              <a:t>NCT=10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7" name="Curved Connector 6"/>
          <p:cNvCxnSpPr>
            <a:stCxn id="6" idx="0"/>
            <a:endCxn id="15" idx="1"/>
          </p:cNvCxnSpPr>
          <p:nvPr/>
        </p:nvCxnSpPr>
        <p:spPr>
          <a:xfrm rot="5400000" flipH="1" flipV="1">
            <a:off x="8815911" y="-509644"/>
            <a:ext cx="285914" cy="3366998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>
            <a:stCxn id="4" idx="3"/>
          </p:cNvCxnSpPr>
          <p:nvPr/>
        </p:nvCxnSpPr>
        <p:spPr>
          <a:xfrm flipH="1">
            <a:off x="11213718" y="475782"/>
            <a:ext cx="1" cy="20281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0556993" y="2590017"/>
            <a:ext cx="1544619" cy="261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Collection Thread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751383" y="3853258"/>
            <a:ext cx="1544619" cy="261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Send Thread </a:t>
            </a:r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11213718" y="4072440"/>
            <a:ext cx="1" cy="20281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/>
        </p:nvSpPr>
        <p:spPr>
          <a:xfrm>
            <a:off x="1352959" y="2880503"/>
            <a:ext cx="1142702" cy="6764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Metric2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Values(400)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AS=3, </a:t>
            </a:r>
            <a:r>
              <a:rPr lang="en-US" sz="1200" dirty="0" smtClean="0">
                <a:solidFill>
                  <a:schemeClr val="tx1"/>
                </a:solidFill>
              </a:rPr>
              <a:t>NCT=16</a:t>
            </a:r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88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0857" y="110592"/>
            <a:ext cx="10512862" cy="730378"/>
          </a:xfrm>
        </p:spPr>
        <p:txBody>
          <a:bodyPr>
            <a:normAutofit/>
          </a:bodyPr>
          <a:lstStyle/>
          <a:p>
            <a:r>
              <a:rPr lang="en-US" sz="3199" dirty="0"/>
              <a:t>Metric Handling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1279826" y="2798230"/>
            <a:ext cx="3026236" cy="868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6" name="Rounded Rectangle 5"/>
          <p:cNvSpPr/>
          <p:nvPr/>
        </p:nvSpPr>
        <p:spPr>
          <a:xfrm>
            <a:off x="10642367" y="1870485"/>
            <a:ext cx="1142702" cy="676480"/>
          </a:xfrm>
          <a:prstGeom prst="round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54075" y="2319294"/>
            <a:ext cx="2428237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Events Priority Queue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624626" y="1220826"/>
            <a:ext cx="3026236" cy="868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1" name="Rectangle 10"/>
          <p:cNvSpPr/>
          <p:nvPr/>
        </p:nvSpPr>
        <p:spPr>
          <a:xfrm>
            <a:off x="6624626" y="4282219"/>
            <a:ext cx="3026236" cy="868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2" name="TextBox 11"/>
          <p:cNvSpPr txBox="1"/>
          <p:nvPr/>
        </p:nvSpPr>
        <p:spPr>
          <a:xfrm>
            <a:off x="6770892" y="881062"/>
            <a:ext cx="1646176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Collect Queue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704018" y="3912983"/>
            <a:ext cx="1479507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Send Queue</a:t>
            </a:r>
          </a:p>
        </p:txBody>
      </p:sp>
      <p:sp>
        <p:nvSpPr>
          <p:cNvPr id="14" name="Oval 13"/>
          <p:cNvSpPr/>
          <p:nvPr/>
        </p:nvSpPr>
        <p:spPr>
          <a:xfrm>
            <a:off x="1352960" y="5741830"/>
            <a:ext cx="1654633" cy="44793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>
                <a:solidFill>
                  <a:schemeClr val="tx1"/>
                </a:solidFill>
              </a:rPr>
              <a:t>T=10</a:t>
            </a:r>
          </a:p>
        </p:txBody>
      </p:sp>
      <p:cxnSp>
        <p:nvCxnSpPr>
          <p:cNvPr id="7" name="Curved Connector 6"/>
          <p:cNvCxnSpPr>
            <a:stCxn id="6" idx="1"/>
            <a:endCxn id="20" idx="0"/>
          </p:cNvCxnSpPr>
          <p:nvPr/>
        </p:nvCxnSpPr>
        <p:spPr>
          <a:xfrm rot="10800000" flipV="1">
            <a:off x="1924311" y="2208725"/>
            <a:ext cx="8718055" cy="685490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1352960" y="2894215"/>
            <a:ext cx="1142702" cy="6764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Metric1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Values()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AS=2, </a:t>
            </a:r>
            <a:r>
              <a:rPr lang="en-US" sz="1200" dirty="0" smtClean="0">
                <a:solidFill>
                  <a:schemeClr val="tx1"/>
                </a:solidFill>
              </a:rPr>
              <a:t>NCT=15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556993" y="2590017"/>
            <a:ext cx="1544619" cy="261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Collection Thread </a:t>
            </a: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11213718" y="4072440"/>
            <a:ext cx="1" cy="20281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11213718" y="475782"/>
            <a:ext cx="1" cy="20281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0751383" y="3853258"/>
            <a:ext cx="1544619" cy="261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Send Thread 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2568795" y="2885074"/>
            <a:ext cx="1142702" cy="6764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Metric2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Values(400)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AS=3, </a:t>
            </a:r>
            <a:r>
              <a:rPr lang="en-US" sz="1200" dirty="0" smtClean="0">
                <a:solidFill>
                  <a:schemeClr val="tx1"/>
                </a:solidFill>
              </a:rPr>
              <a:t>NCT=16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9" name="Curved Connector 18"/>
          <p:cNvCxnSpPr>
            <a:stCxn id="20" idx="2"/>
            <a:endCxn id="21" idx="2"/>
          </p:cNvCxnSpPr>
          <p:nvPr/>
        </p:nvCxnSpPr>
        <p:spPr>
          <a:xfrm rot="5400000" flipH="1" flipV="1">
            <a:off x="2527657" y="2958207"/>
            <a:ext cx="9142" cy="1215834"/>
          </a:xfrm>
          <a:prstGeom prst="curvedConnector3">
            <a:avLst>
              <a:gd name="adj1" fmla="val -250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21"/>
          <p:cNvSpPr/>
          <p:nvPr/>
        </p:nvSpPr>
        <p:spPr>
          <a:xfrm>
            <a:off x="6770891" y="4378205"/>
            <a:ext cx="1412634" cy="6764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Metric1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Values(123,411)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AS=2, </a:t>
            </a:r>
            <a:r>
              <a:rPr lang="en-US" sz="1200" dirty="0" smtClean="0">
                <a:solidFill>
                  <a:schemeClr val="tx1"/>
                </a:solidFill>
              </a:rPr>
              <a:t>NCT=15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23" name="Curved Connector 22"/>
          <p:cNvCxnSpPr>
            <a:endCxn id="22" idx="0"/>
          </p:cNvCxnSpPr>
          <p:nvPr/>
        </p:nvCxnSpPr>
        <p:spPr>
          <a:xfrm rot="10800000" flipV="1">
            <a:off x="7477209" y="2208723"/>
            <a:ext cx="3165171" cy="2169482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943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0857" y="110592"/>
            <a:ext cx="10512862" cy="730378"/>
          </a:xfrm>
        </p:spPr>
        <p:txBody>
          <a:bodyPr>
            <a:normAutofit/>
          </a:bodyPr>
          <a:lstStyle/>
          <a:p>
            <a:r>
              <a:rPr lang="en-US" sz="3199" dirty="0"/>
              <a:t>Metric Handling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1279826" y="2798230"/>
            <a:ext cx="3026236" cy="868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9" name="TextBox 8"/>
          <p:cNvSpPr txBox="1"/>
          <p:nvPr/>
        </p:nvSpPr>
        <p:spPr>
          <a:xfrm>
            <a:off x="1554075" y="2319294"/>
            <a:ext cx="2428237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Events Priority Queue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624626" y="1220826"/>
            <a:ext cx="3026236" cy="868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1" name="Rectangle 10"/>
          <p:cNvSpPr/>
          <p:nvPr/>
        </p:nvSpPr>
        <p:spPr>
          <a:xfrm>
            <a:off x="6624626" y="4282219"/>
            <a:ext cx="3026236" cy="868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2" name="TextBox 11"/>
          <p:cNvSpPr txBox="1"/>
          <p:nvPr/>
        </p:nvSpPr>
        <p:spPr>
          <a:xfrm>
            <a:off x="6770892" y="881062"/>
            <a:ext cx="1646176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Collect Queue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704018" y="3912983"/>
            <a:ext cx="1479507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Send Queue</a:t>
            </a:r>
          </a:p>
        </p:txBody>
      </p:sp>
      <p:sp>
        <p:nvSpPr>
          <p:cNvPr id="14" name="Oval 13"/>
          <p:cNvSpPr/>
          <p:nvPr/>
        </p:nvSpPr>
        <p:spPr>
          <a:xfrm>
            <a:off x="1352960" y="5741830"/>
            <a:ext cx="1654633" cy="44793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>
                <a:solidFill>
                  <a:schemeClr val="tx1"/>
                </a:solidFill>
              </a:rPr>
              <a:t>T=10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1352960" y="2894215"/>
            <a:ext cx="1142702" cy="6764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Metric1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Values()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AS=2, </a:t>
            </a:r>
            <a:r>
              <a:rPr lang="en-US" sz="1200" dirty="0" smtClean="0">
                <a:solidFill>
                  <a:schemeClr val="tx1"/>
                </a:solidFill>
              </a:rPr>
              <a:t>NCT=15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556993" y="2590017"/>
            <a:ext cx="1544619" cy="261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Collection Thread </a:t>
            </a: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11213718" y="4072440"/>
            <a:ext cx="1" cy="20281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11213718" y="475782"/>
            <a:ext cx="1" cy="20281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0751383" y="3886200"/>
            <a:ext cx="1544619" cy="261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Send Thread 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10642366" y="5289319"/>
            <a:ext cx="1459246" cy="6764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Metric1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Values(123, 411)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AS=1, </a:t>
            </a:r>
            <a:r>
              <a:rPr lang="en-US" sz="1200" dirty="0" smtClean="0">
                <a:solidFill>
                  <a:schemeClr val="tx1"/>
                </a:solidFill>
              </a:rPr>
              <a:t>NCT=5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6770892" y="4378205"/>
            <a:ext cx="1142702" cy="676480"/>
          </a:xfrm>
          <a:prstGeom prst="round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22" name="Curved Connector 21"/>
          <p:cNvCxnSpPr>
            <a:endCxn id="19" idx="1"/>
          </p:cNvCxnSpPr>
          <p:nvPr/>
        </p:nvCxnSpPr>
        <p:spPr>
          <a:xfrm>
            <a:off x="7913596" y="4692881"/>
            <a:ext cx="2728770" cy="934678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/>
          <p:cNvSpPr/>
          <p:nvPr/>
        </p:nvSpPr>
        <p:spPr>
          <a:xfrm>
            <a:off x="2568795" y="2885074"/>
            <a:ext cx="1142702" cy="6764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Metric2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Values(400)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AS=3, </a:t>
            </a:r>
            <a:r>
              <a:rPr lang="en-US" sz="1200" dirty="0" smtClean="0">
                <a:solidFill>
                  <a:schemeClr val="tx1"/>
                </a:solidFill>
              </a:rPr>
              <a:t>NCT=16</a:t>
            </a:r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40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282" y="231053"/>
            <a:ext cx="10969943" cy="812800"/>
          </a:xfrm>
        </p:spPr>
        <p:txBody>
          <a:bodyPr/>
          <a:lstStyle/>
          <a:p>
            <a:r>
              <a:rPr lang="en-US" dirty="0" err="1" smtClean="0"/>
              <a:t>liota</a:t>
            </a:r>
            <a:r>
              <a:rPr lang="en-US" dirty="0" smtClean="0"/>
              <a:t> E-to-E Open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D8CF-3CDE-4807-BCD2-C9F2B831AAA5}" type="slidenum">
              <a:rPr lang="en-US" smtClean="0"/>
              <a:t>33</a:t>
            </a:fld>
            <a:endParaRPr lang="en-US"/>
          </a:p>
        </p:txBody>
      </p:sp>
      <p:sp>
        <p:nvSpPr>
          <p:cNvPr id="6" name="Can 5"/>
          <p:cNvSpPr/>
          <p:nvPr/>
        </p:nvSpPr>
        <p:spPr>
          <a:xfrm rot="5400000">
            <a:off x="6599703" y="4794125"/>
            <a:ext cx="152400" cy="762000"/>
          </a:xfrm>
          <a:prstGeom prst="can">
            <a:avLst/>
          </a:prstGeom>
          <a:gradFill>
            <a:gsLst>
              <a:gs pos="0">
                <a:srgbClr val="D9541E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7" name="Can 6"/>
          <p:cNvSpPr/>
          <p:nvPr/>
        </p:nvSpPr>
        <p:spPr>
          <a:xfrm rot="5400000">
            <a:off x="2360612" y="1410926"/>
            <a:ext cx="152400" cy="762000"/>
          </a:xfrm>
          <a:prstGeom prst="can">
            <a:avLst/>
          </a:prstGeom>
          <a:gradFill>
            <a:gsLst>
              <a:gs pos="0">
                <a:srgbClr val="7030A0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8" name="Can 7"/>
          <p:cNvSpPr/>
          <p:nvPr/>
        </p:nvSpPr>
        <p:spPr>
          <a:xfrm rot="5400000">
            <a:off x="2360612" y="1614126"/>
            <a:ext cx="152400" cy="762000"/>
          </a:xfrm>
          <a:prstGeom prst="can">
            <a:avLst/>
          </a:prstGeom>
          <a:gradFill>
            <a:gsLst>
              <a:gs pos="0">
                <a:schemeClr val="bg1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9" name="Can 8"/>
          <p:cNvSpPr/>
          <p:nvPr/>
        </p:nvSpPr>
        <p:spPr>
          <a:xfrm rot="5400000">
            <a:off x="2360612" y="1817326"/>
            <a:ext cx="152400" cy="762000"/>
          </a:xfrm>
          <a:prstGeom prst="can">
            <a:avLst/>
          </a:prstGeom>
          <a:gradFill>
            <a:gsLst>
              <a:gs pos="0">
                <a:schemeClr val="tx2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0" name="Can 9"/>
          <p:cNvSpPr/>
          <p:nvPr/>
        </p:nvSpPr>
        <p:spPr>
          <a:xfrm rot="5400000">
            <a:off x="10793014" y="1205923"/>
            <a:ext cx="152400" cy="762000"/>
          </a:xfrm>
          <a:prstGeom prst="can">
            <a:avLst/>
          </a:prstGeom>
          <a:gradFill>
            <a:gsLst>
              <a:gs pos="0">
                <a:srgbClr val="D9541E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1" name="Can 10"/>
          <p:cNvSpPr/>
          <p:nvPr/>
        </p:nvSpPr>
        <p:spPr>
          <a:xfrm rot="5400000">
            <a:off x="10793014" y="1409123"/>
            <a:ext cx="152400" cy="762000"/>
          </a:xfrm>
          <a:prstGeom prst="can">
            <a:avLst/>
          </a:prstGeom>
          <a:gradFill>
            <a:gsLst>
              <a:gs pos="0">
                <a:srgbClr val="7030A0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2" name="Can 11"/>
          <p:cNvSpPr/>
          <p:nvPr/>
        </p:nvSpPr>
        <p:spPr>
          <a:xfrm rot="5400000">
            <a:off x="10793014" y="1612323"/>
            <a:ext cx="152400" cy="762000"/>
          </a:xfrm>
          <a:prstGeom prst="can">
            <a:avLst/>
          </a:prstGeom>
          <a:gradFill>
            <a:gsLst>
              <a:gs pos="0">
                <a:schemeClr val="bg1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3" name="Can 12"/>
          <p:cNvSpPr/>
          <p:nvPr/>
        </p:nvSpPr>
        <p:spPr>
          <a:xfrm rot="5400000">
            <a:off x="8685212" y="4794125"/>
            <a:ext cx="152400" cy="762000"/>
          </a:xfrm>
          <a:prstGeom prst="can">
            <a:avLst/>
          </a:prstGeom>
          <a:gradFill>
            <a:gsLst>
              <a:gs pos="0">
                <a:schemeClr val="tx2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4" name="Hexagon 13"/>
          <p:cNvSpPr/>
          <p:nvPr/>
        </p:nvSpPr>
        <p:spPr>
          <a:xfrm>
            <a:off x="569912" y="1510723"/>
            <a:ext cx="533400" cy="457200"/>
          </a:xfrm>
          <a:prstGeom prst="hexagon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5" name="Hexagon 14"/>
          <p:cNvSpPr/>
          <p:nvPr/>
        </p:nvSpPr>
        <p:spPr>
          <a:xfrm>
            <a:off x="569912" y="2004580"/>
            <a:ext cx="533400" cy="457200"/>
          </a:xfrm>
          <a:prstGeom prst="hexagon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97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6" name="Hexagon 15"/>
          <p:cNvSpPr/>
          <p:nvPr/>
        </p:nvSpPr>
        <p:spPr>
          <a:xfrm>
            <a:off x="5647203" y="4953000"/>
            <a:ext cx="533400" cy="457200"/>
          </a:xfrm>
          <a:prstGeom prst="hexagon">
            <a:avLst/>
          </a:prstGeom>
          <a:gradFill>
            <a:gsLst>
              <a:gs pos="0">
                <a:schemeClr val="bg1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7" name="Hexagon 16"/>
          <p:cNvSpPr/>
          <p:nvPr/>
        </p:nvSpPr>
        <p:spPr>
          <a:xfrm>
            <a:off x="569912" y="2992294"/>
            <a:ext cx="533400" cy="457200"/>
          </a:xfrm>
          <a:prstGeom prst="hexagon">
            <a:avLst/>
          </a:prstGeom>
          <a:gradFill>
            <a:gsLst>
              <a:gs pos="0">
                <a:schemeClr val="tx2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8" name="Hexagon 17"/>
          <p:cNvSpPr/>
          <p:nvPr/>
        </p:nvSpPr>
        <p:spPr>
          <a:xfrm>
            <a:off x="569912" y="3486150"/>
            <a:ext cx="533400" cy="457200"/>
          </a:xfrm>
          <a:prstGeom prst="hexagon">
            <a:avLst/>
          </a:prstGeom>
          <a:gradFill>
            <a:gsLst>
              <a:gs pos="0">
                <a:srgbClr val="FF0000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9" name="Rectangle 18"/>
          <p:cNvSpPr/>
          <p:nvPr/>
        </p:nvSpPr>
        <p:spPr>
          <a:xfrm>
            <a:off x="5442149" y="1510723"/>
            <a:ext cx="1104900" cy="383310"/>
          </a:xfrm>
          <a:prstGeom prst="rect">
            <a:avLst/>
          </a:prstGeom>
          <a:gradFill>
            <a:gsLst>
              <a:gs pos="0">
                <a:schemeClr val="tx2"/>
              </a:gs>
              <a:gs pos="80000">
                <a:schemeClr val="tx2"/>
              </a:gs>
              <a:gs pos="100000">
                <a:schemeClr val="tx2"/>
              </a:gs>
            </a:gsLst>
            <a:lin ang="16200000" scaled="0"/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20" name="Triangle 19"/>
          <p:cNvSpPr/>
          <p:nvPr/>
        </p:nvSpPr>
        <p:spPr>
          <a:xfrm>
            <a:off x="3891359" y="1510723"/>
            <a:ext cx="685800" cy="653329"/>
          </a:xfrm>
          <a:prstGeom prst="triangl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21" name="Oval 20"/>
          <p:cNvSpPr/>
          <p:nvPr/>
        </p:nvSpPr>
        <p:spPr>
          <a:xfrm>
            <a:off x="8447087" y="1466995"/>
            <a:ext cx="381000" cy="34925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22" name="Oval 21"/>
          <p:cNvSpPr/>
          <p:nvPr/>
        </p:nvSpPr>
        <p:spPr>
          <a:xfrm>
            <a:off x="8447087" y="1943245"/>
            <a:ext cx="381000" cy="349250"/>
          </a:xfrm>
          <a:prstGeom prst="ellipse">
            <a:avLst/>
          </a:prstGeom>
          <a:gradFill>
            <a:gsLst>
              <a:gs pos="0">
                <a:schemeClr val="tx2"/>
              </a:gs>
              <a:gs pos="52000">
                <a:schemeClr val="tx2"/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23" name="Oval 22"/>
          <p:cNvSpPr/>
          <p:nvPr/>
        </p:nvSpPr>
        <p:spPr>
          <a:xfrm>
            <a:off x="8447087" y="2419495"/>
            <a:ext cx="381000" cy="349250"/>
          </a:xfrm>
          <a:prstGeom prst="ellipse">
            <a:avLst/>
          </a:prstGeom>
          <a:gradFill>
            <a:gsLst>
              <a:gs pos="0">
                <a:schemeClr val="bg1"/>
              </a:gs>
              <a:gs pos="45000">
                <a:schemeClr val="bg1"/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24" name="Oval 23"/>
          <p:cNvSpPr/>
          <p:nvPr/>
        </p:nvSpPr>
        <p:spPr>
          <a:xfrm>
            <a:off x="7890013" y="5000500"/>
            <a:ext cx="381000" cy="349250"/>
          </a:xfrm>
          <a:prstGeom prst="ellipse">
            <a:avLst/>
          </a:prstGeom>
          <a:gradFill>
            <a:gsLst>
              <a:gs pos="0">
                <a:srgbClr val="FF0000"/>
              </a:gs>
              <a:gs pos="47000">
                <a:srgbClr val="FF0000"/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25" name="Oval 24"/>
          <p:cNvSpPr/>
          <p:nvPr/>
        </p:nvSpPr>
        <p:spPr>
          <a:xfrm>
            <a:off x="8447087" y="3371995"/>
            <a:ext cx="381000" cy="349250"/>
          </a:xfrm>
          <a:prstGeom prst="ellipse">
            <a:avLst/>
          </a:prstGeom>
          <a:gradFill>
            <a:gsLst>
              <a:gs pos="0">
                <a:srgbClr val="7030A0"/>
              </a:gs>
              <a:gs pos="52000">
                <a:srgbClr val="7030A0"/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26" name="TextBox 25"/>
          <p:cNvSpPr txBox="1"/>
          <p:nvPr/>
        </p:nvSpPr>
        <p:spPr>
          <a:xfrm>
            <a:off x="379412" y="1156854"/>
            <a:ext cx="914400" cy="28517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Devices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674812" y="1156854"/>
            <a:ext cx="1652588" cy="23293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Device </a:t>
            </a:r>
            <a:r>
              <a:rPr lang="en-US" dirty="0" err="1" smtClean="0"/>
              <a:t>Comms</a:t>
            </a:r>
            <a:endParaRPr lang="en-US" dirty="0" smtClean="0"/>
          </a:p>
        </p:txBody>
      </p:sp>
      <p:sp>
        <p:nvSpPr>
          <p:cNvPr id="29" name="TextBox 28"/>
          <p:cNvSpPr txBox="1"/>
          <p:nvPr/>
        </p:nvSpPr>
        <p:spPr>
          <a:xfrm>
            <a:off x="10156824" y="1156854"/>
            <a:ext cx="1652588" cy="23293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DCC </a:t>
            </a:r>
            <a:r>
              <a:rPr lang="en-US" dirty="0" err="1" smtClean="0"/>
              <a:t>Comms</a:t>
            </a:r>
            <a:endParaRPr lang="en-US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7287419" y="1156854"/>
            <a:ext cx="2540793" cy="24021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Data-Center Components</a:t>
            </a:r>
          </a:p>
        </p:txBody>
      </p:sp>
      <p:sp>
        <p:nvSpPr>
          <p:cNvPr id="31" name="Cloud 30"/>
          <p:cNvSpPr/>
          <p:nvPr/>
        </p:nvSpPr>
        <p:spPr>
          <a:xfrm>
            <a:off x="9142412" y="4419600"/>
            <a:ext cx="1905000" cy="1066800"/>
          </a:xfrm>
          <a:prstGeom prst="cloud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Graphite, </a:t>
            </a:r>
            <a:r>
              <a:rPr lang="en-US" dirty="0" err="1" smtClean="0"/>
              <a:t>Piwik</a:t>
            </a:r>
            <a:endParaRPr lang="en-US" dirty="0" smtClean="0"/>
          </a:p>
        </p:txBody>
      </p:sp>
      <p:sp>
        <p:nvSpPr>
          <p:cNvPr id="32" name="Rectangle 31"/>
          <p:cNvSpPr/>
          <p:nvPr/>
        </p:nvSpPr>
        <p:spPr>
          <a:xfrm>
            <a:off x="5442149" y="1998374"/>
            <a:ext cx="1104900" cy="383310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38000">
                <a:schemeClr val="accent2">
                  <a:lumMod val="75000"/>
                </a:schemeClr>
              </a:gs>
              <a:gs pos="100000">
                <a:schemeClr val="tx2"/>
              </a:gs>
            </a:gsLst>
            <a:lin ang="16200000" scaled="0"/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33" name="Rectangle 32"/>
          <p:cNvSpPr/>
          <p:nvPr/>
        </p:nvSpPr>
        <p:spPr>
          <a:xfrm>
            <a:off x="5442149" y="2486025"/>
            <a:ext cx="1104900" cy="383310"/>
          </a:xfrm>
          <a:prstGeom prst="rect">
            <a:avLst/>
          </a:prstGeom>
          <a:gradFill>
            <a:gsLst>
              <a:gs pos="0">
                <a:srgbClr val="FF0000"/>
              </a:gs>
              <a:gs pos="11000">
                <a:srgbClr val="FF0000"/>
              </a:gs>
              <a:gs pos="100000">
                <a:schemeClr val="tx2"/>
              </a:gs>
            </a:gsLst>
            <a:lin ang="16200000" scaled="0"/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34" name="Rectangle 33"/>
          <p:cNvSpPr/>
          <p:nvPr/>
        </p:nvSpPr>
        <p:spPr>
          <a:xfrm>
            <a:off x="6856412" y="5410200"/>
            <a:ext cx="1438275" cy="383310"/>
          </a:xfrm>
          <a:prstGeom prst="rect">
            <a:avLst/>
          </a:prstGeom>
          <a:gradFill>
            <a:gsLst>
              <a:gs pos="0">
                <a:schemeClr val="tx2"/>
              </a:gs>
              <a:gs pos="67000">
                <a:schemeClr val="bg1"/>
              </a:gs>
              <a:gs pos="100000">
                <a:schemeClr val="bg1"/>
              </a:gs>
            </a:gsLst>
            <a:lin ang="16200000" scaled="0"/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42" name="TextBox 41"/>
          <p:cNvSpPr txBox="1"/>
          <p:nvPr/>
        </p:nvSpPr>
        <p:spPr>
          <a:xfrm>
            <a:off x="3821906" y="1156854"/>
            <a:ext cx="824706" cy="25205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US" smtClean="0"/>
              <a:t>Metrics</a:t>
            </a:r>
            <a:endParaRPr lang="en-US" dirty="0" smtClean="0"/>
          </a:p>
        </p:txBody>
      </p:sp>
      <p:sp>
        <p:nvSpPr>
          <p:cNvPr id="43" name="TextBox 42"/>
          <p:cNvSpPr txBox="1"/>
          <p:nvPr/>
        </p:nvSpPr>
        <p:spPr>
          <a:xfrm>
            <a:off x="5213748" y="1156854"/>
            <a:ext cx="1566464" cy="27774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US" smtClean="0"/>
              <a:t>Edge Systems</a:t>
            </a:r>
            <a:endParaRPr lang="en-US" dirty="0" smtClean="0"/>
          </a:p>
        </p:txBody>
      </p:sp>
      <p:sp>
        <p:nvSpPr>
          <p:cNvPr id="44" name="Triangle 43"/>
          <p:cNvSpPr/>
          <p:nvPr/>
        </p:nvSpPr>
        <p:spPr>
          <a:xfrm>
            <a:off x="7089867" y="4564135"/>
            <a:ext cx="762000" cy="792090"/>
          </a:xfrm>
          <a:prstGeom prst="triangle">
            <a:avLst/>
          </a:prstGeom>
          <a:pattFill prst="plaid">
            <a:fgClr>
              <a:schemeClr val="accent1"/>
            </a:fgClr>
            <a:bgClr>
              <a:schemeClr val="bg1"/>
            </a:bgClr>
          </a:patt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44046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282" y="231053"/>
            <a:ext cx="10969943" cy="812800"/>
          </a:xfrm>
        </p:spPr>
        <p:txBody>
          <a:bodyPr/>
          <a:lstStyle/>
          <a:p>
            <a:r>
              <a:rPr lang="en-US" dirty="0" err="1" smtClean="0"/>
              <a:t>liota</a:t>
            </a:r>
            <a:r>
              <a:rPr lang="en-US" dirty="0" smtClean="0"/>
              <a:t> E-to-E Commercial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D8CF-3CDE-4807-BCD2-C9F2B831AAA5}" type="slidenum">
              <a:rPr lang="en-US" smtClean="0"/>
              <a:t>34</a:t>
            </a:fld>
            <a:endParaRPr lang="en-US"/>
          </a:p>
        </p:txBody>
      </p:sp>
      <p:sp>
        <p:nvSpPr>
          <p:cNvPr id="6" name="Can 5"/>
          <p:cNvSpPr/>
          <p:nvPr/>
        </p:nvSpPr>
        <p:spPr>
          <a:xfrm rot="5400000">
            <a:off x="6599703" y="4794125"/>
            <a:ext cx="152400" cy="762000"/>
          </a:xfrm>
          <a:prstGeom prst="can">
            <a:avLst/>
          </a:prstGeom>
          <a:gradFill>
            <a:gsLst>
              <a:gs pos="0">
                <a:srgbClr val="D9541E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7" name="Can 6"/>
          <p:cNvSpPr/>
          <p:nvPr/>
        </p:nvSpPr>
        <p:spPr>
          <a:xfrm rot="5400000">
            <a:off x="2360612" y="1410926"/>
            <a:ext cx="152400" cy="762000"/>
          </a:xfrm>
          <a:prstGeom prst="can">
            <a:avLst/>
          </a:prstGeom>
          <a:gradFill>
            <a:gsLst>
              <a:gs pos="0">
                <a:srgbClr val="7030A0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8" name="Can 7"/>
          <p:cNvSpPr/>
          <p:nvPr/>
        </p:nvSpPr>
        <p:spPr>
          <a:xfrm rot="5400000">
            <a:off x="2360612" y="1614126"/>
            <a:ext cx="152400" cy="762000"/>
          </a:xfrm>
          <a:prstGeom prst="can">
            <a:avLst/>
          </a:prstGeom>
          <a:gradFill>
            <a:gsLst>
              <a:gs pos="0">
                <a:schemeClr val="bg1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9" name="Can 8"/>
          <p:cNvSpPr/>
          <p:nvPr/>
        </p:nvSpPr>
        <p:spPr>
          <a:xfrm rot="5400000">
            <a:off x="2360612" y="1817326"/>
            <a:ext cx="152400" cy="762000"/>
          </a:xfrm>
          <a:prstGeom prst="can">
            <a:avLst/>
          </a:prstGeom>
          <a:gradFill>
            <a:gsLst>
              <a:gs pos="0">
                <a:schemeClr val="tx2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0" name="Can 9"/>
          <p:cNvSpPr/>
          <p:nvPr/>
        </p:nvSpPr>
        <p:spPr>
          <a:xfrm rot="5400000">
            <a:off x="10793014" y="1205923"/>
            <a:ext cx="152400" cy="762000"/>
          </a:xfrm>
          <a:prstGeom prst="can">
            <a:avLst/>
          </a:prstGeom>
          <a:gradFill>
            <a:gsLst>
              <a:gs pos="0">
                <a:srgbClr val="D9541E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1" name="Can 10"/>
          <p:cNvSpPr/>
          <p:nvPr/>
        </p:nvSpPr>
        <p:spPr>
          <a:xfrm rot="5400000">
            <a:off x="10793014" y="1409123"/>
            <a:ext cx="152400" cy="762000"/>
          </a:xfrm>
          <a:prstGeom prst="can">
            <a:avLst/>
          </a:prstGeom>
          <a:gradFill>
            <a:gsLst>
              <a:gs pos="0">
                <a:srgbClr val="7030A0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2" name="Can 11"/>
          <p:cNvSpPr/>
          <p:nvPr/>
        </p:nvSpPr>
        <p:spPr>
          <a:xfrm rot="5400000">
            <a:off x="10793014" y="1612323"/>
            <a:ext cx="152400" cy="762000"/>
          </a:xfrm>
          <a:prstGeom prst="can">
            <a:avLst/>
          </a:prstGeom>
          <a:gradFill>
            <a:gsLst>
              <a:gs pos="0">
                <a:schemeClr val="bg1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3" name="Can 12"/>
          <p:cNvSpPr/>
          <p:nvPr/>
        </p:nvSpPr>
        <p:spPr>
          <a:xfrm rot="5400000">
            <a:off x="8685212" y="4794125"/>
            <a:ext cx="152400" cy="762000"/>
          </a:xfrm>
          <a:prstGeom prst="can">
            <a:avLst/>
          </a:prstGeom>
          <a:gradFill>
            <a:gsLst>
              <a:gs pos="0">
                <a:schemeClr val="tx2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4" name="Hexagon 13"/>
          <p:cNvSpPr/>
          <p:nvPr/>
        </p:nvSpPr>
        <p:spPr>
          <a:xfrm>
            <a:off x="569912" y="1510723"/>
            <a:ext cx="533400" cy="457200"/>
          </a:xfrm>
          <a:prstGeom prst="hexagon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5" name="Hexagon 14"/>
          <p:cNvSpPr/>
          <p:nvPr/>
        </p:nvSpPr>
        <p:spPr>
          <a:xfrm>
            <a:off x="569912" y="2004580"/>
            <a:ext cx="533400" cy="457200"/>
          </a:xfrm>
          <a:prstGeom prst="hexagon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97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6" name="Hexagon 15"/>
          <p:cNvSpPr/>
          <p:nvPr/>
        </p:nvSpPr>
        <p:spPr>
          <a:xfrm>
            <a:off x="5647203" y="4953000"/>
            <a:ext cx="533400" cy="457200"/>
          </a:xfrm>
          <a:prstGeom prst="hexagon">
            <a:avLst/>
          </a:prstGeom>
          <a:gradFill>
            <a:gsLst>
              <a:gs pos="0">
                <a:schemeClr val="bg1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7" name="Hexagon 16"/>
          <p:cNvSpPr/>
          <p:nvPr/>
        </p:nvSpPr>
        <p:spPr>
          <a:xfrm>
            <a:off x="569912" y="2992294"/>
            <a:ext cx="533400" cy="457200"/>
          </a:xfrm>
          <a:prstGeom prst="hexagon">
            <a:avLst/>
          </a:prstGeom>
          <a:gradFill>
            <a:gsLst>
              <a:gs pos="0">
                <a:schemeClr val="tx2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8" name="Hexagon 17"/>
          <p:cNvSpPr/>
          <p:nvPr/>
        </p:nvSpPr>
        <p:spPr>
          <a:xfrm>
            <a:off x="569912" y="3486150"/>
            <a:ext cx="533400" cy="457200"/>
          </a:xfrm>
          <a:prstGeom prst="hexagon">
            <a:avLst/>
          </a:prstGeom>
          <a:gradFill>
            <a:gsLst>
              <a:gs pos="0">
                <a:srgbClr val="FF0000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9" name="Rectangle 18"/>
          <p:cNvSpPr/>
          <p:nvPr/>
        </p:nvSpPr>
        <p:spPr>
          <a:xfrm>
            <a:off x="5442149" y="1510723"/>
            <a:ext cx="1104900" cy="383310"/>
          </a:xfrm>
          <a:prstGeom prst="rect">
            <a:avLst/>
          </a:prstGeom>
          <a:gradFill>
            <a:gsLst>
              <a:gs pos="0">
                <a:schemeClr val="tx2"/>
              </a:gs>
              <a:gs pos="80000">
                <a:schemeClr val="tx2"/>
              </a:gs>
              <a:gs pos="100000">
                <a:schemeClr val="tx2"/>
              </a:gs>
            </a:gsLst>
            <a:lin ang="16200000" scaled="0"/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20" name="Triangle 19"/>
          <p:cNvSpPr/>
          <p:nvPr/>
        </p:nvSpPr>
        <p:spPr>
          <a:xfrm>
            <a:off x="3891359" y="1510723"/>
            <a:ext cx="685800" cy="653329"/>
          </a:xfrm>
          <a:prstGeom prst="triangl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21" name="Oval 20"/>
          <p:cNvSpPr/>
          <p:nvPr/>
        </p:nvSpPr>
        <p:spPr>
          <a:xfrm>
            <a:off x="8447087" y="1466995"/>
            <a:ext cx="381000" cy="34925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22" name="Oval 21"/>
          <p:cNvSpPr/>
          <p:nvPr/>
        </p:nvSpPr>
        <p:spPr>
          <a:xfrm>
            <a:off x="8447087" y="1943245"/>
            <a:ext cx="381000" cy="349250"/>
          </a:xfrm>
          <a:prstGeom prst="ellipse">
            <a:avLst/>
          </a:prstGeom>
          <a:gradFill>
            <a:gsLst>
              <a:gs pos="0">
                <a:schemeClr val="tx2"/>
              </a:gs>
              <a:gs pos="52000">
                <a:schemeClr val="tx2"/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23" name="Oval 22"/>
          <p:cNvSpPr/>
          <p:nvPr/>
        </p:nvSpPr>
        <p:spPr>
          <a:xfrm>
            <a:off x="8447087" y="2419495"/>
            <a:ext cx="381000" cy="349250"/>
          </a:xfrm>
          <a:prstGeom prst="ellipse">
            <a:avLst/>
          </a:prstGeom>
          <a:gradFill>
            <a:gsLst>
              <a:gs pos="0">
                <a:schemeClr val="bg1"/>
              </a:gs>
              <a:gs pos="45000">
                <a:schemeClr val="bg1"/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24" name="Oval 23"/>
          <p:cNvSpPr/>
          <p:nvPr/>
        </p:nvSpPr>
        <p:spPr>
          <a:xfrm>
            <a:off x="7890013" y="5000500"/>
            <a:ext cx="381000" cy="349250"/>
          </a:xfrm>
          <a:prstGeom prst="ellipse">
            <a:avLst/>
          </a:prstGeom>
          <a:gradFill>
            <a:gsLst>
              <a:gs pos="0">
                <a:srgbClr val="FF0000"/>
              </a:gs>
              <a:gs pos="47000">
                <a:srgbClr val="FF0000"/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25" name="Oval 24"/>
          <p:cNvSpPr/>
          <p:nvPr/>
        </p:nvSpPr>
        <p:spPr>
          <a:xfrm>
            <a:off x="8447087" y="3371995"/>
            <a:ext cx="381000" cy="349250"/>
          </a:xfrm>
          <a:prstGeom prst="ellipse">
            <a:avLst/>
          </a:prstGeom>
          <a:gradFill>
            <a:gsLst>
              <a:gs pos="0">
                <a:srgbClr val="7030A0"/>
              </a:gs>
              <a:gs pos="52000">
                <a:srgbClr val="7030A0"/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26" name="TextBox 25"/>
          <p:cNvSpPr txBox="1"/>
          <p:nvPr/>
        </p:nvSpPr>
        <p:spPr>
          <a:xfrm>
            <a:off x="379412" y="1156854"/>
            <a:ext cx="914400" cy="28517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Devices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674812" y="1156854"/>
            <a:ext cx="1652588" cy="23293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Device </a:t>
            </a:r>
            <a:r>
              <a:rPr lang="en-US" dirty="0" err="1" smtClean="0"/>
              <a:t>Comms</a:t>
            </a:r>
            <a:endParaRPr lang="en-US" dirty="0" smtClean="0"/>
          </a:p>
        </p:txBody>
      </p:sp>
      <p:sp>
        <p:nvSpPr>
          <p:cNvPr id="29" name="TextBox 28"/>
          <p:cNvSpPr txBox="1"/>
          <p:nvPr/>
        </p:nvSpPr>
        <p:spPr>
          <a:xfrm>
            <a:off x="10156824" y="1156854"/>
            <a:ext cx="1652588" cy="23293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DCC </a:t>
            </a:r>
            <a:r>
              <a:rPr lang="en-US" dirty="0" err="1" smtClean="0"/>
              <a:t>Comms</a:t>
            </a:r>
            <a:endParaRPr lang="en-US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7287419" y="1156854"/>
            <a:ext cx="2540793" cy="24021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Data-Center Components</a:t>
            </a:r>
          </a:p>
        </p:txBody>
      </p:sp>
      <p:sp>
        <p:nvSpPr>
          <p:cNvPr id="31" name="Cloud 30"/>
          <p:cNvSpPr/>
          <p:nvPr/>
        </p:nvSpPr>
        <p:spPr>
          <a:xfrm>
            <a:off x="9142412" y="4087483"/>
            <a:ext cx="2667000" cy="1698770"/>
          </a:xfrm>
          <a:prstGeom prst="cloud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Ice, </a:t>
            </a:r>
            <a:r>
              <a:rPr lang="en-US" dirty="0" err="1" smtClean="0"/>
              <a:t>ThingWorx</a:t>
            </a:r>
            <a:r>
              <a:rPr lang="en-US" dirty="0" smtClean="0"/>
              <a:t>, IBM, Azure, AWS, Etc.</a:t>
            </a:r>
          </a:p>
        </p:txBody>
      </p:sp>
      <p:sp>
        <p:nvSpPr>
          <p:cNvPr id="32" name="Rectangle 31"/>
          <p:cNvSpPr/>
          <p:nvPr/>
        </p:nvSpPr>
        <p:spPr>
          <a:xfrm>
            <a:off x="5442149" y="1998374"/>
            <a:ext cx="1104900" cy="383310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38000">
                <a:schemeClr val="accent2">
                  <a:lumMod val="75000"/>
                </a:schemeClr>
              </a:gs>
              <a:gs pos="100000">
                <a:schemeClr val="tx2"/>
              </a:gs>
            </a:gsLst>
            <a:lin ang="16200000" scaled="0"/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33" name="Rectangle 32"/>
          <p:cNvSpPr/>
          <p:nvPr/>
        </p:nvSpPr>
        <p:spPr>
          <a:xfrm>
            <a:off x="5442149" y="2486025"/>
            <a:ext cx="1104900" cy="383310"/>
          </a:xfrm>
          <a:prstGeom prst="rect">
            <a:avLst/>
          </a:prstGeom>
          <a:gradFill>
            <a:gsLst>
              <a:gs pos="0">
                <a:srgbClr val="FF0000"/>
              </a:gs>
              <a:gs pos="11000">
                <a:srgbClr val="FF0000"/>
              </a:gs>
              <a:gs pos="100000">
                <a:schemeClr val="tx2"/>
              </a:gs>
            </a:gsLst>
            <a:lin ang="16200000" scaled="0"/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34" name="Rectangle 33"/>
          <p:cNvSpPr/>
          <p:nvPr/>
        </p:nvSpPr>
        <p:spPr>
          <a:xfrm>
            <a:off x="6856412" y="5410200"/>
            <a:ext cx="1438275" cy="383310"/>
          </a:xfrm>
          <a:prstGeom prst="rect">
            <a:avLst/>
          </a:prstGeom>
          <a:gradFill>
            <a:gsLst>
              <a:gs pos="0">
                <a:schemeClr val="tx2"/>
              </a:gs>
              <a:gs pos="67000">
                <a:schemeClr val="bg1"/>
              </a:gs>
              <a:gs pos="100000">
                <a:schemeClr val="bg1"/>
              </a:gs>
            </a:gsLst>
            <a:lin ang="16200000" scaled="0"/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42" name="TextBox 41"/>
          <p:cNvSpPr txBox="1"/>
          <p:nvPr/>
        </p:nvSpPr>
        <p:spPr>
          <a:xfrm>
            <a:off x="3821906" y="1156854"/>
            <a:ext cx="824706" cy="25205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US" smtClean="0"/>
              <a:t>Metrics</a:t>
            </a:r>
            <a:endParaRPr lang="en-US" dirty="0" smtClean="0"/>
          </a:p>
        </p:txBody>
      </p:sp>
      <p:sp>
        <p:nvSpPr>
          <p:cNvPr id="43" name="TextBox 42"/>
          <p:cNvSpPr txBox="1"/>
          <p:nvPr/>
        </p:nvSpPr>
        <p:spPr>
          <a:xfrm>
            <a:off x="5213748" y="1156854"/>
            <a:ext cx="1566464" cy="27774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US" smtClean="0"/>
              <a:t>Edge Systems</a:t>
            </a:r>
            <a:endParaRPr lang="en-US" dirty="0" smtClean="0"/>
          </a:p>
        </p:txBody>
      </p:sp>
      <p:sp>
        <p:nvSpPr>
          <p:cNvPr id="44" name="Triangle 43"/>
          <p:cNvSpPr/>
          <p:nvPr/>
        </p:nvSpPr>
        <p:spPr>
          <a:xfrm>
            <a:off x="7089867" y="4564135"/>
            <a:ext cx="762000" cy="792090"/>
          </a:xfrm>
          <a:prstGeom prst="triangle">
            <a:avLst/>
          </a:prstGeom>
          <a:pattFill prst="plaid">
            <a:fgClr>
              <a:schemeClr val="accent1"/>
            </a:fgClr>
            <a:bgClr>
              <a:schemeClr val="bg1"/>
            </a:bgClr>
          </a:patt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0500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Hackathon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371600"/>
            <a:ext cx="4799171" cy="4648200"/>
          </a:xfrm>
        </p:spPr>
        <p:txBody>
          <a:bodyPr/>
          <a:lstStyle/>
          <a:p>
            <a:r>
              <a:rPr lang="en-US" dirty="0" smtClean="0"/>
              <a:t>Simulation VMs and Project Ice still up.</a:t>
            </a:r>
          </a:p>
          <a:p>
            <a:r>
              <a:rPr lang="en-US" dirty="0" smtClean="0"/>
              <a:t>Syllabus</a:t>
            </a:r>
            <a:endParaRPr lang="en-US" dirty="0"/>
          </a:p>
          <a:p>
            <a:pPr marL="457200" lvl="2">
              <a:spcBef>
                <a:spcPts val="1200"/>
              </a:spcBef>
            </a:pPr>
            <a:r>
              <a:rPr lang="en-US" u="sng" dirty="0">
                <a:hlinkClick r:id="rId2"/>
              </a:rPr>
              <a:t>http://tinyurl.com/elc-liota</a:t>
            </a:r>
            <a:r>
              <a:rPr lang="en-US" u="sng" dirty="0"/>
              <a:t> </a:t>
            </a:r>
            <a:endParaRPr lang="en-US" u="sng" dirty="0" smtClean="0"/>
          </a:p>
          <a:p>
            <a:pPr marL="228600" lvl="1">
              <a:spcBef>
                <a:spcPts val="1200"/>
              </a:spcBef>
            </a:pPr>
            <a:r>
              <a:rPr lang="en-US" u="sng" dirty="0" smtClean="0"/>
              <a:t>I</a:t>
            </a:r>
            <a:r>
              <a:rPr lang="en-US" dirty="0" smtClean="0"/>
              <a:t>f you are interested let us know</a:t>
            </a:r>
          </a:p>
          <a:p>
            <a:pPr marL="457200" lvl="2">
              <a:spcBef>
                <a:spcPts val="1200"/>
              </a:spcBef>
            </a:pPr>
            <a:r>
              <a:rPr lang="en-US" dirty="0" smtClean="0"/>
              <a:t>Will assign you a sim environment and you can do the syllabus w/o </a:t>
            </a:r>
            <a:r>
              <a:rPr lang="en-US" dirty="0" err="1" smtClean="0"/>
              <a:t>Cosima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D8CF-3CDE-4807-BCD2-C9F2B831AAA5}" type="slidenum">
              <a:rPr lang="en-US" smtClean="0"/>
              <a:t>35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3891" y="1924050"/>
            <a:ext cx="5638801" cy="3759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9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Visibility and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#</a:t>
            </a:r>
            <a:r>
              <a:rPr lang="en-US" dirty="0" err="1" smtClean="0"/>
              <a:t>liota</a:t>
            </a:r>
            <a:r>
              <a:rPr lang="en-US" dirty="0" smtClean="0"/>
              <a:t> </a:t>
            </a:r>
          </a:p>
          <a:p>
            <a:r>
              <a:rPr lang="en-US" dirty="0" smtClean="0"/>
              <a:t>#</a:t>
            </a:r>
            <a:r>
              <a:rPr lang="en-US" dirty="0" err="1" smtClean="0"/>
              <a:t>iot</a:t>
            </a:r>
            <a:endParaRPr lang="en-US" dirty="0" smtClean="0"/>
          </a:p>
          <a:p>
            <a:r>
              <a:rPr lang="en-US" dirty="0" smtClean="0"/>
              <a:t>#</a:t>
            </a:r>
            <a:r>
              <a:rPr lang="en-US" dirty="0" err="1" smtClean="0"/>
              <a:t>vmware</a:t>
            </a:r>
            <a:endParaRPr lang="en-US" dirty="0"/>
          </a:p>
          <a:p>
            <a:r>
              <a:rPr lang="en-US" b="1" dirty="0">
                <a:hlinkClick r:id="rId2"/>
              </a:rPr>
              <a:t>http://</a:t>
            </a:r>
            <a:r>
              <a:rPr lang="en-US" b="1" dirty="0" smtClean="0">
                <a:hlinkClick r:id="rId2"/>
              </a:rPr>
              <a:t>tinyurl.com/liota-survey</a:t>
            </a:r>
            <a:endParaRPr lang="en-US" b="1" dirty="0" smtClean="0"/>
          </a:p>
          <a:p>
            <a:r>
              <a:rPr lang="en-US" b="1" dirty="0" smtClean="0"/>
              <a:t>Questions</a:t>
            </a:r>
          </a:p>
          <a:p>
            <a:endParaRPr lang="en-US" u="sng" dirty="0" smtClean="0"/>
          </a:p>
          <a:p>
            <a:endParaRPr lang="en-US" u="sng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D8CF-3CDE-4807-BCD2-C9F2B831AAA5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38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D8CF-3CDE-4807-BCD2-C9F2B831AAA5}" type="slidenum">
              <a:rPr lang="en-US" smtClean="0"/>
              <a:t>4</a:t>
            </a:fld>
            <a:endParaRPr lang="en-US"/>
          </a:p>
        </p:txBody>
      </p:sp>
      <p:sp>
        <p:nvSpPr>
          <p:cNvPr id="4" name="Teardrop 3"/>
          <p:cNvSpPr/>
          <p:nvPr/>
        </p:nvSpPr>
        <p:spPr>
          <a:xfrm rot="2700000">
            <a:off x="3921564" y="2438401"/>
            <a:ext cx="2304251" cy="2304250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ardrop 4"/>
          <p:cNvSpPr/>
          <p:nvPr/>
        </p:nvSpPr>
        <p:spPr>
          <a:xfrm rot="13500000">
            <a:off x="6541149" y="3355196"/>
            <a:ext cx="2295381" cy="2246992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9441" y="555591"/>
            <a:ext cx="10285571" cy="381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IoT Gateways as a De-coupling Point</a:t>
            </a:r>
          </a:p>
        </p:txBody>
      </p:sp>
      <p:sp>
        <p:nvSpPr>
          <p:cNvPr id="8" name="Rectangle 7"/>
          <p:cNvSpPr/>
          <p:nvPr/>
        </p:nvSpPr>
        <p:spPr>
          <a:xfrm>
            <a:off x="7237412" y="5720704"/>
            <a:ext cx="3048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Security</a:t>
            </a:r>
          </a:p>
          <a:p>
            <a:endParaRPr lang="en-US" sz="2800" b="1" dirty="0" smtClean="0"/>
          </a:p>
        </p:txBody>
      </p:sp>
      <p:sp>
        <p:nvSpPr>
          <p:cNvPr id="9" name="Rectangle 8"/>
          <p:cNvSpPr/>
          <p:nvPr/>
        </p:nvSpPr>
        <p:spPr>
          <a:xfrm>
            <a:off x="2053594" y="1857327"/>
            <a:ext cx="464944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dirty="0"/>
              <a:t>Expected L</a:t>
            </a:r>
            <a:r>
              <a:rPr lang="en-US" sz="2800" b="1" dirty="0" smtClean="0"/>
              <a:t>ifetime</a:t>
            </a:r>
            <a:endParaRPr lang="en-US" sz="2800" b="1" dirty="0"/>
          </a:p>
          <a:p>
            <a:pPr algn="r"/>
            <a:endParaRPr lang="en-US" sz="2800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1773" y="4030198"/>
            <a:ext cx="843392" cy="84339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965" y="2971800"/>
            <a:ext cx="1224392" cy="1224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5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8356" b="8356"/>
          <a:stretch/>
        </p:blipFill>
        <p:spPr>
          <a:xfrm>
            <a:off x="-1" y="1110405"/>
            <a:ext cx="6019725" cy="34127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9213" y="5408772"/>
            <a:ext cx="1979612" cy="1454097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D8CF-3CDE-4807-BCD2-C9F2B831AAA5}" type="slidenum">
              <a:rPr lang="en-US" smtClean="0"/>
              <a:t>5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441" y="555591"/>
            <a:ext cx="10285571" cy="381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Infrastructure vs. Content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967994" y="4926553"/>
            <a:ext cx="103253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i="1" dirty="0"/>
              <a:t>Telemetry: </a:t>
            </a:r>
            <a:r>
              <a:rPr lang="en-US" sz="2000" b="1" i="1" dirty="0" smtClean="0"/>
              <a:t>Derived </a:t>
            </a:r>
            <a:r>
              <a:rPr lang="en-US" sz="2000" b="1" i="1" dirty="0"/>
              <a:t>from Greek </a:t>
            </a:r>
            <a:r>
              <a:rPr lang="en-US" sz="2000" b="1" i="1" dirty="0" smtClean="0"/>
              <a:t>roots- “tele” </a:t>
            </a:r>
            <a:r>
              <a:rPr lang="en-US" sz="2000" b="1" i="1" dirty="0"/>
              <a:t>= remote</a:t>
            </a:r>
            <a:r>
              <a:rPr lang="en-US" sz="2000" b="1" i="1" dirty="0" smtClean="0"/>
              <a:t>,+ “</a:t>
            </a:r>
            <a:r>
              <a:rPr lang="en-US" sz="2000" b="1" i="1" dirty="0" err="1" smtClean="0"/>
              <a:t>metron</a:t>
            </a:r>
            <a:r>
              <a:rPr lang="en-US" sz="2000" b="1" i="1" dirty="0" smtClean="0"/>
              <a:t>” </a:t>
            </a:r>
            <a:r>
              <a:rPr lang="en-US" sz="2000" b="1" i="1" dirty="0"/>
              <a:t>= measure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672193" y="5588016"/>
            <a:ext cx="39897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accent6"/>
                </a:solidFill>
                <a:sym typeface="Wingdings"/>
              </a:rPr>
              <a:t>INFRASTRUCTURE TELEMETRY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642020" y="5588016"/>
            <a:ext cx="32451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accent6"/>
                </a:solidFill>
                <a:sym typeface="Wingdings"/>
              </a:rPr>
              <a:t>CONTENT TELEMETRY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83196" y="1110405"/>
            <a:ext cx="6205629" cy="3419308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732653" y="3604457"/>
            <a:ext cx="4646771" cy="815143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5" name="Rectangle 24"/>
          <p:cNvSpPr/>
          <p:nvPr/>
        </p:nvSpPr>
        <p:spPr>
          <a:xfrm>
            <a:off x="6946799" y="3604457"/>
            <a:ext cx="4646771" cy="815143"/>
          </a:xfrm>
          <a:prstGeom prst="rect">
            <a:avLst/>
          </a:prstGeom>
          <a:solidFill>
            <a:srgbClr val="6EB43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8" name="Rectangle 7"/>
          <p:cNvSpPr/>
          <p:nvPr/>
        </p:nvSpPr>
        <p:spPr>
          <a:xfrm>
            <a:off x="794583" y="3653690"/>
            <a:ext cx="46902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Infrastructure </a:t>
            </a:r>
            <a:r>
              <a:rPr lang="en-US" sz="2000" b="1" dirty="0">
                <a:solidFill>
                  <a:schemeClr val="bg1"/>
                </a:solidFill>
                <a:sym typeface="Wingdings"/>
              </a:rPr>
              <a:t> </a:t>
            </a:r>
          </a:p>
          <a:p>
            <a:r>
              <a:rPr lang="en-US" sz="1600" b="1" dirty="0">
                <a:solidFill>
                  <a:schemeClr val="bg1"/>
                </a:solidFill>
              </a:rPr>
              <a:t>Roads, traffic signals, rails, airports, etc.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85012" y="3672188"/>
            <a:ext cx="5334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Content </a:t>
            </a:r>
            <a:r>
              <a:rPr lang="en-US" sz="2000" b="1" dirty="0">
                <a:solidFill>
                  <a:schemeClr val="bg1"/>
                </a:solidFill>
                <a:sym typeface="Wingdings"/>
              </a:rPr>
              <a:t>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</a:p>
          <a:p>
            <a:r>
              <a:rPr lang="en-US" sz="1600" b="1" dirty="0">
                <a:solidFill>
                  <a:schemeClr val="bg1"/>
                </a:solidFill>
              </a:rPr>
              <a:t>Cars, trucks, trains, planes, etc.</a:t>
            </a:r>
          </a:p>
        </p:txBody>
      </p:sp>
    </p:spTree>
    <p:extLst>
      <p:ext uri="{BB962C8B-B14F-4D97-AF65-F5344CB8AC3E}">
        <p14:creationId xmlns:p14="http://schemas.microsoft.com/office/powerpoint/2010/main" val="1035132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D8CF-3CDE-4807-BCD2-C9F2B831AAA5}" type="slidenum">
              <a:rPr lang="en-US" smtClean="0"/>
              <a:t>6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441" y="555591"/>
            <a:ext cx="10285571" cy="381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IoT Infrastructure Management</a:t>
            </a:r>
          </a:p>
        </p:txBody>
      </p:sp>
      <p:sp>
        <p:nvSpPr>
          <p:cNvPr id="5" name="Rectangle 4"/>
          <p:cNvSpPr/>
          <p:nvPr/>
        </p:nvSpPr>
        <p:spPr>
          <a:xfrm>
            <a:off x="303212" y="1302689"/>
            <a:ext cx="115824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solidFill>
                  <a:srgbClr val="404040"/>
                </a:solidFill>
                <a:latin typeface="Arial" charset="0"/>
                <a:ea typeface="Arial" charset="0"/>
                <a:cs typeface="Arial" charset="0"/>
              </a:rPr>
              <a:t>Assertion : </a:t>
            </a:r>
            <a:r>
              <a:rPr lang="en-US" sz="2200" dirty="0" smtClean="0">
                <a:solidFill>
                  <a:srgbClr val="404040"/>
                </a:solidFill>
                <a:latin typeface="Arial" charset="0"/>
                <a:ea typeface="Arial" charset="0"/>
                <a:cs typeface="Arial" charset="0"/>
              </a:rPr>
              <a:t>A </a:t>
            </a:r>
            <a:r>
              <a:rPr lang="en-US" sz="2200" dirty="0">
                <a:solidFill>
                  <a:srgbClr val="404040"/>
                </a:solidFill>
                <a:latin typeface="Arial" charset="0"/>
                <a:ea typeface="Arial" charset="0"/>
                <a:cs typeface="Arial" charset="0"/>
              </a:rPr>
              <a:t>complete </a:t>
            </a:r>
            <a:r>
              <a:rPr lang="en-US" sz="2200" dirty="0" err="1">
                <a:solidFill>
                  <a:srgbClr val="404040"/>
                </a:solidFill>
                <a:latin typeface="Arial" charset="0"/>
                <a:ea typeface="Arial" charset="0"/>
                <a:cs typeface="Arial" charset="0"/>
              </a:rPr>
              <a:t>IoT</a:t>
            </a:r>
            <a:r>
              <a:rPr lang="en-US" sz="2200" dirty="0">
                <a:solidFill>
                  <a:srgbClr val="404040"/>
                </a:solidFill>
                <a:latin typeface="Arial" charset="0"/>
                <a:ea typeface="Arial" charset="0"/>
                <a:cs typeface="Arial" charset="0"/>
              </a:rPr>
              <a:t> infrastructure management tool must </a:t>
            </a:r>
            <a:r>
              <a:rPr lang="en-US" sz="2200" dirty="0" smtClean="0">
                <a:solidFill>
                  <a:srgbClr val="404040"/>
                </a:solidFill>
                <a:latin typeface="Arial" charset="0"/>
                <a:ea typeface="Arial" charset="0"/>
                <a:cs typeface="Arial" charset="0"/>
              </a:rPr>
              <a:t>support the following-</a:t>
            </a:r>
            <a:endParaRPr lang="en-US" sz="2200" dirty="0">
              <a:solidFill>
                <a:srgbClr val="404040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sz="2200" b="1" dirty="0">
              <a:solidFill>
                <a:srgbClr val="40404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700503" y="2793152"/>
            <a:ext cx="227273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404040"/>
                </a:solidFill>
                <a:latin typeface="Arial" charset="0"/>
                <a:ea typeface="Arial" charset="0"/>
                <a:cs typeface="Arial" charset="0"/>
              </a:rPr>
              <a:t>Alerts</a:t>
            </a:r>
          </a:p>
        </p:txBody>
      </p:sp>
      <p:sp>
        <p:nvSpPr>
          <p:cNvPr id="7" name="Rectangle 6"/>
          <p:cNvSpPr/>
          <p:nvPr/>
        </p:nvSpPr>
        <p:spPr>
          <a:xfrm>
            <a:off x="2488868" y="2819423"/>
            <a:ext cx="227273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404040"/>
                </a:solidFill>
                <a:latin typeface="Arial" charset="0"/>
                <a:ea typeface="Arial" charset="0"/>
                <a:cs typeface="Arial" charset="0"/>
              </a:rPr>
              <a:t>Telemetry</a:t>
            </a:r>
          </a:p>
        </p:txBody>
      </p:sp>
      <p:sp>
        <p:nvSpPr>
          <p:cNvPr id="8" name="Rectangle 7"/>
          <p:cNvSpPr/>
          <p:nvPr/>
        </p:nvSpPr>
        <p:spPr>
          <a:xfrm>
            <a:off x="4232431" y="4473209"/>
            <a:ext cx="227273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404040"/>
                </a:solidFill>
                <a:latin typeface="Arial" charset="0"/>
                <a:ea typeface="Arial" charset="0"/>
                <a:cs typeface="Arial" charset="0"/>
              </a:rPr>
              <a:t>Configuration update</a:t>
            </a:r>
          </a:p>
        </p:txBody>
      </p:sp>
      <p:sp>
        <p:nvSpPr>
          <p:cNvPr id="9" name="Rectangle 8"/>
          <p:cNvSpPr/>
          <p:nvPr/>
        </p:nvSpPr>
        <p:spPr>
          <a:xfrm>
            <a:off x="5665750" y="2812073"/>
            <a:ext cx="227273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404040"/>
                </a:solidFill>
                <a:latin typeface="Arial" charset="0"/>
                <a:ea typeface="Arial" charset="0"/>
                <a:cs typeface="Arial" charset="0"/>
              </a:rPr>
              <a:t>Control</a:t>
            </a:r>
          </a:p>
        </p:txBody>
      </p:sp>
      <p:sp>
        <p:nvSpPr>
          <p:cNvPr id="10" name="Rectangle 9"/>
          <p:cNvSpPr/>
          <p:nvPr/>
        </p:nvSpPr>
        <p:spPr>
          <a:xfrm>
            <a:off x="7655873" y="4398850"/>
            <a:ext cx="22727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404040"/>
                </a:solidFill>
                <a:latin typeface="Arial" charset="0"/>
                <a:ea typeface="Arial" charset="0"/>
                <a:cs typeface="Arial" charset="0"/>
              </a:rPr>
              <a:t>Application Lifecycle Management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6611154" y="4168018"/>
            <a:ext cx="918157" cy="918157"/>
            <a:chOff x="8674601" y="4135055"/>
            <a:chExt cx="918157" cy="918157"/>
          </a:xfrm>
        </p:grpSpPr>
        <p:sp>
          <p:nvSpPr>
            <p:cNvPr id="28" name="Oval 27"/>
            <p:cNvSpPr/>
            <p:nvPr/>
          </p:nvSpPr>
          <p:spPr>
            <a:xfrm>
              <a:off x="8674601" y="4135055"/>
              <a:ext cx="918157" cy="918157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30" name="Group 4"/>
            <p:cNvGrpSpPr>
              <a:grpSpLocks noChangeAspect="1"/>
            </p:cNvGrpSpPr>
            <p:nvPr/>
          </p:nvGrpSpPr>
          <p:grpSpPr bwMode="auto">
            <a:xfrm>
              <a:off x="8906355" y="4365887"/>
              <a:ext cx="454647" cy="488591"/>
              <a:chOff x="1010" y="2848"/>
              <a:chExt cx="1326" cy="1425"/>
            </a:xfrm>
            <a:solidFill>
              <a:schemeClr val="bg1"/>
            </a:solidFill>
          </p:grpSpPr>
          <p:sp>
            <p:nvSpPr>
              <p:cNvPr id="33" name="Freeform 6"/>
              <p:cNvSpPr>
                <a:spLocks noEditPoints="1"/>
              </p:cNvSpPr>
              <p:nvPr/>
            </p:nvSpPr>
            <p:spPr bwMode="auto">
              <a:xfrm>
                <a:off x="1010" y="2848"/>
                <a:ext cx="1326" cy="1425"/>
              </a:xfrm>
              <a:custGeom>
                <a:avLst/>
                <a:gdLst>
                  <a:gd name="T0" fmla="*/ 1576 w 3977"/>
                  <a:gd name="T1" fmla="*/ 531 h 4276"/>
                  <a:gd name="T2" fmla="*/ 1058 w 3977"/>
                  <a:gd name="T3" fmla="*/ 733 h 4276"/>
                  <a:gd name="T4" fmla="*/ 600 w 3977"/>
                  <a:gd name="T5" fmla="*/ 856 h 4276"/>
                  <a:gd name="T6" fmla="*/ 273 w 3977"/>
                  <a:gd name="T7" fmla="*/ 914 h 4276"/>
                  <a:gd name="T8" fmla="*/ 302 w 3977"/>
                  <a:gd name="T9" fmla="*/ 1257 h 4276"/>
                  <a:gd name="T10" fmla="*/ 381 w 3977"/>
                  <a:gd name="T11" fmla="*/ 1754 h 4276"/>
                  <a:gd name="T12" fmla="*/ 548 w 3977"/>
                  <a:gd name="T13" fmla="*/ 2369 h 4276"/>
                  <a:gd name="T14" fmla="*/ 857 w 3977"/>
                  <a:gd name="T15" fmla="*/ 3043 h 4276"/>
                  <a:gd name="T16" fmla="*/ 1262 w 3977"/>
                  <a:gd name="T17" fmla="*/ 3557 h 4276"/>
                  <a:gd name="T18" fmla="*/ 1763 w 3977"/>
                  <a:gd name="T19" fmla="*/ 3907 h 4276"/>
                  <a:gd name="T20" fmla="*/ 2322 w 3977"/>
                  <a:gd name="T21" fmla="*/ 3849 h 4276"/>
                  <a:gd name="T22" fmla="*/ 2805 w 3977"/>
                  <a:gd name="T23" fmla="*/ 3466 h 4276"/>
                  <a:gd name="T24" fmla="*/ 3192 w 3977"/>
                  <a:gd name="T25" fmla="*/ 2918 h 4276"/>
                  <a:gd name="T26" fmla="*/ 3481 w 3977"/>
                  <a:gd name="T27" fmla="*/ 2208 h 4276"/>
                  <a:gd name="T28" fmla="*/ 3618 w 3977"/>
                  <a:gd name="T29" fmla="*/ 1641 h 4276"/>
                  <a:gd name="T30" fmla="*/ 3684 w 3977"/>
                  <a:gd name="T31" fmla="*/ 1173 h 4276"/>
                  <a:gd name="T32" fmla="*/ 3652 w 3977"/>
                  <a:gd name="T33" fmla="*/ 906 h 4276"/>
                  <a:gd name="T34" fmla="*/ 3294 w 3977"/>
                  <a:gd name="T35" fmla="*/ 836 h 4276"/>
                  <a:gd name="T36" fmla="*/ 2818 w 3977"/>
                  <a:gd name="T37" fmla="*/ 700 h 4276"/>
                  <a:gd name="T38" fmla="*/ 2296 w 3977"/>
                  <a:gd name="T39" fmla="*/ 480 h 4276"/>
                  <a:gd name="T40" fmla="*/ 1988 w 3977"/>
                  <a:gd name="T41" fmla="*/ 0 h 4276"/>
                  <a:gd name="T42" fmla="*/ 2241 w 3977"/>
                  <a:gd name="T43" fmla="*/ 141 h 4276"/>
                  <a:gd name="T44" fmla="*/ 2700 w 3977"/>
                  <a:gd name="T45" fmla="*/ 368 h 4276"/>
                  <a:gd name="T46" fmla="*/ 3148 w 3977"/>
                  <a:gd name="T47" fmla="*/ 519 h 4276"/>
                  <a:gd name="T48" fmla="*/ 3528 w 3977"/>
                  <a:gd name="T49" fmla="*/ 610 h 4276"/>
                  <a:gd name="T50" fmla="*/ 3782 w 3977"/>
                  <a:gd name="T51" fmla="*/ 653 h 4276"/>
                  <a:gd name="T52" fmla="*/ 3884 w 3977"/>
                  <a:gd name="T53" fmla="*/ 669 h 4276"/>
                  <a:gd name="T54" fmla="*/ 3974 w 3977"/>
                  <a:gd name="T55" fmla="*/ 768 h 4276"/>
                  <a:gd name="T56" fmla="*/ 3975 w 3977"/>
                  <a:gd name="T57" fmla="*/ 888 h 4276"/>
                  <a:gd name="T58" fmla="*/ 3954 w 3977"/>
                  <a:gd name="T59" fmla="*/ 1184 h 4276"/>
                  <a:gd name="T60" fmla="*/ 3894 w 3977"/>
                  <a:gd name="T61" fmla="*/ 1629 h 4276"/>
                  <a:gd name="T62" fmla="*/ 3773 w 3977"/>
                  <a:gd name="T63" fmla="*/ 2171 h 4276"/>
                  <a:gd name="T64" fmla="*/ 3523 w 3977"/>
                  <a:gd name="T65" fmla="*/ 2857 h 4276"/>
                  <a:gd name="T66" fmla="*/ 3167 w 3977"/>
                  <a:gd name="T67" fmla="*/ 3450 h 4276"/>
                  <a:gd name="T68" fmla="*/ 2704 w 3977"/>
                  <a:gd name="T69" fmla="*/ 3919 h 4276"/>
                  <a:gd name="T70" fmla="*/ 2151 w 3977"/>
                  <a:gd name="T71" fmla="*/ 4228 h 4276"/>
                  <a:gd name="T72" fmla="*/ 1947 w 3977"/>
                  <a:gd name="T73" fmla="*/ 4270 h 4276"/>
                  <a:gd name="T74" fmla="*/ 1377 w 3977"/>
                  <a:gd name="T75" fmla="*/ 3993 h 4276"/>
                  <a:gd name="T76" fmla="*/ 894 w 3977"/>
                  <a:gd name="T77" fmla="*/ 3556 h 4276"/>
                  <a:gd name="T78" fmla="*/ 518 w 3977"/>
                  <a:gd name="T79" fmla="*/ 2986 h 4276"/>
                  <a:gd name="T80" fmla="*/ 238 w 3977"/>
                  <a:gd name="T81" fmla="*/ 2287 h 4276"/>
                  <a:gd name="T82" fmla="*/ 101 w 3977"/>
                  <a:gd name="T83" fmla="*/ 1731 h 4276"/>
                  <a:gd name="T84" fmla="*/ 30 w 3977"/>
                  <a:gd name="T85" fmla="*/ 1263 h 4276"/>
                  <a:gd name="T86" fmla="*/ 4 w 3977"/>
                  <a:gd name="T87" fmla="*/ 932 h 4276"/>
                  <a:gd name="T88" fmla="*/ 0 w 3977"/>
                  <a:gd name="T89" fmla="*/ 797 h 4276"/>
                  <a:gd name="T90" fmla="*/ 68 w 3977"/>
                  <a:gd name="T91" fmla="*/ 679 h 4276"/>
                  <a:gd name="T92" fmla="*/ 165 w 3977"/>
                  <a:gd name="T93" fmla="*/ 657 h 4276"/>
                  <a:gd name="T94" fmla="*/ 387 w 3977"/>
                  <a:gd name="T95" fmla="*/ 622 h 4276"/>
                  <a:gd name="T96" fmla="*/ 745 w 3977"/>
                  <a:gd name="T97" fmla="*/ 542 h 4276"/>
                  <a:gd name="T98" fmla="*/ 1185 w 3977"/>
                  <a:gd name="T99" fmla="*/ 403 h 4276"/>
                  <a:gd name="T100" fmla="*/ 1646 w 3977"/>
                  <a:gd name="T101" fmla="*/ 193 h 4276"/>
                  <a:gd name="T102" fmla="*/ 1962 w 3977"/>
                  <a:gd name="T103" fmla="*/ 2 h 4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977" h="4276">
                    <a:moveTo>
                      <a:pt x="1988" y="298"/>
                    </a:moveTo>
                    <a:lnTo>
                      <a:pt x="1888" y="364"/>
                    </a:lnTo>
                    <a:lnTo>
                      <a:pt x="1785" y="424"/>
                    </a:lnTo>
                    <a:lnTo>
                      <a:pt x="1680" y="480"/>
                    </a:lnTo>
                    <a:lnTo>
                      <a:pt x="1576" y="531"/>
                    </a:lnTo>
                    <a:lnTo>
                      <a:pt x="1471" y="579"/>
                    </a:lnTo>
                    <a:lnTo>
                      <a:pt x="1365" y="623"/>
                    </a:lnTo>
                    <a:lnTo>
                      <a:pt x="1262" y="662"/>
                    </a:lnTo>
                    <a:lnTo>
                      <a:pt x="1159" y="700"/>
                    </a:lnTo>
                    <a:lnTo>
                      <a:pt x="1058" y="733"/>
                    </a:lnTo>
                    <a:lnTo>
                      <a:pt x="959" y="763"/>
                    </a:lnTo>
                    <a:lnTo>
                      <a:pt x="863" y="790"/>
                    </a:lnTo>
                    <a:lnTo>
                      <a:pt x="772" y="815"/>
                    </a:lnTo>
                    <a:lnTo>
                      <a:pt x="684" y="836"/>
                    </a:lnTo>
                    <a:lnTo>
                      <a:pt x="600" y="856"/>
                    </a:lnTo>
                    <a:lnTo>
                      <a:pt x="522" y="871"/>
                    </a:lnTo>
                    <a:lnTo>
                      <a:pt x="450" y="886"/>
                    </a:lnTo>
                    <a:lnTo>
                      <a:pt x="384" y="897"/>
                    </a:lnTo>
                    <a:lnTo>
                      <a:pt x="326" y="906"/>
                    </a:lnTo>
                    <a:lnTo>
                      <a:pt x="273" y="914"/>
                    </a:lnTo>
                    <a:lnTo>
                      <a:pt x="276" y="968"/>
                    </a:lnTo>
                    <a:lnTo>
                      <a:pt x="281" y="1029"/>
                    </a:lnTo>
                    <a:lnTo>
                      <a:pt x="286" y="1098"/>
                    </a:lnTo>
                    <a:lnTo>
                      <a:pt x="293" y="1174"/>
                    </a:lnTo>
                    <a:lnTo>
                      <a:pt x="302" y="1257"/>
                    </a:lnTo>
                    <a:lnTo>
                      <a:pt x="313" y="1346"/>
                    </a:lnTo>
                    <a:lnTo>
                      <a:pt x="326" y="1441"/>
                    </a:lnTo>
                    <a:lnTo>
                      <a:pt x="341" y="1542"/>
                    </a:lnTo>
                    <a:lnTo>
                      <a:pt x="360" y="1646"/>
                    </a:lnTo>
                    <a:lnTo>
                      <a:pt x="381" y="1754"/>
                    </a:lnTo>
                    <a:lnTo>
                      <a:pt x="405" y="1865"/>
                    </a:lnTo>
                    <a:lnTo>
                      <a:pt x="433" y="1980"/>
                    </a:lnTo>
                    <a:lnTo>
                      <a:pt x="463" y="2096"/>
                    </a:lnTo>
                    <a:lnTo>
                      <a:pt x="497" y="2214"/>
                    </a:lnTo>
                    <a:lnTo>
                      <a:pt x="548" y="2369"/>
                    </a:lnTo>
                    <a:lnTo>
                      <a:pt x="602" y="2516"/>
                    </a:lnTo>
                    <a:lnTo>
                      <a:pt x="659" y="2657"/>
                    </a:lnTo>
                    <a:lnTo>
                      <a:pt x="722" y="2793"/>
                    </a:lnTo>
                    <a:lnTo>
                      <a:pt x="787" y="2922"/>
                    </a:lnTo>
                    <a:lnTo>
                      <a:pt x="857" y="3043"/>
                    </a:lnTo>
                    <a:lnTo>
                      <a:pt x="930" y="3159"/>
                    </a:lnTo>
                    <a:lnTo>
                      <a:pt x="1007" y="3269"/>
                    </a:lnTo>
                    <a:lnTo>
                      <a:pt x="1088" y="3371"/>
                    </a:lnTo>
                    <a:lnTo>
                      <a:pt x="1173" y="3467"/>
                    </a:lnTo>
                    <a:lnTo>
                      <a:pt x="1262" y="3557"/>
                    </a:lnTo>
                    <a:lnTo>
                      <a:pt x="1355" y="3639"/>
                    </a:lnTo>
                    <a:lnTo>
                      <a:pt x="1452" y="3716"/>
                    </a:lnTo>
                    <a:lnTo>
                      <a:pt x="1551" y="3787"/>
                    </a:lnTo>
                    <a:lnTo>
                      <a:pt x="1654" y="3849"/>
                    </a:lnTo>
                    <a:lnTo>
                      <a:pt x="1763" y="3907"/>
                    </a:lnTo>
                    <a:lnTo>
                      <a:pt x="1874" y="3956"/>
                    </a:lnTo>
                    <a:lnTo>
                      <a:pt x="1988" y="3999"/>
                    </a:lnTo>
                    <a:lnTo>
                      <a:pt x="2104" y="3956"/>
                    </a:lnTo>
                    <a:lnTo>
                      <a:pt x="2215" y="3906"/>
                    </a:lnTo>
                    <a:lnTo>
                      <a:pt x="2322" y="3849"/>
                    </a:lnTo>
                    <a:lnTo>
                      <a:pt x="2427" y="3786"/>
                    </a:lnTo>
                    <a:lnTo>
                      <a:pt x="2528" y="3715"/>
                    </a:lnTo>
                    <a:lnTo>
                      <a:pt x="2623" y="3639"/>
                    </a:lnTo>
                    <a:lnTo>
                      <a:pt x="2716" y="3556"/>
                    </a:lnTo>
                    <a:lnTo>
                      <a:pt x="2805" y="3466"/>
                    </a:lnTo>
                    <a:lnTo>
                      <a:pt x="2890" y="3369"/>
                    </a:lnTo>
                    <a:lnTo>
                      <a:pt x="2971" y="3266"/>
                    </a:lnTo>
                    <a:lnTo>
                      <a:pt x="3050" y="3157"/>
                    </a:lnTo>
                    <a:lnTo>
                      <a:pt x="3123" y="3041"/>
                    </a:lnTo>
                    <a:lnTo>
                      <a:pt x="3192" y="2918"/>
                    </a:lnTo>
                    <a:lnTo>
                      <a:pt x="3257" y="2789"/>
                    </a:lnTo>
                    <a:lnTo>
                      <a:pt x="3320" y="2653"/>
                    </a:lnTo>
                    <a:lnTo>
                      <a:pt x="3378" y="2511"/>
                    </a:lnTo>
                    <a:lnTo>
                      <a:pt x="3431" y="2362"/>
                    </a:lnTo>
                    <a:lnTo>
                      <a:pt x="3481" y="2208"/>
                    </a:lnTo>
                    <a:lnTo>
                      <a:pt x="3515" y="2090"/>
                    </a:lnTo>
                    <a:lnTo>
                      <a:pt x="3546" y="1974"/>
                    </a:lnTo>
                    <a:lnTo>
                      <a:pt x="3573" y="1860"/>
                    </a:lnTo>
                    <a:lnTo>
                      <a:pt x="3597" y="1749"/>
                    </a:lnTo>
                    <a:lnTo>
                      <a:pt x="3618" y="1641"/>
                    </a:lnTo>
                    <a:lnTo>
                      <a:pt x="3637" y="1538"/>
                    </a:lnTo>
                    <a:lnTo>
                      <a:pt x="3651" y="1439"/>
                    </a:lnTo>
                    <a:lnTo>
                      <a:pt x="3664" y="1343"/>
                    </a:lnTo>
                    <a:lnTo>
                      <a:pt x="3676" y="1255"/>
                    </a:lnTo>
                    <a:lnTo>
                      <a:pt x="3684" y="1173"/>
                    </a:lnTo>
                    <a:lnTo>
                      <a:pt x="3692" y="1097"/>
                    </a:lnTo>
                    <a:lnTo>
                      <a:pt x="3697" y="1028"/>
                    </a:lnTo>
                    <a:lnTo>
                      <a:pt x="3701" y="968"/>
                    </a:lnTo>
                    <a:lnTo>
                      <a:pt x="3703" y="914"/>
                    </a:lnTo>
                    <a:lnTo>
                      <a:pt x="3652" y="906"/>
                    </a:lnTo>
                    <a:lnTo>
                      <a:pt x="3594" y="897"/>
                    </a:lnTo>
                    <a:lnTo>
                      <a:pt x="3527" y="886"/>
                    </a:lnTo>
                    <a:lnTo>
                      <a:pt x="3455" y="871"/>
                    </a:lnTo>
                    <a:lnTo>
                      <a:pt x="3376" y="856"/>
                    </a:lnTo>
                    <a:lnTo>
                      <a:pt x="3294" y="836"/>
                    </a:lnTo>
                    <a:lnTo>
                      <a:pt x="3205" y="815"/>
                    </a:lnTo>
                    <a:lnTo>
                      <a:pt x="3114" y="790"/>
                    </a:lnTo>
                    <a:lnTo>
                      <a:pt x="3018" y="763"/>
                    </a:lnTo>
                    <a:lnTo>
                      <a:pt x="2920" y="733"/>
                    </a:lnTo>
                    <a:lnTo>
                      <a:pt x="2818" y="700"/>
                    </a:lnTo>
                    <a:lnTo>
                      <a:pt x="2716" y="664"/>
                    </a:lnTo>
                    <a:lnTo>
                      <a:pt x="2611" y="623"/>
                    </a:lnTo>
                    <a:lnTo>
                      <a:pt x="2507" y="579"/>
                    </a:lnTo>
                    <a:lnTo>
                      <a:pt x="2401" y="531"/>
                    </a:lnTo>
                    <a:lnTo>
                      <a:pt x="2296" y="480"/>
                    </a:lnTo>
                    <a:lnTo>
                      <a:pt x="2192" y="424"/>
                    </a:lnTo>
                    <a:lnTo>
                      <a:pt x="2090" y="364"/>
                    </a:lnTo>
                    <a:lnTo>
                      <a:pt x="1988" y="298"/>
                    </a:lnTo>
                    <a:close/>
                    <a:moveTo>
                      <a:pt x="1988" y="0"/>
                    </a:moveTo>
                    <a:lnTo>
                      <a:pt x="1988" y="0"/>
                    </a:lnTo>
                    <a:lnTo>
                      <a:pt x="2016" y="2"/>
                    </a:lnTo>
                    <a:lnTo>
                      <a:pt x="2043" y="11"/>
                    </a:lnTo>
                    <a:lnTo>
                      <a:pt x="2067" y="26"/>
                    </a:lnTo>
                    <a:lnTo>
                      <a:pt x="2154" y="85"/>
                    </a:lnTo>
                    <a:lnTo>
                      <a:pt x="2241" y="141"/>
                    </a:lnTo>
                    <a:lnTo>
                      <a:pt x="2332" y="193"/>
                    </a:lnTo>
                    <a:lnTo>
                      <a:pt x="2422" y="241"/>
                    </a:lnTo>
                    <a:lnTo>
                      <a:pt x="2515" y="287"/>
                    </a:lnTo>
                    <a:lnTo>
                      <a:pt x="2608" y="328"/>
                    </a:lnTo>
                    <a:lnTo>
                      <a:pt x="2700" y="368"/>
                    </a:lnTo>
                    <a:lnTo>
                      <a:pt x="2792" y="403"/>
                    </a:lnTo>
                    <a:lnTo>
                      <a:pt x="2883" y="437"/>
                    </a:lnTo>
                    <a:lnTo>
                      <a:pt x="2974" y="467"/>
                    </a:lnTo>
                    <a:lnTo>
                      <a:pt x="3061" y="494"/>
                    </a:lnTo>
                    <a:lnTo>
                      <a:pt x="3148" y="519"/>
                    </a:lnTo>
                    <a:lnTo>
                      <a:pt x="3231" y="542"/>
                    </a:lnTo>
                    <a:lnTo>
                      <a:pt x="3311" y="562"/>
                    </a:lnTo>
                    <a:lnTo>
                      <a:pt x="3388" y="580"/>
                    </a:lnTo>
                    <a:lnTo>
                      <a:pt x="3460" y="596"/>
                    </a:lnTo>
                    <a:lnTo>
                      <a:pt x="3528" y="610"/>
                    </a:lnTo>
                    <a:lnTo>
                      <a:pt x="3591" y="622"/>
                    </a:lnTo>
                    <a:lnTo>
                      <a:pt x="3648" y="632"/>
                    </a:lnTo>
                    <a:lnTo>
                      <a:pt x="3699" y="642"/>
                    </a:lnTo>
                    <a:lnTo>
                      <a:pt x="3744" y="648"/>
                    </a:lnTo>
                    <a:lnTo>
                      <a:pt x="3782" y="653"/>
                    </a:lnTo>
                    <a:lnTo>
                      <a:pt x="3812" y="657"/>
                    </a:lnTo>
                    <a:lnTo>
                      <a:pt x="3835" y="660"/>
                    </a:lnTo>
                    <a:lnTo>
                      <a:pt x="3850" y="662"/>
                    </a:lnTo>
                    <a:lnTo>
                      <a:pt x="3855" y="662"/>
                    </a:lnTo>
                    <a:lnTo>
                      <a:pt x="3884" y="669"/>
                    </a:lnTo>
                    <a:lnTo>
                      <a:pt x="3910" y="681"/>
                    </a:lnTo>
                    <a:lnTo>
                      <a:pt x="3932" y="696"/>
                    </a:lnTo>
                    <a:lnTo>
                      <a:pt x="3951" y="717"/>
                    </a:lnTo>
                    <a:lnTo>
                      <a:pt x="3965" y="741"/>
                    </a:lnTo>
                    <a:lnTo>
                      <a:pt x="3974" y="768"/>
                    </a:lnTo>
                    <a:lnTo>
                      <a:pt x="3977" y="797"/>
                    </a:lnTo>
                    <a:lnTo>
                      <a:pt x="3977" y="806"/>
                    </a:lnTo>
                    <a:lnTo>
                      <a:pt x="3977" y="824"/>
                    </a:lnTo>
                    <a:lnTo>
                      <a:pt x="3977" y="852"/>
                    </a:lnTo>
                    <a:lnTo>
                      <a:pt x="3975" y="888"/>
                    </a:lnTo>
                    <a:lnTo>
                      <a:pt x="3973" y="932"/>
                    </a:lnTo>
                    <a:lnTo>
                      <a:pt x="3970" y="985"/>
                    </a:lnTo>
                    <a:lnTo>
                      <a:pt x="3966" y="1045"/>
                    </a:lnTo>
                    <a:lnTo>
                      <a:pt x="3961" y="1111"/>
                    </a:lnTo>
                    <a:lnTo>
                      <a:pt x="3954" y="1184"/>
                    </a:lnTo>
                    <a:lnTo>
                      <a:pt x="3947" y="1263"/>
                    </a:lnTo>
                    <a:lnTo>
                      <a:pt x="3936" y="1347"/>
                    </a:lnTo>
                    <a:lnTo>
                      <a:pt x="3924" y="1436"/>
                    </a:lnTo>
                    <a:lnTo>
                      <a:pt x="3911" y="1530"/>
                    </a:lnTo>
                    <a:lnTo>
                      <a:pt x="3894" y="1629"/>
                    </a:lnTo>
                    <a:lnTo>
                      <a:pt x="3876" y="1731"/>
                    </a:lnTo>
                    <a:lnTo>
                      <a:pt x="3855" y="1838"/>
                    </a:lnTo>
                    <a:lnTo>
                      <a:pt x="3830" y="1946"/>
                    </a:lnTo>
                    <a:lnTo>
                      <a:pt x="3803" y="2057"/>
                    </a:lnTo>
                    <a:lnTo>
                      <a:pt x="3773" y="2171"/>
                    </a:lnTo>
                    <a:lnTo>
                      <a:pt x="3740" y="2287"/>
                    </a:lnTo>
                    <a:lnTo>
                      <a:pt x="3692" y="2437"/>
                    </a:lnTo>
                    <a:lnTo>
                      <a:pt x="3639" y="2581"/>
                    </a:lnTo>
                    <a:lnTo>
                      <a:pt x="3583" y="2721"/>
                    </a:lnTo>
                    <a:lnTo>
                      <a:pt x="3523" y="2857"/>
                    </a:lnTo>
                    <a:lnTo>
                      <a:pt x="3459" y="2986"/>
                    </a:lnTo>
                    <a:lnTo>
                      <a:pt x="3392" y="3111"/>
                    </a:lnTo>
                    <a:lnTo>
                      <a:pt x="3320" y="3230"/>
                    </a:lnTo>
                    <a:lnTo>
                      <a:pt x="3246" y="3343"/>
                    </a:lnTo>
                    <a:lnTo>
                      <a:pt x="3167" y="3450"/>
                    </a:lnTo>
                    <a:lnTo>
                      <a:pt x="3082" y="3556"/>
                    </a:lnTo>
                    <a:lnTo>
                      <a:pt x="2993" y="3656"/>
                    </a:lnTo>
                    <a:lnTo>
                      <a:pt x="2900" y="3750"/>
                    </a:lnTo>
                    <a:lnTo>
                      <a:pt x="2804" y="3838"/>
                    </a:lnTo>
                    <a:lnTo>
                      <a:pt x="2704" y="3919"/>
                    </a:lnTo>
                    <a:lnTo>
                      <a:pt x="2601" y="3993"/>
                    </a:lnTo>
                    <a:lnTo>
                      <a:pt x="2494" y="4061"/>
                    </a:lnTo>
                    <a:lnTo>
                      <a:pt x="2383" y="4123"/>
                    </a:lnTo>
                    <a:lnTo>
                      <a:pt x="2269" y="4178"/>
                    </a:lnTo>
                    <a:lnTo>
                      <a:pt x="2151" y="4228"/>
                    </a:lnTo>
                    <a:lnTo>
                      <a:pt x="2030" y="4270"/>
                    </a:lnTo>
                    <a:lnTo>
                      <a:pt x="2010" y="4275"/>
                    </a:lnTo>
                    <a:lnTo>
                      <a:pt x="1988" y="4276"/>
                    </a:lnTo>
                    <a:lnTo>
                      <a:pt x="1968" y="4275"/>
                    </a:lnTo>
                    <a:lnTo>
                      <a:pt x="1947" y="4270"/>
                    </a:lnTo>
                    <a:lnTo>
                      <a:pt x="1827" y="4228"/>
                    </a:lnTo>
                    <a:lnTo>
                      <a:pt x="1709" y="4178"/>
                    </a:lnTo>
                    <a:lnTo>
                      <a:pt x="1594" y="4123"/>
                    </a:lnTo>
                    <a:lnTo>
                      <a:pt x="1484" y="4061"/>
                    </a:lnTo>
                    <a:lnTo>
                      <a:pt x="1377" y="3993"/>
                    </a:lnTo>
                    <a:lnTo>
                      <a:pt x="1272" y="3919"/>
                    </a:lnTo>
                    <a:lnTo>
                      <a:pt x="1173" y="3838"/>
                    </a:lnTo>
                    <a:lnTo>
                      <a:pt x="1076" y="3750"/>
                    </a:lnTo>
                    <a:lnTo>
                      <a:pt x="983" y="3656"/>
                    </a:lnTo>
                    <a:lnTo>
                      <a:pt x="894" y="3556"/>
                    </a:lnTo>
                    <a:lnTo>
                      <a:pt x="809" y="3450"/>
                    </a:lnTo>
                    <a:lnTo>
                      <a:pt x="731" y="3343"/>
                    </a:lnTo>
                    <a:lnTo>
                      <a:pt x="656" y="3230"/>
                    </a:lnTo>
                    <a:lnTo>
                      <a:pt x="586" y="3111"/>
                    </a:lnTo>
                    <a:lnTo>
                      <a:pt x="518" y="2986"/>
                    </a:lnTo>
                    <a:lnTo>
                      <a:pt x="454" y="2857"/>
                    </a:lnTo>
                    <a:lnTo>
                      <a:pt x="394" y="2721"/>
                    </a:lnTo>
                    <a:lnTo>
                      <a:pt x="337" y="2581"/>
                    </a:lnTo>
                    <a:lnTo>
                      <a:pt x="286" y="2437"/>
                    </a:lnTo>
                    <a:lnTo>
                      <a:pt x="238" y="2287"/>
                    </a:lnTo>
                    <a:lnTo>
                      <a:pt x="204" y="2171"/>
                    </a:lnTo>
                    <a:lnTo>
                      <a:pt x="174" y="2057"/>
                    </a:lnTo>
                    <a:lnTo>
                      <a:pt x="146" y="1946"/>
                    </a:lnTo>
                    <a:lnTo>
                      <a:pt x="123" y="1838"/>
                    </a:lnTo>
                    <a:lnTo>
                      <a:pt x="101" y="1731"/>
                    </a:lnTo>
                    <a:lnTo>
                      <a:pt x="82" y="1629"/>
                    </a:lnTo>
                    <a:lnTo>
                      <a:pt x="67" y="1530"/>
                    </a:lnTo>
                    <a:lnTo>
                      <a:pt x="52" y="1436"/>
                    </a:lnTo>
                    <a:lnTo>
                      <a:pt x="41" y="1347"/>
                    </a:lnTo>
                    <a:lnTo>
                      <a:pt x="30" y="1263"/>
                    </a:lnTo>
                    <a:lnTo>
                      <a:pt x="22" y="1184"/>
                    </a:lnTo>
                    <a:lnTo>
                      <a:pt x="16" y="1111"/>
                    </a:lnTo>
                    <a:lnTo>
                      <a:pt x="10" y="1045"/>
                    </a:lnTo>
                    <a:lnTo>
                      <a:pt x="7" y="985"/>
                    </a:lnTo>
                    <a:lnTo>
                      <a:pt x="4" y="932"/>
                    </a:lnTo>
                    <a:lnTo>
                      <a:pt x="3" y="888"/>
                    </a:lnTo>
                    <a:lnTo>
                      <a:pt x="1" y="852"/>
                    </a:lnTo>
                    <a:lnTo>
                      <a:pt x="0" y="824"/>
                    </a:lnTo>
                    <a:lnTo>
                      <a:pt x="0" y="806"/>
                    </a:lnTo>
                    <a:lnTo>
                      <a:pt x="0" y="797"/>
                    </a:lnTo>
                    <a:lnTo>
                      <a:pt x="3" y="768"/>
                    </a:lnTo>
                    <a:lnTo>
                      <a:pt x="12" y="741"/>
                    </a:lnTo>
                    <a:lnTo>
                      <a:pt x="26" y="717"/>
                    </a:lnTo>
                    <a:lnTo>
                      <a:pt x="44" y="696"/>
                    </a:lnTo>
                    <a:lnTo>
                      <a:pt x="68" y="679"/>
                    </a:lnTo>
                    <a:lnTo>
                      <a:pt x="93" y="669"/>
                    </a:lnTo>
                    <a:lnTo>
                      <a:pt x="122" y="662"/>
                    </a:lnTo>
                    <a:lnTo>
                      <a:pt x="127" y="662"/>
                    </a:lnTo>
                    <a:lnTo>
                      <a:pt x="143" y="660"/>
                    </a:lnTo>
                    <a:lnTo>
                      <a:pt x="165" y="657"/>
                    </a:lnTo>
                    <a:lnTo>
                      <a:pt x="195" y="653"/>
                    </a:lnTo>
                    <a:lnTo>
                      <a:pt x="233" y="648"/>
                    </a:lnTo>
                    <a:lnTo>
                      <a:pt x="279" y="642"/>
                    </a:lnTo>
                    <a:lnTo>
                      <a:pt x="330" y="632"/>
                    </a:lnTo>
                    <a:lnTo>
                      <a:pt x="387" y="622"/>
                    </a:lnTo>
                    <a:lnTo>
                      <a:pt x="449" y="610"/>
                    </a:lnTo>
                    <a:lnTo>
                      <a:pt x="517" y="596"/>
                    </a:lnTo>
                    <a:lnTo>
                      <a:pt x="590" y="580"/>
                    </a:lnTo>
                    <a:lnTo>
                      <a:pt x="666" y="562"/>
                    </a:lnTo>
                    <a:lnTo>
                      <a:pt x="745" y="542"/>
                    </a:lnTo>
                    <a:lnTo>
                      <a:pt x="829" y="519"/>
                    </a:lnTo>
                    <a:lnTo>
                      <a:pt x="915" y="494"/>
                    </a:lnTo>
                    <a:lnTo>
                      <a:pt x="1003" y="467"/>
                    </a:lnTo>
                    <a:lnTo>
                      <a:pt x="1093" y="437"/>
                    </a:lnTo>
                    <a:lnTo>
                      <a:pt x="1185" y="403"/>
                    </a:lnTo>
                    <a:lnTo>
                      <a:pt x="1278" y="368"/>
                    </a:lnTo>
                    <a:lnTo>
                      <a:pt x="1370" y="328"/>
                    </a:lnTo>
                    <a:lnTo>
                      <a:pt x="1463" y="287"/>
                    </a:lnTo>
                    <a:lnTo>
                      <a:pt x="1555" y="241"/>
                    </a:lnTo>
                    <a:lnTo>
                      <a:pt x="1646" y="193"/>
                    </a:lnTo>
                    <a:lnTo>
                      <a:pt x="1735" y="141"/>
                    </a:lnTo>
                    <a:lnTo>
                      <a:pt x="1824" y="85"/>
                    </a:lnTo>
                    <a:lnTo>
                      <a:pt x="1909" y="26"/>
                    </a:lnTo>
                    <a:lnTo>
                      <a:pt x="1934" y="11"/>
                    </a:lnTo>
                    <a:lnTo>
                      <a:pt x="1962" y="2"/>
                    </a:lnTo>
                    <a:lnTo>
                      <a:pt x="19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1442" y="3324"/>
                <a:ext cx="531" cy="455"/>
              </a:xfrm>
              <a:custGeom>
                <a:avLst/>
                <a:gdLst>
                  <a:gd name="T0" fmla="*/ 1467 w 1594"/>
                  <a:gd name="T1" fmla="*/ 0 h 1366"/>
                  <a:gd name="T2" fmla="*/ 1493 w 1594"/>
                  <a:gd name="T3" fmla="*/ 5 h 1366"/>
                  <a:gd name="T4" fmla="*/ 1518 w 1594"/>
                  <a:gd name="T5" fmla="*/ 14 h 1366"/>
                  <a:gd name="T6" fmla="*/ 1541 w 1594"/>
                  <a:gd name="T7" fmla="*/ 27 h 1366"/>
                  <a:gd name="T8" fmla="*/ 1561 w 1594"/>
                  <a:gd name="T9" fmla="*/ 47 h 1366"/>
                  <a:gd name="T10" fmla="*/ 1577 w 1594"/>
                  <a:gd name="T11" fmla="*/ 68 h 1366"/>
                  <a:gd name="T12" fmla="*/ 1587 w 1594"/>
                  <a:gd name="T13" fmla="*/ 91 h 1366"/>
                  <a:gd name="T14" fmla="*/ 1594 w 1594"/>
                  <a:gd name="T15" fmla="*/ 117 h 1366"/>
                  <a:gd name="T16" fmla="*/ 1594 w 1594"/>
                  <a:gd name="T17" fmla="*/ 142 h 1366"/>
                  <a:gd name="T18" fmla="*/ 1590 w 1594"/>
                  <a:gd name="T19" fmla="*/ 168 h 1366"/>
                  <a:gd name="T20" fmla="*/ 1581 w 1594"/>
                  <a:gd name="T21" fmla="*/ 193 h 1366"/>
                  <a:gd name="T22" fmla="*/ 1568 w 1594"/>
                  <a:gd name="T23" fmla="*/ 216 h 1366"/>
                  <a:gd name="T24" fmla="*/ 729 w 1594"/>
                  <a:gd name="T25" fmla="*/ 1314 h 1366"/>
                  <a:gd name="T26" fmla="*/ 710 w 1594"/>
                  <a:gd name="T27" fmla="*/ 1333 h 1366"/>
                  <a:gd name="T28" fmla="*/ 687 w 1594"/>
                  <a:gd name="T29" fmla="*/ 1349 h 1366"/>
                  <a:gd name="T30" fmla="*/ 663 w 1594"/>
                  <a:gd name="T31" fmla="*/ 1359 h 1366"/>
                  <a:gd name="T32" fmla="*/ 635 w 1594"/>
                  <a:gd name="T33" fmla="*/ 1366 h 1366"/>
                  <a:gd name="T34" fmla="*/ 622 w 1594"/>
                  <a:gd name="T35" fmla="*/ 1366 h 1366"/>
                  <a:gd name="T36" fmla="*/ 597 w 1594"/>
                  <a:gd name="T37" fmla="*/ 1364 h 1366"/>
                  <a:gd name="T38" fmla="*/ 575 w 1594"/>
                  <a:gd name="T39" fmla="*/ 1358 h 1366"/>
                  <a:gd name="T40" fmla="*/ 553 w 1594"/>
                  <a:gd name="T41" fmla="*/ 1348 h 1366"/>
                  <a:gd name="T42" fmla="*/ 533 w 1594"/>
                  <a:gd name="T43" fmla="*/ 1334 h 1366"/>
                  <a:gd name="T44" fmla="*/ 47 w 1594"/>
                  <a:gd name="T45" fmla="*/ 918 h 1366"/>
                  <a:gd name="T46" fmla="*/ 27 w 1594"/>
                  <a:gd name="T47" fmla="*/ 899 h 1366"/>
                  <a:gd name="T48" fmla="*/ 13 w 1594"/>
                  <a:gd name="T49" fmla="*/ 875 h 1366"/>
                  <a:gd name="T50" fmla="*/ 4 w 1594"/>
                  <a:gd name="T51" fmla="*/ 852 h 1366"/>
                  <a:gd name="T52" fmla="*/ 0 w 1594"/>
                  <a:gd name="T53" fmla="*/ 826 h 1366"/>
                  <a:gd name="T54" fmla="*/ 0 w 1594"/>
                  <a:gd name="T55" fmla="*/ 801 h 1366"/>
                  <a:gd name="T56" fmla="*/ 5 w 1594"/>
                  <a:gd name="T57" fmla="*/ 775 h 1366"/>
                  <a:gd name="T58" fmla="*/ 15 w 1594"/>
                  <a:gd name="T59" fmla="*/ 750 h 1366"/>
                  <a:gd name="T60" fmla="*/ 31 w 1594"/>
                  <a:gd name="T61" fmla="*/ 728 h 1366"/>
                  <a:gd name="T62" fmla="*/ 51 w 1594"/>
                  <a:gd name="T63" fmla="*/ 710 h 1366"/>
                  <a:gd name="T64" fmla="*/ 73 w 1594"/>
                  <a:gd name="T65" fmla="*/ 695 h 1366"/>
                  <a:gd name="T66" fmla="*/ 98 w 1594"/>
                  <a:gd name="T67" fmla="*/ 686 h 1366"/>
                  <a:gd name="T68" fmla="*/ 124 w 1594"/>
                  <a:gd name="T69" fmla="*/ 681 h 1366"/>
                  <a:gd name="T70" fmla="*/ 149 w 1594"/>
                  <a:gd name="T71" fmla="*/ 682 h 1366"/>
                  <a:gd name="T72" fmla="*/ 175 w 1594"/>
                  <a:gd name="T73" fmla="*/ 687 h 1366"/>
                  <a:gd name="T74" fmla="*/ 198 w 1594"/>
                  <a:gd name="T75" fmla="*/ 698 h 1366"/>
                  <a:gd name="T76" fmla="*/ 222 w 1594"/>
                  <a:gd name="T77" fmla="*/ 712 h 1366"/>
                  <a:gd name="T78" fmla="*/ 601 w 1594"/>
                  <a:gd name="T79" fmla="*/ 1037 h 1366"/>
                  <a:gd name="T80" fmla="*/ 1352 w 1594"/>
                  <a:gd name="T81" fmla="*/ 53 h 1366"/>
                  <a:gd name="T82" fmla="*/ 1371 w 1594"/>
                  <a:gd name="T83" fmla="*/ 34 h 1366"/>
                  <a:gd name="T84" fmla="*/ 1392 w 1594"/>
                  <a:gd name="T85" fmla="*/ 18 h 1366"/>
                  <a:gd name="T86" fmla="*/ 1416 w 1594"/>
                  <a:gd name="T87" fmla="*/ 8 h 1366"/>
                  <a:gd name="T88" fmla="*/ 1442 w 1594"/>
                  <a:gd name="T89" fmla="*/ 1 h 1366"/>
                  <a:gd name="T90" fmla="*/ 1467 w 1594"/>
                  <a:gd name="T91" fmla="*/ 0 h 1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594" h="1366">
                    <a:moveTo>
                      <a:pt x="1467" y="0"/>
                    </a:moveTo>
                    <a:lnTo>
                      <a:pt x="1493" y="5"/>
                    </a:lnTo>
                    <a:lnTo>
                      <a:pt x="1518" y="14"/>
                    </a:lnTo>
                    <a:lnTo>
                      <a:pt x="1541" y="27"/>
                    </a:lnTo>
                    <a:lnTo>
                      <a:pt x="1561" y="47"/>
                    </a:lnTo>
                    <a:lnTo>
                      <a:pt x="1577" y="68"/>
                    </a:lnTo>
                    <a:lnTo>
                      <a:pt x="1587" y="91"/>
                    </a:lnTo>
                    <a:lnTo>
                      <a:pt x="1594" y="117"/>
                    </a:lnTo>
                    <a:lnTo>
                      <a:pt x="1594" y="142"/>
                    </a:lnTo>
                    <a:lnTo>
                      <a:pt x="1590" y="168"/>
                    </a:lnTo>
                    <a:lnTo>
                      <a:pt x="1581" y="193"/>
                    </a:lnTo>
                    <a:lnTo>
                      <a:pt x="1568" y="216"/>
                    </a:lnTo>
                    <a:lnTo>
                      <a:pt x="729" y="1314"/>
                    </a:lnTo>
                    <a:lnTo>
                      <a:pt x="710" y="1333"/>
                    </a:lnTo>
                    <a:lnTo>
                      <a:pt x="687" y="1349"/>
                    </a:lnTo>
                    <a:lnTo>
                      <a:pt x="663" y="1359"/>
                    </a:lnTo>
                    <a:lnTo>
                      <a:pt x="635" y="1366"/>
                    </a:lnTo>
                    <a:lnTo>
                      <a:pt x="622" y="1366"/>
                    </a:lnTo>
                    <a:lnTo>
                      <a:pt x="597" y="1364"/>
                    </a:lnTo>
                    <a:lnTo>
                      <a:pt x="575" y="1358"/>
                    </a:lnTo>
                    <a:lnTo>
                      <a:pt x="553" y="1348"/>
                    </a:lnTo>
                    <a:lnTo>
                      <a:pt x="533" y="1334"/>
                    </a:lnTo>
                    <a:lnTo>
                      <a:pt x="47" y="918"/>
                    </a:lnTo>
                    <a:lnTo>
                      <a:pt x="27" y="899"/>
                    </a:lnTo>
                    <a:lnTo>
                      <a:pt x="13" y="875"/>
                    </a:lnTo>
                    <a:lnTo>
                      <a:pt x="4" y="852"/>
                    </a:lnTo>
                    <a:lnTo>
                      <a:pt x="0" y="826"/>
                    </a:lnTo>
                    <a:lnTo>
                      <a:pt x="0" y="801"/>
                    </a:lnTo>
                    <a:lnTo>
                      <a:pt x="5" y="775"/>
                    </a:lnTo>
                    <a:lnTo>
                      <a:pt x="15" y="750"/>
                    </a:lnTo>
                    <a:lnTo>
                      <a:pt x="31" y="728"/>
                    </a:lnTo>
                    <a:lnTo>
                      <a:pt x="51" y="710"/>
                    </a:lnTo>
                    <a:lnTo>
                      <a:pt x="73" y="695"/>
                    </a:lnTo>
                    <a:lnTo>
                      <a:pt x="98" y="686"/>
                    </a:lnTo>
                    <a:lnTo>
                      <a:pt x="124" y="681"/>
                    </a:lnTo>
                    <a:lnTo>
                      <a:pt x="149" y="682"/>
                    </a:lnTo>
                    <a:lnTo>
                      <a:pt x="175" y="687"/>
                    </a:lnTo>
                    <a:lnTo>
                      <a:pt x="198" y="698"/>
                    </a:lnTo>
                    <a:lnTo>
                      <a:pt x="222" y="712"/>
                    </a:lnTo>
                    <a:lnTo>
                      <a:pt x="601" y="1037"/>
                    </a:lnTo>
                    <a:lnTo>
                      <a:pt x="1352" y="53"/>
                    </a:lnTo>
                    <a:lnTo>
                      <a:pt x="1371" y="34"/>
                    </a:lnTo>
                    <a:lnTo>
                      <a:pt x="1392" y="18"/>
                    </a:lnTo>
                    <a:lnTo>
                      <a:pt x="1416" y="8"/>
                    </a:lnTo>
                    <a:lnTo>
                      <a:pt x="1442" y="1"/>
                    </a:lnTo>
                    <a:lnTo>
                      <a:pt x="14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23" name="Group 22"/>
          <p:cNvGrpSpPr/>
          <p:nvPr/>
        </p:nvGrpSpPr>
        <p:grpSpPr>
          <a:xfrm>
            <a:off x="3166154" y="4135055"/>
            <a:ext cx="918157" cy="918157"/>
            <a:chOff x="4789830" y="4135055"/>
            <a:chExt cx="918157" cy="918157"/>
          </a:xfrm>
        </p:grpSpPr>
        <p:sp>
          <p:nvSpPr>
            <p:cNvPr id="25" name="Oval 24"/>
            <p:cNvSpPr/>
            <p:nvPr/>
          </p:nvSpPr>
          <p:spPr>
            <a:xfrm>
              <a:off x="4789830" y="4135055"/>
              <a:ext cx="918157" cy="918157"/>
            </a:xfrm>
            <a:prstGeom prst="ellipse">
              <a:avLst/>
            </a:prstGeom>
            <a:solidFill>
              <a:srgbClr val="6EB43E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35" name="Group 10"/>
            <p:cNvGrpSpPr>
              <a:grpSpLocks noChangeAspect="1"/>
            </p:cNvGrpSpPr>
            <p:nvPr/>
          </p:nvGrpSpPr>
          <p:grpSpPr bwMode="auto">
            <a:xfrm>
              <a:off x="4983970" y="4330540"/>
              <a:ext cx="514142" cy="527186"/>
              <a:chOff x="1481" y="961"/>
              <a:chExt cx="2759" cy="2829"/>
            </a:xfrm>
            <a:solidFill>
              <a:schemeClr val="bg1"/>
            </a:solidFill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481" y="961"/>
                <a:ext cx="2759" cy="2829"/>
              </a:xfrm>
              <a:custGeom>
                <a:avLst/>
                <a:gdLst>
                  <a:gd name="T0" fmla="*/ 2759 w 5519"/>
                  <a:gd name="T1" fmla="*/ 280 h 5659"/>
                  <a:gd name="T2" fmla="*/ 2026 w 5519"/>
                  <a:gd name="T3" fmla="*/ 525 h 5659"/>
                  <a:gd name="T4" fmla="*/ 1603 w 5519"/>
                  <a:gd name="T5" fmla="*/ 698 h 5659"/>
                  <a:gd name="T6" fmla="*/ 1226 w 5519"/>
                  <a:gd name="T7" fmla="*/ 941 h 5659"/>
                  <a:gd name="T8" fmla="*/ 902 w 5519"/>
                  <a:gd name="T9" fmla="*/ 1247 h 5659"/>
                  <a:gd name="T10" fmla="*/ 635 w 5519"/>
                  <a:gd name="T11" fmla="*/ 1603 h 5659"/>
                  <a:gd name="T12" fmla="*/ 437 w 5519"/>
                  <a:gd name="T13" fmla="*/ 2006 h 5659"/>
                  <a:gd name="T14" fmla="*/ 314 w 5519"/>
                  <a:gd name="T15" fmla="*/ 2441 h 5659"/>
                  <a:gd name="T16" fmla="*/ 271 w 5519"/>
                  <a:gd name="T17" fmla="*/ 2902 h 5659"/>
                  <a:gd name="T18" fmla="*/ 317 w 5519"/>
                  <a:gd name="T19" fmla="*/ 3383 h 5659"/>
                  <a:gd name="T20" fmla="*/ 451 w 5519"/>
                  <a:gd name="T21" fmla="*/ 3834 h 5659"/>
                  <a:gd name="T22" fmla="*/ 665 w 5519"/>
                  <a:gd name="T23" fmla="*/ 4243 h 5659"/>
                  <a:gd name="T24" fmla="*/ 947 w 5519"/>
                  <a:gd name="T25" fmla="*/ 4606 h 5659"/>
                  <a:gd name="T26" fmla="*/ 1289 w 5519"/>
                  <a:gd name="T27" fmla="*/ 4909 h 5659"/>
                  <a:gd name="T28" fmla="*/ 1685 w 5519"/>
                  <a:gd name="T29" fmla="*/ 5146 h 5659"/>
                  <a:gd name="T30" fmla="*/ 2124 w 5519"/>
                  <a:gd name="T31" fmla="*/ 5308 h 5659"/>
                  <a:gd name="T32" fmla="*/ 2596 w 5519"/>
                  <a:gd name="T33" fmla="*/ 5384 h 5659"/>
                  <a:gd name="T34" fmla="*/ 3083 w 5519"/>
                  <a:gd name="T35" fmla="*/ 5368 h 5659"/>
                  <a:gd name="T36" fmla="*/ 3546 w 5519"/>
                  <a:gd name="T37" fmla="*/ 5263 h 5659"/>
                  <a:gd name="T38" fmla="*/ 3971 w 5519"/>
                  <a:gd name="T39" fmla="*/ 5076 h 5659"/>
                  <a:gd name="T40" fmla="*/ 4350 w 5519"/>
                  <a:gd name="T41" fmla="*/ 4814 h 5659"/>
                  <a:gd name="T42" fmla="*/ 4673 w 5519"/>
                  <a:gd name="T43" fmla="*/ 4491 h 5659"/>
                  <a:gd name="T44" fmla="*/ 4935 w 5519"/>
                  <a:gd name="T45" fmla="*/ 4113 h 5659"/>
                  <a:gd name="T46" fmla="*/ 5123 w 5519"/>
                  <a:gd name="T47" fmla="*/ 3688 h 5659"/>
                  <a:gd name="T48" fmla="*/ 5228 w 5519"/>
                  <a:gd name="T49" fmla="*/ 3225 h 5659"/>
                  <a:gd name="T50" fmla="*/ 5519 w 5519"/>
                  <a:gd name="T51" fmla="*/ 2902 h 5659"/>
                  <a:gd name="T52" fmla="*/ 5470 w 5519"/>
                  <a:gd name="T53" fmla="*/ 3416 h 5659"/>
                  <a:gd name="T54" fmla="*/ 5333 w 5519"/>
                  <a:gd name="T55" fmla="*/ 3898 h 5659"/>
                  <a:gd name="T56" fmla="*/ 5112 w 5519"/>
                  <a:gd name="T57" fmla="*/ 4340 h 5659"/>
                  <a:gd name="T58" fmla="*/ 4821 w 5519"/>
                  <a:gd name="T59" fmla="*/ 4732 h 5659"/>
                  <a:gd name="T60" fmla="*/ 4465 w 5519"/>
                  <a:gd name="T61" fmla="*/ 5067 h 5659"/>
                  <a:gd name="T62" fmla="*/ 4056 w 5519"/>
                  <a:gd name="T63" fmla="*/ 5335 h 5659"/>
                  <a:gd name="T64" fmla="*/ 3599 w 5519"/>
                  <a:gd name="T65" fmla="*/ 5528 h 5659"/>
                  <a:gd name="T66" fmla="*/ 3105 w 5519"/>
                  <a:gd name="T67" fmla="*/ 5636 h 5659"/>
                  <a:gd name="T68" fmla="*/ 2586 w 5519"/>
                  <a:gd name="T69" fmla="*/ 5654 h 5659"/>
                  <a:gd name="T70" fmla="*/ 2081 w 5519"/>
                  <a:gd name="T71" fmla="*/ 5575 h 5659"/>
                  <a:gd name="T72" fmla="*/ 1611 w 5519"/>
                  <a:gd name="T73" fmla="*/ 5408 h 5659"/>
                  <a:gd name="T74" fmla="*/ 1184 w 5519"/>
                  <a:gd name="T75" fmla="*/ 5163 h 5659"/>
                  <a:gd name="T76" fmla="*/ 809 w 5519"/>
                  <a:gd name="T77" fmla="*/ 4850 h 5659"/>
                  <a:gd name="T78" fmla="*/ 496 w 5519"/>
                  <a:gd name="T79" fmla="*/ 4475 h 5659"/>
                  <a:gd name="T80" fmla="*/ 252 w 5519"/>
                  <a:gd name="T81" fmla="*/ 4049 h 5659"/>
                  <a:gd name="T82" fmla="*/ 86 w 5519"/>
                  <a:gd name="T83" fmla="*/ 3579 h 5659"/>
                  <a:gd name="T84" fmla="*/ 7 w 5519"/>
                  <a:gd name="T85" fmla="*/ 3075 h 5659"/>
                  <a:gd name="T86" fmla="*/ 21 w 5519"/>
                  <a:gd name="T87" fmla="*/ 2570 h 5659"/>
                  <a:gd name="T88" fmla="*/ 122 w 5519"/>
                  <a:gd name="T89" fmla="*/ 2093 h 5659"/>
                  <a:gd name="T90" fmla="*/ 303 w 5519"/>
                  <a:gd name="T91" fmla="*/ 1648 h 5659"/>
                  <a:gd name="T92" fmla="*/ 556 w 5519"/>
                  <a:gd name="T93" fmla="*/ 1244 h 5659"/>
                  <a:gd name="T94" fmla="*/ 875 w 5519"/>
                  <a:gd name="T95" fmla="*/ 889 h 5659"/>
                  <a:gd name="T96" fmla="*/ 1250 w 5519"/>
                  <a:gd name="T97" fmla="*/ 593 h 5659"/>
                  <a:gd name="T98" fmla="*/ 1677 w 5519"/>
                  <a:gd name="T99" fmla="*/ 366 h 5659"/>
                  <a:gd name="T100" fmla="*/ 2145 w 5519"/>
                  <a:gd name="T101" fmla="*/ 215 h 5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519" h="5659">
                    <a:moveTo>
                      <a:pt x="2121" y="0"/>
                    </a:moveTo>
                    <a:lnTo>
                      <a:pt x="2121" y="0"/>
                    </a:lnTo>
                    <a:lnTo>
                      <a:pt x="2759" y="280"/>
                    </a:lnTo>
                    <a:lnTo>
                      <a:pt x="2198" y="693"/>
                    </a:lnTo>
                    <a:lnTo>
                      <a:pt x="2174" y="483"/>
                    </a:lnTo>
                    <a:lnTo>
                      <a:pt x="2026" y="525"/>
                    </a:lnTo>
                    <a:lnTo>
                      <a:pt x="1880" y="573"/>
                    </a:lnTo>
                    <a:lnTo>
                      <a:pt x="1739" y="631"/>
                    </a:lnTo>
                    <a:lnTo>
                      <a:pt x="1603" y="698"/>
                    </a:lnTo>
                    <a:lnTo>
                      <a:pt x="1472" y="772"/>
                    </a:lnTo>
                    <a:lnTo>
                      <a:pt x="1346" y="853"/>
                    </a:lnTo>
                    <a:lnTo>
                      <a:pt x="1226" y="941"/>
                    </a:lnTo>
                    <a:lnTo>
                      <a:pt x="1112" y="1037"/>
                    </a:lnTo>
                    <a:lnTo>
                      <a:pt x="1004" y="1139"/>
                    </a:lnTo>
                    <a:lnTo>
                      <a:pt x="902" y="1247"/>
                    </a:lnTo>
                    <a:lnTo>
                      <a:pt x="806" y="1361"/>
                    </a:lnTo>
                    <a:lnTo>
                      <a:pt x="718" y="1479"/>
                    </a:lnTo>
                    <a:lnTo>
                      <a:pt x="635" y="1603"/>
                    </a:lnTo>
                    <a:lnTo>
                      <a:pt x="561" y="1734"/>
                    </a:lnTo>
                    <a:lnTo>
                      <a:pt x="496" y="1866"/>
                    </a:lnTo>
                    <a:lnTo>
                      <a:pt x="437" y="2006"/>
                    </a:lnTo>
                    <a:lnTo>
                      <a:pt x="388" y="2147"/>
                    </a:lnTo>
                    <a:lnTo>
                      <a:pt x="346" y="2291"/>
                    </a:lnTo>
                    <a:lnTo>
                      <a:pt x="314" y="2441"/>
                    </a:lnTo>
                    <a:lnTo>
                      <a:pt x="289" y="2592"/>
                    </a:lnTo>
                    <a:lnTo>
                      <a:pt x="274" y="2745"/>
                    </a:lnTo>
                    <a:lnTo>
                      <a:pt x="271" y="2902"/>
                    </a:lnTo>
                    <a:lnTo>
                      <a:pt x="276" y="3065"/>
                    </a:lnTo>
                    <a:lnTo>
                      <a:pt x="291" y="3225"/>
                    </a:lnTo>
                    <a:lnTo>
                      <a:pt x="317" y="3383"/>
                    </a:lnTo>
                    <a:lnTo>
                      <a:pt x="351" y="3536"/>
                    </a:lnTo>
                    <a:lnTo>
                      <a:pt x="398" y="3688"/>
                    </a:lnTo>
                    <a:lnTo>
                      <a:pt x="451" y="3834"/>
                    </a:lnTo>
                    <a:lnTo>
                      <a:pt x="513" y="3975"/>
                    </a:lnTo>
                    <a:lnTo>
                      <a:pt x="585" y="4113"/>
                    </a:lnTo>
                    <a:lnTo>
                      <a:pt x="665" y="4243"/>
                    </a:lnTo>
                    <a:lnTo>
                      <a:pt x="751" y="4371"/>
                    </a:lnTo>
                    <a:lnTo>
                      <a:pt x="845" y="4491"/>
                    </a:lnTo>
                    <a:lnTo>
                      <a:pt x="947" y="4606"/>
                    </a:lnTo>
                    <a:lnTo>
                      <a:pt x="1055" y="4713"/>
                    </a:lnTo>
                    <a:lnTo>
                      <a:pt x="1169" y="4814"/>
                    </a:lnTo>
                    <a:lnTo>
                      <a:pt x="1289" y="4909"/>
                    </a:lnTo>
                    <a:lnTo>
                      <a:pt x="1417" y="4997"/>
                    </a:lnTo>
                    <a:lnTo>
                      <a:pt x="1548" y="5076"/>
                    </a:lnTo>
                    <a:lnTo>
                      <a:pt x="1685" y="5146"/>
                    </a:lnTo>
                    <a:lnTo>
                      <a:pt x="1827" y="5208"/>
                    </a:lnTo>
                    <a:lnTo>
                      <a:pt x="1973" y="5263"/>
                    </a:lnTo>
                    <a:lnTo>
                      <a:pt x="2124" y="5308"/>
                    </a:lnTo>
                    <a:lnTo>
                      <a:pt x="2277" y="5342"/>
                    </a:lnTo>
                    <a:lnTo>
                      <a:pt x="2436" y="5368"/>
                    </a:lnTo>
                    <a:lnTo>
                      <a:pt x="2596" y="5384"/>
                    </a:lnTo>
                    <a:lnTo>
                      <a:pt x="2759" y="5390"/>
                    </a:lnTo>
                    <a:lnTo>
                      <a:pt x="2923" y="5384"/>
                    </a:lnTo>
                    <a:lnTo>
                      <a:pt x="3083" y="5368"/>
                    </a:lnTo>
                    <a:lnTo>
                      <a:pt x="3241" y="5342"/>
                    </a:lnTo>
                    <a:lnTo>
                      <a:pt x="3395" y="5308"/>
                    </a:lnTo>
                    <a:lnTo>
                      <a:pt x="3546" y="5263"/>
                    </a:lnTo>
                    <a:lnTo>
                      <a:pt x="3692" y="5208"/>
                    </a:lnTo>
                    <a:lnTo>
                      <a:pt x="3833" y="5146"/>
                    </a:lnTo>
                    <a:lnTo>
                      <a:pt x="3971" y="5076"/>
                    </a:lnTo>
                    <a:lnTo>
                      <a:pt x="4102" y="4997"/>
                    </a:lnTo>
                    <a:lnTo>
                      <a:pt x="4229" y="4909"/>
                    </a:lnTo>
                    <a:lnTo>
                      <a:pt x="4350" y="4814"/>
                    </a:lnTo>
                    <a:lnTo>
                      <a:pt x="4463" y="4713"/>
                    </a:lnTo>
                    <a:lnTo>
                      <a:pt x="4572" y="4606"/>
                    </a:lnTo>
                    <a:lnTo>
                      <a:pt x="4673" y="4491"/>
                    </a:lnTo>
                    <a:lnTo>
                      <a:pt x="4768" y="4371"/>
                    </a:lnTo>
                    <a:lnTo>
                      <a:pt x="4856" y="4243"/>
                    </a:lnTo>
                    <a:lnTo>
                      <a:pt x="4935" y="4113"/>
                    </a:lnTo>
                    <a:lnTo>
                      <a:pt x="5006" y="3975"/>
                    </a:lnTo>
                    <a:lnTo>
                      <a:pt x="5068" y="3834"/>
                    </a:lnTo>
                    <a:lnTo>
                      <a:pt x="5123" y="3688"/>
                    </a:lnTo>
                    <a:lnTo>
                      <a:pt x="5167" y="3536"/>
                    </a:lnTo>
                    <a:lnTo>
                      <a:pt x="5202" y="3383"/>
                    </a:lnTo>
                    <a:lnTo>
                      <a:pt x="5228" y="3225"/>
                    </a:lnTo>
                    <a:lnTo>
                      <a:pt x="5243" y="3065"/>
                    </a:lnTo>
                    <a:lnTo>
                      <a:pt x="5248" y="2902"/>
                    </a:lnTo>
                    <a:lnTo>
                      <a:pt x="5519" y="2902"/>
                    </a:lnTo>
                    <a:lnTo>
                      <a:pt x="5513" y="3075"/>
                    </a:lnTo>
                    <a:lnTo>
                      <a:pt x="5496" y="3247"/>
                    </a:lnTo>
                    <a:lnTo>
                      <a:pt x="5470" y="3416"/>
                    </a:lnTo>
                    <a:lnTo>
                      <a:pt x="5434" y="3579"/>
                    </a:lnTo>
                    <a:lnTo>
                      <a:pt x="5388" y="3741"/>
                    </a:lnTo>
                    <a:lnTo>
                      <a:pt x="5333" y="3898"/>
                    </a:lnTo>
                    <a:lnTo>
                      <a:pt x="5267" y="4049"/>
                    </a:lnTo>
                    <a:lnTo>
                      <a:pt x="5195" y="4197"/>
                    </a:lnTo>
                    <a:lnTo>
                      <a:pt x="5112" y="4340"/>
                    </a:lnTo>
                    <a:lnTo>
                      <a:pt x="5023" y="4475"/>
                    </a:lnTo>
                    <a:lnTo>
                      <a:pt x="4926" y="4606"/>
                    </a:lnTo>
                    <a:lnTo>
                      <a:pt x="4821" y="4732"/>
                    </a:lnTo>
                    <a:lnTo>
                      <a:pt x="4710" y="4850"/>
                    </a:lnTo>
                    <a:lnTo>
                      <a:pt x="4591" y="4962"/>
                    </a:lnTo>
                    <a:lnTo>
                      <a:pt x="4465" y="5067"/>
                    </a:lnTo>
                    <a:lnTo>
                      <a:pt x="4334" y="5163"/>
                    </a:lnTo>
                    <a:lnTo>
                      <a:pt x="4198" y="5253"/>
                    </a:lnTo>
                    <a:lnTo>
                      <a:pt x="4056" y="5335"/>
                    </a:lnTo>
                    <a:lnTo>
                      <a:pt x="3907" y="5408"/>
                    </a:lnTo>
                    <a:lnTo>
                      <a:pt x="3756" y="5473"/>
                    </a:lnTo>
                    <a:lnTo>
                      <a:pt x="3599" y="5528"/>
                    </a:lnTo>
                    <a:lnTo>
                      <a:pt x="3438" y="5575"/>
                    </a:lnTo>
                    <a:lnTo>
                      <a:pt x="3274" y="5611"/>
                    </a:lnTo>
                    <a:lnTo>
                      <a:pt x="3105" y="5636"/>
                    </a:lnTo>
                    <a:lnTo>
                      <a:pt x="2933" y="5654"/>
                    </a:lnTo>
                    <a:lnTo>
                      <a:pt x="2759" y="5659"/>
                    </a:lnTo>
                    <a:lnTo>
                      <a:pt x="2586" y="5654"/>
                    </a:lnTo>
                    <a:lnTo>
                      <a:pt x="2413" y="5636"/>
                    </a:lnTo>
                    <a:lnTo>
                      <a:pt x="2246" y="5611"/>
                    </a:lnTo>
                    <a:lnTo>
                      <a:pt x="2081" y="5575"/>
                    </a:lnTo>
                    <a:lnTo>
                      <a:pt x="1919" y="5528"/>
                    </a:lnTo>
                    <a:lnTo>
                      <a:pt x="1763" y="5473"/>
                    </a:lnTo>
                    <a:lnTo>
                      <a:pt x="1611" y="5408"/>
                    </a:lnTo>
                    <a:lnTo>
                      <a:pt x="1463" y="5335"/>
                    </a:lnTo>
                    <a:lnTo>
                      <a:pt x="1322" y="5253"/>
                    </a:lnTo>
                    <a:lnTo>
                      <a:pt x="1184" y="5163"/>
                    </a:lnTo>
                    <a:lnTo>
                      <a:pt x="1054" y="5067"/>
                    </a:lnTo>
                    <a:lnTo>
                      <a:pt x="928" y="4962"/>
                    </a:lnTo>
                    <a:lnTo>
                      <a:pt x="809" y="4850"/>
                    </a:lnTo>
                    <a:lnTo>
                      <a:pt x="697" y="4732"/>
                    </a:lnTo>
                    <a:lnTo>
                      <a:pt x="594" y="4606"/>
                    </a:lnTo>
                    <a:lnTo>
                      <a:pt x="496" y="4475"/>
                    </a:lnTo>
                    <a:lnTo>
                      <a:pt x="406" y="4340"/>
                    </a:lnTo>
                    <a:lnTo>
                      <a:pt x="326" y="4197"/>
                    </a:lnTo>
                    <a:lnTo>
                      <a:pt x="252" y="4049"/>
                    </a:lnTo>
                    <a:lnTo>
                      <a:pt x="188" y="3898"/>
                    </a:lnTo>
                    <a:lnTo>
                      <a:pt x="131" y="3741"/>
                    </a:lnTo>
                    <a:lnTo>
                      <a:pt x="86" y="3579"/>
                    </a:lnTo>
                    <a:lnTo>
                      <a:pt x="48" y="3416"/>
                    </a:lnTo>
                    <a:lnTo>
                      <a:pt x="23" y="3247"/>
                    </a:lnTo>
                    <a:lnTo>
                      <a:pt x="7" y="3075"/>
                    </a:lnTo>
                    <a:lnTo>
                      <a:pt x="0" y="2902"/>
                    </a:lnTo>
                    <a:lnTo>
                      <a:pt x="5" y="2735"/>
                    </a:lnTo>
                    <a:lnTo>
                      <a:pt x="21" y="2570"/>
                    </a:lnTo>
                    <a:lnTo>
                      <a:pt x="45" y="2408"/>
                    </a:lnTo>
                    <a:lnTo>
                      <a:pt x="79" y="2248"/>
                    </a:lnTo>
                    <a:lnTo>
                      <a:pt x="122" y="2093"/>
                    </a:lnTo>
                    <a:lnTo>
                      <a:pt x="174" y="1940"/>
                    </a:lnTo>
                    <a:lnTo>
                      <a:pt x="234" y="1792"/>
                    </a:lnTo>
                    <a:lnTo>
                      <a:pt x="303" y="1648"/>
                    </a:lnTo>
                    <a:lnTo>
                      <a:pt x="381" y="1508"/>
                    </a:lnTo>
                    <a:lnTo>
                      <a:pt x="465" y="1373"/>
                    </a:lnTo>
                    <a:lnTo>
                      <a:pt x="556" y="1244"/>
                    </a:lnTo>
                    <a:lnTo>
                      <a:pt x="656" y="1120"/>
                    </a:lnTo>
                    <a:lnTo>
                      <a:pt x="761" y="1001"/>
                    </a:lnTo>
                    <a:lnTo>
                      <a:pt x="875" y="889"/>
                    </a:lnTo>
                    <a:lnTo>
                      <a:pt x="993" y="784"/>
                    </a:lnTo>
                    <a:lnTo>
                      <a:pt x="1119" y="686"/>
                    </a:lnTo>
                    <a:lnTo>
                      <a:pt x="1250" y="593"/>
                    </a:lnTo>
                    <a:lnTo>
                      <a:pt x="1388" y="511"/>
                    </a:lnTo>
                    <a:lnTo>
                      <a:pt x="1529" y="433"/>
                    </a:lnTo>
                    <a:lnTo>
                      <a:pt x="1677" y="366"/>
                    </a:lnTo>
                    <a:lnTo>
                      <a:pt x="1828" y="306"/>
                    </a:lnTo>
                    <a:lnTo>
                      <a:pt x="1985" y="256"/>
                    </a:lnTo>
                    <a:lnTo>
                      <a:pt x="2145" y="215"/>
                    </a:lnTo>
                    <a:lnTo>
                      <a:pt x="21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9" name="Freeform 13"/>
              <p:cNvSpPr>
                <a:spLocks noEditPoints="1"/>
              </p:cNvSpPr>
              <p:nvPr/>
            </p:nvSpPr>
            <p:spPr bwMode="auto">
              <a:xfrm>
                <a:off x="1952" y="1504"/>
                <a:ext cx="1818" cy="1816"/>
              </a:xfrm>
              <a:custGeom>
                <a:avLst/>
                <a:gdLst>
                  <a:gd name="T0" fmla="*/ 888 w 3635"/>
                  <a:gd name="T1" fmla="*/ 3055 h 3633"/>
                  <a:gd name="T2" fmla="*/ 1205 w 3635"/>
                  <a:gd name="T3" fmla="*/ 3237 h 3633"/>
                  <a:gd name="T4" fmla="*/ 1563 w 3635"/>
                  <a:gd name="T5" fmla="*/ 3344 h 3633"/>
                  <a:gd name="T6" fmla="*/ 1936 w 3635"/>
                  <a:gd name="T7" fmla="*/ 3359 h 3633"/>
                  <a:gd name="T8" fmla="*/ 2277 w 3635"/>
                  <a:gd name="T9" fmla="*/ 3296 h 3633"/>
                  <a:gd name="T10" fmla="*/ 2587 w 3635"/>
                  <a:gd name="T11" fmla="*/ 3160 h 3633"/>
                  <a:gd name="T12" fmla="*/ 2360 w 3635"/>
                  <a:gd name="T13" fmla="*/ 2623 h 3633"/>
                  <a:gd name="T14" fmla="*/ 2105 w 3635"/>
                  <a:gd name="T15" fmla="*/ 2745 h 3633"/>
                  <a:gd name="T16" fmla="*/ 1817 w 3635"/>
                  <a:gd name="T17" fmla="*/ 2788 h 3633"/>
                  <a:gd name="T18" fmla="*/ 1532 w 3635"/>
                  <a:gd name="T19" fmla="*/ 2745 h 3633"/>
                  <a:gd name="T20" fmla="*/ 1279 w 3635"/>
                  <a:gd name="T21" fmla="*/ 2625 h 3633"/>
                  <a:gd name="T22" fmla="*/ 1730 w 3635"/>
                  <a:gd name="T23" fmla="*/ 1120 h 3633"/>
                  <a:gd name="T24" fmla="*/ 1487 w 3635"/>
                  <a:gd name="T25" fmla="*/ 1197 h 3633"/>
                  <a:gd name="T26" fmla="*/ 1292 w 3635"/>
                  <a:gd name="T27" fmla="*/ 1351 h 3633"/>
                  <a:gd name="T28" fmla="*/ 1162 w 3635"/>
                  <a:gd name="T29" fmla="*/ 1564 h 3633"/>
                  <a:gd name="T30" fmla="*/ 1115 w 3635"/>
                  <a:gd name="T31" fmla="*/ 1817 h 3633"/>
                  <a:gd name="T32" fmla="*/ 1162 w 3635"/>
                  <a:gd name="T33" fmla="*/ 2071 h 3633"/>
                  <a:gd name="T34" fmla="*/ 1292 w 3635"/>
                  <a:gd name="T35" fmla="*/ 2283 h 3633"/>
                  <a:gd name="T36" fmla="*/ 1487 w 3635"/>
                  <a:gd name="T37" fmla="*/ 2438 h 3633"/>
                  <a:gd name="T38" fmla="*/ 1730 w 3635"/>
                  <a:gd name="T39" fmla="*/ 2513 h 3633"/>
                  <a:gd name="T40" fmla="*/ 1991 w 3635"/>
                  <a:gd name="T41" fmla="*/ 2498 h 3633"/>
                  <a:gd name="T42" fmla="*/ 2218 w 3635"/>
                  <a:gd name="T43" fmla="*/ 2393 h 3633"/>
                  <a:gd name="T44" fmla="*/ 2394 w 3635"/>
                  <a:gd name="T45" fmla="*/ 2217 h 3633"/>
                  <a:gd name="T46" fmla="*/ 2499 w 3635"/>
                  <a:gd name="T47" fmla="*/ 1990 h 3633"/>
                  <a:gd name="T48" fmla="*/ 2515 w 3635"/>
                  <a:gd name="T49" fmla="*/ 1729 h 3633"/>
                  <a:gd name="T50" fmla="*/ 2439 w 3635"/>
                  <a:gd name="T51" fmla="*/ 1486 h 3633"/>
                  <a:gd name="T52" fmla="*/ 2284 w 3635"/>
                  <a:gd name="T53" fmla="*/ 1292 h 3633"/>
                  <a:gd name="T54" fmla="*/ 2072 w 3635"/>
                  <a:gd name="T55" fmla="*/ 1161 h 3633"/>
                  <a:gd name="T56" fmla="*/ 1817 w 3635"/>
                  <a:gd name="T57" fmla="*/ 1115 h 3633"/>
                  <a:gd name="T58" fmla="*/ 1434 w 3635"/>
                  <a:gd name="T59" fmla="*/ 317 h 3633"/>
                  <a:gd name="T60" fmla="*/ 1089 w 3635"/>
                  <a:gd name="T61" fmla="*/ 451 h 3633"/>
                  <a:gd name="T62" fmla="*/ 1298 w 3635"/>
                  <a:gd name="T63" fmla="*/ 996 h 3633"/>
                  <a:gd name="T64" fmla="*/ 1520 w 3635"/>
                  <a:gd name="T65" fmla="*/ 893 h 3633"/>
                  <a:gd name="T66" fmla="*/ 1683 w 3635"/>
                  <a:gd name="T67" fmla="*/ 276 h 3633"/>
                  <a:gd name="T68" fmla="*/ 2098 w 3635"/>
                  <a:gd name="T69" fmla="*/ 23 h 3633"/>
                  <a:gd name="T70" fmla="*/ 2494 w 3635"/>
                  <a:gd name="T71" fmla="*/ 131 h 3633"/>
                  <a:gd name="T72" fmla="*/ 2847 w 3635"/>
                  <a:gd name="T73" fmla="*/ 320 h 3633"/>
                  <a:gd name="T74" fmla="*/ 3148 w 3635"/>
                  <a:gd name="T75" fmla="*/ 582 h 3633"/>
                  <a:gd name="T76" fmla="*/ 3387 w 3635"/>
                  <a:gd name="T77" fmla="*/ 902 h 3633"/>
                  <a:gd name="T78" fmla="*/ 3551 w 3635"/>
                  <a:gd name="T79" fmla="*/ 1270 h 3633"/>
                  <a:gd name="T80" fmla="*/ 3630 w 3635"/>
                  <a:gd name="T81" fmla="*/ 1676 h 3633"/>
                  <a:gd name="T82" fmla="*/ 3613 w 3635"/>
                  <a:gd name="T83" fmla="*/ 2097 h 3633"/>
                  <a:gd name="T84" fmla="*/ 3504 w 3635"/>
                  <a:gd name="T85" fmla="*/ 2493 h 3633"/>
                  <a:gd name="T86" fmla="*/ 3315 w 3635"/>
                  <a:gd name="T87" fmla="*/ 2845 h 3633"/>
                  <a:gd name="T88" fmla="*/ 3055 w 3635"/>
                  <a:gd name="T89" fmla="*/ 3146 h 3633"/>
                  <a:gd name="T90" fmla="*/ 2735 w 3635"/>
                  <a:gd name="T91" fmla="*/ 3385 h 3633"/>
                  <a:gd name="T92" fmla="*/ 2365 w 3635"/>
                  <a:gd name="T93" fmla="*/ 3549 h 3633"/>
                  <a:gd name="T94" fmla="*/ 1959 w 3635"/>
                  <a:gd name="T95" fmla="*/ 3628 h 3633"/>
                  <a:gd name="T96" fmla="*/ 1537 w 3635"/>
                  <a:gd name="T97" fmla="*/ 3612 h 3633"/>
                  <a:gd name="T98" fmla="*/ 1143 w 3635"/>
                  <a:gd name="T99" fmla="*/ 3502 h 3633"/>
                  <a:gd name="T100" fmla="*/ 788 w 3635"/>
                  <a:gd name="T101" fmla="*/ 3313 h 3633"/>
                  <a:gd name="T102" fmla="*/ 487 w 3635"/>
                  <a:gd name="T103" fmla="*/ 3053 h 3633"/>
                  <a:gd name="T104" fmla="*/ 248 w 3635"/>
                  <a:gd name="T105" fmla="*/ 2733 h 3633"/>
                  <a:gd name="T106" fmla="*/ 84 w 3635"/>
                  <a:gd name="T107" fmla="*/ 2365 h 3633"/>
                  <a:gd name="T108" fmla="*/ 5 w 3635"/>
                  <a:gd name="T109" fmla="*/ 1959 h 3633"/>
                  <a:gd name="T110" fmla="*/ 22 w 3635"/>
                  <a:gd name="T111" fmla="*/ 1536 h 3633"/>
                  <a:gd name="T112" fmla="*/ 131 w 3635"/>
                  <a:gd name="T113" fmla="*/ 1142 h 3633"/>
                  <a:gd name="T114" fmla="*/ 320 w 3635"/>
                  <a:gd name="T115" fmla="*/ 788 h 3633"/>
                  <a:gd name="T116" fmla="*/ 582 w 3635"/>
                  <a:gd name="T117" fmla="*/ 487 h 3633"/>
                  <a:gd name="T118" fmla="*/ 902 w 3635"/>
                  <a:gd name="T119" fmla="*/ 248 h 3633"/>
                  <a:gd name="T120" fmla="*/ 1270 w 3635"/>
                  <a:gd name="T121" fmla="*/ 85 h 3633"/>
                  <a:gd name="T122" fmla="*/ 1676 w 3635"/>
                  <a:gd name="T123" fmla="*/ 5 h 36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635" h="3633">
                    <a:moveTo>
                      <a:pt x="1203" y="2568"/>
                    </a:moveTo>
                    <a:lnTo>
                      <a:pt x="795" y="2978"/>
                    </a:lnTo>
                    <a:lnTo>
                      <a:pt x="888" y="3055"/>
                    </a:lnTo>
                    <a:lnTo>
                      <a:pt x="988" y="3124"/>
                    </a:lnTo>
                    <a:lnTo>
                      <a:pt x="1094" y="3186"/>
                    </a:lnTo>
                    <a:lnTo>
                      <a:pt x="1205" y="3237"/>
                    </a:lnTo>
                    <a:lnTo>
                      <a:pt x="1320" y="3282"/>
                    </a:lnTo>
                    <a:lnTo>
                      <a:pt x="1439" y="3318"/>
                    </a:lnTo>
                    <a:lnTo>
                      <a:pt x="1563" y="3344"/>
                    </a:lnTo>
                    <a:lnTo>
                      <a:pt x="1688" y="3359"/>
                    </a:lnTo>
                    <a:lnTo>
                      <a:pt x="1817" y="3365"/>
                    </a:lnTo>
                    <a:lnTo>
                      <a:pt x="1936" y="3359"/>
                    </a:lnTo>
                    <a:lnTo>
                      <a:pt x="2053" y="3347"/>
                    </a:lnTo>
                    <a:lnTo>
                      <a:pt x="2167" y="3325"/>
                    </a:lnTo>
                    <a:lnTo>
                      <a:pt x="2277" y="3296"/>
                    </a:lnTo>
                    <a:lnTo>
                      <a:pt x="2384" y="3258"/>
                    </a:lnTo>
                    <a:lnTo>
                      <a:pt x="2487" y="3212"/>
                    </a:lnTo>
                    <a:lnTo>
                      <a:pt x="2587" y="3160"/>
                    </a:lnTo>
                    <a:lnTo>
                      <a:pt x="2681" y="3101"/>
                    </a:lnTo>
                    <a:lnTo>
                      <a:pt x="2771" y="3036"/>
                    </a:lnTo>
                    <a:lnTo>
                      <a:pt x="2360" y="2623"/>
                    </a:lnTo>
                    <a:lnTo>
                      <a:pt x="2279" y="2671"/>
                    </a:lnTo>
                    <a:lnTo>
                      <a:pt x="2194" y="2713"/>
                    </a:lnTo>
                    <a:lnTo>
                      <a:pt x="2105" y="2745"/>
                    </a:lnTo>
                    <a:lnTo>
                      <a:pt x="2012" y="2768"/>
                    </a:lnTo>
                    <a:lnTo>
                      <a:pt x="1916" y="2783"/>
                    </a:lnTo>
                    <a:lnTo>
                      <a:pt x="1817" y="2788"/>
                    </a:lnTo>
                    <a:lnTo>
                      <a:pt x="1719" y="2783"/>
                    </a:lnTo>
                    <a:lnTo>
                      <a:pt x="1623" y="2768"/>
                    </a:lnTo>
                    <a:lnTo>
                      <a:pt x="1532" y="2745"/>
                    </a:lnTo>
                    <a:lnTo>
                      <a:pt x="1442" y="2713"/>
                    </a:lnTo>
                    <a:lnTo>
                      <a:pt x="1358" y="2671"/>
                    </a:lnTo>
                    <a:lnTo>
                      <a:pt x="1279" y="2625"/>
                    </a:lnTo>
                    <a:lnTo>
                      <a:pt x="1203" y="2568"/>
                    </a:lnTo>
                    <a:close/>
                    <a:moveTo>
                      <a:pt x="1817" y="1115"/>
                    </a:moveTo>
                    <a:lnTo>
                      <a:pt x="1730" y="1120"/>
                    </a:lnTo>
                    <a:lnTo>
                      <a:pt x="1645" y="1136"/>
                    </a:lnTo>
                    <a:lnTo>
                      <a:pt x="1564" y="1161"/>
                    </a:lnTo>
                    <a:lnTo>
                      <a:pt x="1487" y="1197"/>
                    </a:lnTo>
                    <a:lnTo>
                      <a:pt x="1416" y="1240"/>
                    </a:lnTo>
                    <a:lnTo>
                      <a:pt x="1351" y="1292"/>
                    </a:lnTo>
                    <a:lnTo>
                      <a:pt x="1292" y="1351"/>
                    </a:lnTo>
                    <a:lnTo>
                      <a:pt x="1241" y="1416"/>
                    </a:lnTo>
                    <a:lnTo>
                      <a:pt x="1198" y="1486"/>
                    </a:lnTo>
                    <a:lnTo>
                      <a:pt x="1162" y="1564"/>
                    </a:lnTo>
                    <a:lnTo>
                      <a:pt x="1136" y="1645"/>
                    </a:lnTo>
                    <a:lnTo>
                      <a:pt x="1120" y="1729"/>
                    </a:lnTo>
                    <a:lnTo>
                      <a:pt x="1115" y="1817"/>
                    </a:lnTo>
                    <a:lnTo>
                      <a:pt x="1120" y="1904"/>
                    </a:lnTo>
                    <a:lnTo>
                      <a:pt x="1136" y="1990"/>
                    </a:lnTo>
                    <a:lnTo>
                      <a:pt x="1162" y="2071"/>
                    </a:lnTo>
                    <a:lnTo>
                      <a:pt x="1198" y="2147"/>
                    </a:lnTo>
                    <a:lnTo>
                      <a:pt x="1241" y="2217"/>
                    </a:lnTo>
                    <a:lnTo>
                      <a:pt x="1292" y="2283"/>
                    </a:lnTo>
                    <a:lnTo>
                      <a:pt x="1351" y="2341"/>
                    </a:lnTo>
                    <a:lnTo>
                      <a:pt x="1416" y="2393"/>
                    </a:lnTo>
                    <a:lnTo>
                      <a:pt x="1487" y="2438"/>
                    </a:lnTo>
                    <a:lnTo>
                      <a:pt x="1564" y="2472"/>
                    </a:lnTo>
                    <a:lnTo>
                      <a:pt x="1645" y="2498"/>
                    </a:lnTo>
                    <a:lnTo>
                      <a:pt x="1730" y="2513"/>
                    </a:lnTo>
                    <a:lnTo>
                      <a:pt x="1817" y="2520"/>
                    </a:lnTo>
                    <a:lnTo>
                      <a:pt x="1905" y="2513"/>
                    </a:lnTo>
                    <a:lnTo>
                      <a:pt x="1991" y="2498"/>
                    </a:lnTo>
                    <a:lnTo>
                      <a:pt x="2072" y="2472"/>
                    </a:lnTo>
                    <a:lnTo>
                      <a:pt x="2148" y="2438"/>
                    </a:lnTo>
                    <a:lnTo>
                      <a:pt x="2218" y="2393"/>
                    </a:lnTo>
                    <a:lnTo>
                      <a:pt x="2284" y="2341"/>
                    </a:lnTo>
                    <a:lnTo>
                      <a:pt x="2342" y="2283"/>
                    </a:lnTo>
                    <a:lnTo>
                      <a:pt x="2394" y="2217"/>
                    </a:lnTo>
                    <a:lnTo>
                      <a:pt x="2439" y="2147"/>
                    </a:lnTo>
                    <a:lnTo>
                      <a:pt x="2473" y="2071"/>
                    </a:lnTo>
                    <a:lnTo>
                      <a:pt x="2499" y="1990"/>
                    </a:lnTo>
                    <a:lnTo>
                      <a:pt x="2515" y="1904"/>
                    </a:lnTo>
                    <a:lnTo>
                      <a:pt x="2521" y="1817"/>
                    </a:lnTo>
                    <a:lnTo>
                      <a:pt x="2515" y="1729"/>
                    </a:lnTo>
                    <a:lnTo>
                      <a:pt x="2499" y="1645"/>
                    </a:lnTo>
                    <a:lnTo>
                      <a:pt x="2473" y="1564"/>
                    </a:lnTo>
                    <a:lnTo>
                      <a:pt x="2439" y="1486"/>
                    </a:lnTo>
                    <a:lnTo>
                      <a:pt x="2394" y="1416"/>
                    </a:lnTo>
                    <a:lnTo>
                      <a:pt x="2342" y="1351"/>
                    </a:lnTo>
                    <a:lnTo>
                      <a:pt x="2284" y="1292"/>
                    </a:lnTo>
                    <a:lnTo>
                      <a:pt x="2218" y="1240"/>
                    </a:lnTo>
                    <a:lnTo>
                      <a:pt x="2148" y="1197"/>
                    </a:lnTo>
                    <a:lnTo>
                      <a:pt x="2072" y="1161"/>
                    </a:lnTo>
                    <a:lnTo>
                      <a:pt x="1991" y="1136"/>
                    </a:lnTo>
                    <a:lnTo>
                      <a:pt x="1905" y="1120"/>
                    </a:lnTo>
                    <a:lnTo>
                      <a:pt x="1817" y="1115"/>
                    </a:lnTo>
                    <a:close/>
                    <a:moveTo>
                      <a:pt x="1683" y="276"/>
                    </a:moveTo>
                    <a:lnTo>
                      <a:pt x="1558" y="291"/>
                    </a:lnTo>
                    <a:lnTo>
                      <a:pt x="1434" y="317"/>
                    </a:lnTo>
                    <a:lnTo>
                      <a:pt x="1315" y="353"/>
                    </a:lnTo>
                    <a:lnTo>
                      <a:pt x="1199" y="398"/>
                    </a:lnTo>
                    <a:lnTo>
                      <a:pt x="1089" y="451"/>
                    </a:lnTo>
                    <a:lnTo>
                      <a:pt x="984" y="513"/>
                    </a:lnTo>
                    <a:lnTo>
                      <a:pt x="885" y="583"/>
                    </a:lnTo>
                    <a:lnTo>
                      <a:pt x="1298" y="996"/>
                    </a:lnTo>
                    <a:lnTo>
                      <a:pt x="1368" y="955"/>
                    </a:lnTo>
                    <a:lnTo>
                      <a:pt x="1442" y="921"/>
                    </a:lnTo>
                    <a:lnTo>
                      <a:pt x="1520" y="893"/>
                    </a:lnTo>
                    <a:lnTo>
                      <a:pt x="1601" y="871"/>
                    </a:lnTo>
                    <a:lnTo>
                      <a:pt x="1683" y="855"/>
                    </a:lnTo>
                    <a:lnTo>
                      <a:pt x="1683" y="276"/>
                    </a:lnTo>
                    <a:close/>
                    <a:moveTo>
                      <a:pt x="1817" y="0"/>
                    </a:moveTo>
                    <a:lnTo>
                      <a:pt x="1959" y="5"/>
                    </a:lnTo>
                    <a:lnTo>
                      <a:pt x="2098" y="23"/>
                    </a:lnTo>
                    <a:lnTo>
                      <a:pt x="2234" y="48"/>
                    </a:lnTo>
                    <a:lnTo>
                      <a:pt x="2365" y="85"/>
                    </a:lnTo>
                    <a:lnTo>
                      <a:pt x="2494" y="131"/>
                    </a:lnTo>
                    <a:lnTo>
                      <a:pt x="2616" y="186"/>
                    </a:lnTo>
                    <a:lnTo>
                      <a:pt x="2735" y="248"/>
                    </a:lnTo>
                    <a:lnTo>
                      <a:pt x="2847" y="320"/>
                    </a:lnTo>
                    <a:lnTo>
                      <a:pt x="2953" y="399"/>
                    </a:lnTo>
                    <a:lnTo>
                      <a:pt x="3055" y="487"/>
                    </a:lnTo>
                    <a:lnTo>
                      <a:pt x="3148" y="582"/>
                    </a:lnTo>
                    <a:lnTo>
                      <a:pt x="3236" y="681"/>
                    </a:lnTo>
                    <a:lnTo>
                      <a:pt x="3315" y="788"/>
                    </a:lnTo>
                    <a:lnTo>
                      <a:pt x="3387" y="902"/>
                    </a:lnTo>
                    <a:lnTo>
                      <a:pt x="3451" y="1019"/>
                    </a:lnTo>
                    <a:lnTo>
                      <a:pt x="3504" y="1142"/>
                    </a:lnTo>
                    <a:lnTo>
                      <a:pt x="3551" y="1270"/>
                    </a:lnTo>
                    <a:lnTo>
                      <a:pt x="3587" y="1400"/>
                    </a:lnTo>
                    <a:lnTo>
                      <a:pt x="3613" y="1536"/>
                    </a:lnTo>
                    <a:lnTo>
                      <a:pt x="3630" y="1676"/>
                    </a:lnTo>
                    <a:lnTo>
                      <a:pt x="3635" y="1817"/>
                    </a:lnTo>
                    <a:lnTo>
                      <a:pt x="3630" y="1959"/>
                    </a:lnTo>
                    <a:lnTo>
                      <a:pt x="3613" y="2097"/>
                    </a:lnTo>
                    <a:lnTo>
                      <a:pt x="3587" y="2233"/>
                    </a:lnTo>
                    <a:lnTo>
                      <a:pt x="3551" y="2365"/>
                    </a:lnTo>
                    <a:lnTo>
                      <a:pt x="3504" y="2493"/>
                    </a:lnTo>
                    <a:lnTo>
                      <a:pt x="3451" y="2615"/>
                    </a:lnTo>
                    <a:lnTo>
                      <a:pt x="3387" y="2733"/>
                    </a:lnTo>
                    <a:lnTo>
                      <a:pt x="3315" y="2845"/>
                    </a:lnTo>
                    <a:lnTo>
                      <a:pt x="3236" y="2952"/>
                    </a:lnTo>
                    <a:lnTo>
                      <a:pt x="3148" y="3053"/>
                    </a:lnTo>
                    <a:lnTo>
                      <a:pt x="3055" y="3146"/>
                    </a:lnTo>
                    <a:lnTo>
                      <a:pt x="2953" y="3234"/>
                    </a:lnTo>
                    <a:lnTo>
                      <a:pt x="2847" y="3313"/>
                    </a:lnTo>
                    <a:lnTo>
                      <a:pt x="2735" y="3385"/>
                    </a:lnTo>
                    <a:lnTo>
                      <a:pt x="2616" y="3449"/>
                    </a:lnTo>
                    <a:lnTo>
                      <a:pt x="2494" y="3502"/>
                    </a:lnTo>
                    <a:lnTo>
                      <a:pt x="2365" y="3549"/>
                    </a:lnTo>
                    <a:lnTo>
                      <a:pt x="2234" y="3585"/>
                    </a:lnTo>
                    <a:lnTo>
                      <a:pt x="2098" y="3612"/>
                    </a:lnTo>
                    <a:lnTo>
                      <a:pt x="1959" y="3628"/>
                    </a:lnTo>
                    <a:lnTo>
                      <a:pt x="1817" y="3633"/>
                    </a:lnTo>
                    <a:lnTo>
                      <a:pt x="1676" y="3628"/>
                    </a:lnTo>
                    <a:lnTo>
                      <a:pt x="1537" y="3612"/>
                    </a:lnTo>
                    <a:lnTo>
                      <a:pt x="1401" y="3585"/>
                    </a:lnTo>
                    <a:lnTo>
                      <a:pt x="1270" y="3549"/>
                    </a:lnTo>
                    <a:lnTo>
                      <a:pt x="1143" y="3502"/>
                    </a:lnTo>
                    <a:lnTo>
                      <a:pt x="1019" y="3449"/>
                    </a:lnTo>
                    <a:lnTo>
                      <a:pt x="902" y="3385"/>
                    </a:lnTo>
                    <a:lnTo>
                      <a:pt x="788" y="3313"/>
                    </a:lnTo>
                    <a:lnTo>
                      <a:pt x="681" y="3234"/>
                    </a:lnTo>
                    <a:lnTo>
                      <a:pt x="582" y="3146"/>
                    </a:lnTo>
                    <a:lnTo>
                      <a:pt x="487" y="3053"/>
                    </a:lnTo>
                    <a:lnTo>
                      <a:pt x="399" y="2952"/>
                    </a:lnTo>
                    <a:lnTo>
                      <a:pt x="320" y="2845"/>
                    </a:lnTo>
                    <a:lnTo>
                      <a:pt x="248" y="2733"/>
                    </a:lnTo>
                    <a:lnTo>
                      <a:pt x="186" y="2615"/>
                    </a:lnTo>
                    <a:lnTo>
                      <a:pt x="131" y="2493"/>
                    </a:lnTo>
                    <a:lnTo>
                      <a:pt x="84" y="2365"/>
                    </a:lnTo>
                    <a:lnTo>
                      <a:pt x="48" y="2233"/>
                    </a:lnTo>
                    <a:lnTo>
                      <a:pt x="22" y="2097"/>
                    </a:lnTo>
                    <a:lnTo>
                      <a:pt x="5" y="1959"/>
                    </a:lnTo>
                    <a:lnTo>
                      <a:pt x="0" y="1817"/>
                    </a:lnTo>
                    <a:lnTo>
                      <a:pt x="5" y="1676"/>
                    </a:lnTo>
                    <a:lnTo>
                      <a:pt x="22" y="1536"/>
                    </a:lnTo>
                    <a:lnTo>
                      <a:pt x="48" y="1400"/>
                    </a:lnTo>
                    <a:lnTo>
                      <a:pt x="84" y="1270"/>
                    </a:lnTo>
                    <a:lnTo>
                      <a:pt x="131" y="1142"/>
                    </a:lnTo>
                    <a:lnTo>
                      <a:pt x="186" y="1019"/>
                    </a:lnTo>
                    <a:lnTo>
                      <a:pt x="248" y="902"/>
                    </a:lnTo>
                    <a:lnTo>
                      <a:pt x="320" y="788"/>
                    </a:lnTo>
                    <a:lnTo>
                      <a:pt x="399" y="681"/>
                    </a:lnTo>
                    <a:lnTo>
                      <a:pt x="487" y="582"/>
                    </a:lnTo>
                    <a:lnTo>
                      <a:pt x="582" y="487"/>
                    </a:lnTo>
                    <a:lnTo>
                      <a:pt x="681" y="399"/>
                    </a:lnTo>
                    <a:lnTo>
                      <a:pt x="788" y="320"/>
                    </a:lnTo>
                    <a:lnTo>
                      <a:pt x="902" y="248"/>
                    </a:lnTo>
                    <a:lnTo>
                      <a:pt x="1019" y="186"/>
                    </a:lnTo>
                    <a:lnTo>
                      <a:pt x="1143" y="131"/>
                    </a:lnTo>
                    <a:lnTo>
                      <a:pt x="1270" y="85"/>
                    </a:lnTo>
                    <a:lnTo>
                      <a:pt x="1401" y="48"/>
                    </a:lnTo>
                    <a:lnTo>
                      <a:pt x="1537" y="23"/>
                    </a:lnTo>
                    <a:lnTo>
                      <a:pt x="1676" y="5"/>
                    </a:lnTo>
                    <a:lnTo>
                      <a:pt x="18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1388164" y="2489562"/>
            <a:ext cx="918157" cy="918157"/>
            <a:chOff x="2817812" y="2492903"/>
            <a:chExt cx="918157" cy="918157"/>
          </a:xfrm>
        </p:grpSpPr>
        <p:sp>
          <p:nvSpPr>
            <p:cNvPr id="24" name="Oval 23"/>
            <p:cNvSpPr/>
            <p:nvPr/>
          </p:nvSpPr>
          <p:spPr>
            <a:xfrm>
              <a:off x="2817812" y="2492903"/>
              <a:ext cx="918157" cy="91815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40" name="Group 16"/>
            <p:cNvGrpSpPr>
              <a:grpSpLocks noChangeAspect="1"/>
            </p:cNvGrpSpPr>
            <p:nvPr/>
          </p:nvGrpSpPr>
          <p:grpSpPr bwMode="auto">
            <a:xfrm>
              <a:off x="3112061" y="2700943"/>
              <a:ext cx="372058" cy="454738"/>
              <a:chOff x="5710" y="1861"/>
              <a:chExt cx="1116" cy="1364"/>
            </a:xfrm>
            <a:solidFill>
              <a:schemeClr val="bg1"/>
            </a:solidFill>
          </p:grpSpPr>
          <p:sp>
            <p:nvSpPr>
              <p:cNvPr id="43" name="Freeform 18"/>
              <p:cNvSpPr>
                <a:spLocks noEditPoints="1"/>
              </p:cNvSpPr>
              <p:nvPr/>
            </p:nvSpPr>
            <p:spPr bwMode="auto">
              <a:xfrm>
                <a:off x="5754" y="2149"/>
                <a:ext cx="325" cy="305"/>
              </a:xfrm>
              <a:custGeom>
                <a:avLst/>
                <a:gdLst>
                  <a:gd name="T0" fmla="*/ 405 w 975"/>
                  <a:gd name="T1" fmla="*/ 288 h 917"/>
                  <a:gd name="T2" fmla="*/ 323 w 975"/>
                  <a:gd name="T3" fmla="*/ 356 h 917"/>
                  <a:gd name="T4" fmla="*/ 291 w 975"/>
                  <a:gd name="T5" fmla="*/ 459 h 917"/>
                  <a:gd name="T6" fmla="*/ 323 w 975"/>
                  <a:gd name="T7" fmla="*/ 563 h 917"/>
                  <a:gd name="T8" fmla="*/ 405 w 975"/>
                  <a:gd name="T9" fmla="*/ 629 h 917"/>
                  <a:gd name="T10" fmla="*/ 515 w 975"/>
                  <a:gd name="T11" fmla="*/ 641 h 917"/>
                  <a:gd name="T12" fmla="*/ 609 w 975"/>
                  <a:gd name="T13" fmla="*/ 590 h 917"/>
                  <a:gd name="T14" fmla="*/ 661 w 975"/>
                  <a:gd name="T15" fmla="*/ 496 h 917"/>
                  <a:gd name="T16" fmla="*/ 649 w 975"/>
                  <a:gd name="T17" fmla="*/ 387 h 917"/>
                  <a:gd name="T18" fmla="*/ 582 w 975"/>
                  <a:gd name="T19" fmla="*/ 306 h 917"/>
                  <a:gd name="T20" fmla="*/ 477 w 975"/>
                  <a:gd name="T21" fmla="*/ 274 h 917"/>
                  <a:gd name="T22" fmla="*/ 588 w 975"/>
                  <a:gd name="T23" fmla="*/ 63 h 917"/>
                  <a:gd name="T24" fmla="*/ 591 w 975"/>
                  <a:gd name="T25" fmla="*/ 102 h 917"/>
                  <a:gd name="T26" fmla="*/ 628 w 975"/>
                  <a:gd name="T27" fmla="*/ 143 h 917"/>
                  <a:gd name="T28" fmla="*/ 683 w 975"/>
                  <a:gd name="T29" fmla="*/ 139 h 917"/>
                  <a:gd name="T30" fmla="*/ 714 w 975"/>
                  <a:gd name="T31" fmla="*/ 112 h 917"/>
                  <a:gd name="T32" fmla="*/ 807 w 975"/>
                  <a:gd name="T33" fmla="*/ 106 h 917"/>
                  <a:gd name="T34" fmla="*/ 926 w 975"/>
                  <a:gd name="T35" fmla="*/ 332 h 917"/>
                  <a:gd name="T36" fmla="*/ 900 w 975"/>
                  <a:gd name="T37" fmla="*/ 352 h 917"/>
                  <a:gd name="T38" fmla="*/ 865 w 975"/>
                  <a:gd name="T39" fmla="*/ 383 h 917"/>
                  <a:gd name="T40" fmla="*/ 861 w 975"/>
                  <a:gd name="T41" fmla="*/ 443 h 917"/>
                  <a:gd name="T42" fmla="*/ 904 w 975"/>
                  <a:gd name="T43" fmla="*/ 468 h 917"/>
                  <a:gd name="T44" fmla="*/ 944 w 975"/>
                  <a:gd name="T45" fmla="*/ 491 h 917"/>
                  <a:gd name="T46" fmla="*/ 975 w 975"/>
                  <a:gd name="T47" fmla="*/ 578 h 917"/>
                  <a:gd name="T48" fmla="*/ 798 w 975"/>
                  <a:gd name="T49" fmla="*/ 756 h 917"/>
                  <a:gd name="T50" fmla="*/ 767 w 975"/>
                  <a:gd name="T51" fmla="*/ 740 h 917"/>
                  <a:gd name="T52" fmla="*/ 728 w 975"/>
                  <a:gd name="T53" fmla="*/ 718 h 917"/>
                  <a:gd name="T54" fmla="*/ 687 w 975"/>
                  <a:gd name="T55" fmla="*/ 762 h 917"/>
                  <a:gd name="T56" fmla="*/ 692 w 975"/>
                  <a:gd name="T57" fmla="*/ 814 h 917"/>
                  <a:gd name="T58" fmla="*/ 693 w 975"/>
                  <a:gd name="T59" fmla="*/ 841 h 917"/>
                  <a:gd name="T60" fmla="*/ 390 w 975"/>
                  <a:gd name="T61" fmla="*/ 858 h 917"/>
                  <a:gd name="T62" fmla="*/ 388 w 975"/>
                  <a:gd name="T63" fmla="*/ 831 h 917"/>
                  <a:gd name="T64" fmla="*/ 383 w 975"/>
                  <a:gd name="T65" fmla="*/ 783 h 917"/>
                  <a:gd name="T66" fmla="*/ 314 w 975"/>
                  <a:gd name="T67" fmla="*/ 772 h 917"/>
                  <a:gd name="T68" fmla="*/ 278 w 975"/>
                  <a:gd name="T69" fmla="*/ 803 h 917"/>
                  <a:gd name="T70" fmla="*/ 260 w 975"/>
                  <a:gd name="T71" fmla="*/ 819 h 917"/>
                  <a:gd name="T72" fmla="*/ 255 w 975"/>
                  <a:gd name="T73" fmla="*/ 821 h 917"/>
                  <a:gd name="T74" fmla="*/ 248 w 975"/>
                  <a:gd name="T75" fmla="*/ 825 h 917"/>
                  <a:gd name="T76" fmla="*/ 217 w 975"/>
                  <a:gd name="T77" fmla="*/ 823 h 917"/>
                  <a:gd name="T78" fmla="*/ 178 w 975"/>
                  <a:gd name="T79" fmla="*/ 819 h 917"/>
                  <a:gd name="T80" fmla="*/ 54 w 975"/>
                  <a:gd name="T81" fmla="*/ 595 h 917"/>
                  <a:gd name="T82" fmla="*/ 71 w 975"/>
                  <a:gd name="T83" fmla="*/ 581 h 917"/>
                  <a:gd name="T84" fmla="*/ 103 w 975"/>
                  <a:gd name="T85" fmla="*/ 554 h 917"/>
                  <a:gd name="T86" fmla="*/ 118 w 975"/>
                  <a:gd name="T87" fmla="*/ 507 h 917"/>
                  <a:gd name="T88" fmla="*/ 88 w 975"/>
                  <a:gd name="T89" fmla="*/ 466 h 917"/>
                  <a:gd name="T90" fmla="*/ 45 w 975"/>
                  <a:gd name="T91" fmla="*/ 447 h 917"/>
                  <a:gd name="T92" fmla="*/ 24 w 975"/>
                  <a:gd name="T93" fmla="*/ 437 h 917"/>
                  <a:gd name="T94" fmla="*/ 80 w 975"/>
                  <a:gd name="T95" fmla="*/ 189 h 917"/>
                  <a:gd name="T96" fmla="*/ 173 w 975"/>
                  <a:gd name="T97" fmla="*/ 172 h 917"/>
                  <a:gd name="T98" fmla="*/ 213 w 975"/>
                  <a:gd name="T99" fmla="*/ 190 h 917"/>
                  <a:gd name="T100" fmla="*/ 265 w 975"/>
                  <a:gd name="T101" fmla="*/ 185 h 917"/>
                  <a:gd name="T102" fmla="*/ 288 w 975"/>
                  <a:gd name="T103" fmla="*/ 136 h 917"/>
                  <a:gd name="T104" fmla="*/ 284 w 975"/>
                  <a:gd name="T105" fmla="*/ 88 h 917"/>
                  <a:gd name="T106" fmla="*/ 343 w 975"/>
                  <a:gd name="T107" fmla="*/ 16 h 9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75" h="917">
                    <a:moveTo>
                      <a:pt x="477" y="274"/>
                    </a:moveTo>
                    <a:lnTo>
                      <a:pt x="440" y="278"/>
                    </a:lnTo>
                    <a:lnTo>
                      <a:pt x="405" y="288"/>
                    </a:lnTo>
                    <a:lnTo>
                      <a:pt x="374" y="306"/>
                    </a:lnTo>
                    <a:lnTo>
                      <a:pt x="345" y="328"/>
                    </a:lnTo>
                    <a:lnTo>
                      <a:pt x="323" y="356"/>
                    </a:lnTo>
                    <a:lnTo>
                      <a:pt x="305" y="387"/>
                    </a:lnTo>
                    <a:lnTo>
                      <a:pt x="295" y="421"/>
                    </a:lnTo>
                    <a:lnTo>
                      <a:pt x="291" y="459"/>
                    </a:lnTo>
                    <a:lnTo>
                      <a:pt x="295" y="496"/>
                    </a:lnTo>
                    <a:lnTo>
                      <a:pt x="305" y="531"/>
                    </a:lnTo>
                    <a:lnTo>
                      <a:pt x="323" y="563"/>
                    </a:lnTo>
                    <a:lnTo>
                      <a:pt x="345" y="590"/>
                    </a:lnTo>
                    <a:lnTo>
                      <a:pt x="374" y="613"/>
                    </a:lnTo>
                    <a:lnTo>
                      <a:pt x="405" y="629"/>
                    </a:lnTo>
                    <a:lnTo>
                      <a:pt x="440" y="641"/>
                    </a:lnTo>
                    <a:lnTo>
                      <a:pt x="477" y="644"/>
                    </a:lnTo>
                    <a:lnTo>
                      <a:pt x="515" y="641"/>
                    </a:lnTo>
                    <a:lnTo>
                      <a:pt x="549" y="629"/>
                    </a:lnTo>
                    <a:lnTo>
                      <a:pt x="582" y="613"/>
                    </a:lnTo>
                    <a:lnTo>
                      <a:pt x="609" y="590"/>
                    </a:lnTo>
                    <a:lnTo>
                      <a:pt x="632" y="563"/>
                    </a:lnTo>
                    <a:lnTo>
                      <a:pt x="649" y="531"/>
                    </a:lnTo>
                    <a:lnTo>
                      <a:pt x="661" y="496"/>
                    </a:lnTo>
                    <a:lnTo>
                      <a:pt x="663" y="459"/>
                    </a:lnTo>
                    <a:lnTo>
                      <a:pt x="661" y="421"/>
                    </a:lnTo>
                    <a:lnTo>
                      <a:pt x="649" y="387"/>
                    </a:lnTo>
                    <a:lnTo>
                      <a:pt x="632" y="356"/>
                    </a:lnTo>
                    <a:lnTo>
                      <a:pt x="609" y="328"/>
                    </a:lnTo>
                    <a:lnTo>
                      <a:pt x="582" y="306"/>
                    </a:lnTo>
                    <a:lnTo>
                      <a:pt x="549" y="288"/>
                    </a:lnTo>
                    <a:lnTo>
                      <a:pt x="515" y="278"/>
                    </a:lnTo>
                    <a:lnTo>
                      <a:pt x="477" y="274"/>
                    </a:lnTo>
                    <a:close/>
                    <a:moveTo>
                      <a:pt x="527" y="0"/>
                    </a:moveTo>
                    <a:lnTo>
                      <a:pt x="588" y="59"/>
                    </a:lnTo>
                    <a:lnTo>
                      <a:pt x="588" y="63"/>
                    </a:lnTo>
                    <a:lnTo>
                      <a:pt x="588" y="74"/>
                    </a:lnTo>
                    <a:lnTo>
                      <a:pt x="590" y="86"/>
                    </a:lnTo>
                    <a:lnTo>
                      <a:pt x="591" y="102"/>
                    </a:lnTo>
                    <a:lnTo>
                      <a:pt x="592" y="117"/>
                    </a:lnTo>
                    <a:lnTo>
                      <a:pt x="593" y="131"/>
                    </a:lnTo>
                    <a:lnTo>
                      <a:pt x="628" y="143"/>
                    </a:lnTo>
                    <a:lnTo>
                      <a:pt x="662" y="157"/>
                    </a:lnTo>
                    <a:lnTo>
                      <a:pt x="672" y="148"/>
                    </a:lnTo>
                    <a:lnTo>
                      <a:pt x="683" y="139"/>
                    </a:lnTo>
                    <a:lnTo>
                      <a:pt x="694" y="129"/>
                    </a:lnTo>
                    <a:lnTo>
                      <a:pt x="705" y="120"/>
                    </a:lnTo>
                    <a:lnTo>
                      <a:pt x="714" y="112"/>
                    </a:lnTo>
                    <a:lnTo>
                      <a:pt x="720" y="107"/>
                    </a:lnTo>
                    <a:lnTo>
                      <a:pt x="723" y="106"/>
                    </a:lnTo>
                    <a:lnTo>
                      <a:pt x="807" y="106"/>
                    </a:lnTo>
                    <a:lnTo>
                      <a:pt x="928" y="246"/>
                    </a:lnTo>
                    <a:lnTo>
                      <a:pt x="928" y="329"/>
                    </a:lnTo>
                    <a:lnTo>
                      <a:pt x="926" y="332"/>
                    </a:lnTo>
                    <a:lnTo>
                      <a:pt x="919" y="335"/>
                    </a:lnTo>
                    <a:lnTo>
                      <a:pt x="912" y="343"/>
                    </a:lnTo>
                    <a:lnTo>
                      <a:pt x="900" y="352"/>
                    </a:lnTo>
                    <a:lnTo>
                      <a:pt x="888" y="362"/>
                    </a:lnTo>
                    <a:lnTo>
                      <a:pt x="877" y="373"/>
                    </a:lnTo>
                    <a:lnTo>
                      <a:pt x="865" y="383"/>
                    </a:lnTo>
                    <a:lnTo>
                      <a:pt x="855" y="392"/>
                    </a:lnTo>
                    <a:lnTo>
                      <a:pt x="859" y="418"/>
                    </a:lnTo>
                    <a:lnTo>
                      <a:pt x="861" y="443"/>
                    </a:lnTo>
                    <a:lnTo>
                      <a:pt x="874" y="451"/>
                    </a:lnTo>
                    <a:lnTo>
                      <a:pt x="888" y="460"/>
                    </a:lnTo>
                    <a:lnTo>
                      <a:pt x="904" y="468"/>
                    </a:lnTo>
                    <a:lnTo>
                      <a:pt x="919" y="477"/>
                    </a:lnTo>
                    <a:lnTo>
                      <a:pt x="932" y="484"/>
                    </a:lnTo>
                    <a:lnTo>
                      <a:pt x="944" y="491"/>
                    </a:lnTo>
                    <a:lnTo>
                      <a:pt x="950" y="496"/>
                    </a:lnTo>
                    <a:lnTo>
                      <a:pt x="954" y="497"/>
                    </a:lnTo>
                    <a:lnTo>
                      <a:pt x="975" y="578"/>
                    </a:lnTo>
                    <a:lnTo>
                      <a:pt x="882" y="737"/>
                    </a:lnTo>
                    <a:lnTo>
                      <a:pt x="800" y="759"/>
                    </a:lnTo>
                    <a:lnTo>
                      <a:pt x="798" y="756"/>
                    </a:lnTo>
                    <a:lnTo>
                      <a:pt x="790" y="753"/>
                    </a:lnTo>
                    <a:lnTo>
                      <a:pt x="780" y="746"/>
                    </a:lnTo>
                    <a:lnTo>
                      <a:pt x="767" y="740"/>
                    </a:lnTo>
                    <a:lnTo>
                      <a:pt x="752" y="732"/>
                    </a:lnTo>
                    <a:lnTo>
                      <a:pt x="740" y="724"/>
                    </a:lnTo>
                    <a:lnTo>
                      <a:pt x="728" y="718"/>
                    </a:lnTo>
                    <a:lnTo>
                      <a:pt x="707" y="732"/>
                    </a:lnTo>
                    <a:lnTo>
                      <a:pt x="685" y="746"/>
                    </a:lnTo>
                    <a:lnTo>
                      <a:pt x="687" y="762"/>
                    </a:lnTo>
                    <a:lnTo>
                      <a:pt x="688" y="778"/>
                    </a:lnTo>
                    <a:lnTo>
                      <a:pt x="689" y="796"/>
                    </a:lnTo>
                    <a:lnTo>
                      <a:pt x="692" y="814"/>
                    </a:lnTo>
                    <a:lnTo>
                      <a:pt x="693" y="828"/>
                    </a:lnTo>
                    <a:lnTo>
                      <a:pt x="693" y="837"/>
                    </a:lnTo>
                    <a:lnTo>
                      <a:pt x="693" y="841"/>
                    </a:lnTo>
                    <a:lnTo>
                      <a:pt x="634" y="900"/>
                    </a:lnTo>
                    <a:lnTo>
                      <a:pt x="450" y="917"/>
                    </a:lnTo>
                    <a:lnTo>
                      <a:pt x="390" y="858"/>
                    </a:lnTo>
                    <a:lnTo>
                      <a:pt x="389" y="854"/>
                    </a:lnTo>
                    <a:lnTo>
                      <a:pt x="389" y="845"/>
                    </a:lnTo>
                    <a:lnTo>
                      <a:pt x="388" y="831"/>
                    </a:lnTo>
                    <a:lnTo>
                      <a:pt x="385" y="814"/>
                    </a:lnTo>
                    <a:lnTo>
                      <a:pt x="384" y="798"/>
                    </a:lnTo>
                    <a:lnTo>
                      <a:pt x="383" y="783"/>
                    </a:lnTo>
                    <a:lnTo>
                      <a:pt x="353" y="774"/>
                    </a:lnTo>
                    <a:lnTo>
                      <a:pt x="326" y="763"/>
                    </a:lnTo>
                    <a:lnTo>
                      <a:pt x="314" y="772"/>
                    </a:lnTo>
                    <a:lnTo>
                      <a:pt x="302" y="782"/>
                    </a:lnTo>
                    <a:lnTo>
                      <a:pt x="290" y="792"/>
                    </a:lnTo>
                    <a:lnTo>
                      <a:pt x="278" y="803"/>
                    </a:lnTo>
                    <a:lnTo>
                      <a:pt x="269" y="812"/>
                    </a:lnTo>
                    <a:lnTo>
                      <a:pt x="262" y="817"/>
                    </a:lnTo>
                    <a:lnTo>
                      <a:pt x="260" y="819"/>
                    </a:lnTo>
                    <a:lnTo>
                      <a:pt x="259" y="819"/>
                    </a:lnTo>
                    <a:lnTo>
                      <a:pt x="257" y="821"/>
                    </a:lnTo>
                    <a:lnTo>
                      <a:pt x="255" y="821"/>
                    </a:lnTo>
                    <a:lnTo>
                      <a:pt x="253" y="822"/>
                    </a:lnTo>
                    <a:lnTo>
                      <a:pt x="251" y="823"/>
                    </a:lnTo>
                    <a:lnTo>
                      <a:pt x="248" y="825"/>
                    </a:lnTo>
                    <a:lnTo>
                      <a:pt x="243" y="825"/>
                    </a:lnTo>
                    <a:lnTo>
                      <a:pt x="231" y="825"/>
                    </a:lnTo>
                    <a:lnTo>
                      <a:pt x="217" y="823"/>
                    </a:lnTo>
                    <a:lnTo>
                      <a:pt x="203" y="822"/>
                    </a:lnTo>
                    <a:lnTo>
                      <a:pt x="189" y="821"/>
                    </a:lnTo>
                    <a:lnTo>
                      <a:pt x="178" y="819"/>
                    </a:lnTo>
                    <a:lnTo>
                      <a:pt x="174" y="819"/>
                    </a:lnTo>
                    <a:lnTo>
                      <a:pt x="54" y="678"/>
                    </a:lnTo>
                    <a:lnTo>
                      <a:pt x="54" y="595"/>
                    </a:lnTo>
                    <a:lnTo>
                      <a:pt x="57" y="592"/>
                    </a:lnTo>
                    <a:lnTo>
                      <a:pt x="62" y="588"/>
                    </a:lnTo>
                    <a:lnTo>
                      <a:pt x="71" y="581"/>
                    </a:lnTo>
                    <a:lnTo>
                      <a:pt x="81" y="573"/>
                    </a:lnTo>
                    <a:lnTo>
                      <a:pt x="92" y="563"/>
                    </a:lnTo>
                    <a:lnTo>
                      <a:pt x="103" y="554"/>
                    </a:lnTo>
                    <a:lnTo>
                      <a:pt x="115" y="545"/>
                    </a:lnTo>
                    <a:lnTo>
                      <a:pt x="124" y="536"/>
                    </a:lnTo>
                    <a:lnTo>
                      <a:pt x="118" y="507"/>
                    </a:lnTo>
                    <a:lnTo>
                      <a:pt x="115" y="478"/>
                    </a:lnTo>
                    <a:lnTo>
                      <a:pt x="102" y="473"/>
                    </a:lnTo>
                    <a:lnTo>
                      <a:pt x="88" y="466"/>
                    </a:lnTo>
                    <a:lnTo>
                      <a:pt x="72" y="460"/>
                    </a:lnTo>
                    <a:lnTo>
                      <a:pt x="58" y="452"/>
                    </a:lnTo>
                    <a:lnTo>
                      <a:pt x="45" y="447"/>
                    </a:lnTo>
                    <a:lnTo>
                      <a:pt x="34" y="442"/>
                    </a:lnTo>
                    <a:lnTo>
                      <a:pt x="27" y="438"/>
                    </a:lnTo>
                    <a:lnTo>
                      <a:pt x="24" y="437"/>
                    </a:lnTo>
                    <a:lnTo>
                      <a:pt x="0" y="368"/>
                    </a:lnTo>
                    <a:lnTo>
                      <a:pt x="2" y="356"/>
                    </a:lnTo>
                    <a:lnTo>
                      <a:pt x="80" y="189"/>
                    </a:lnTo>
                    <a:lnTo>
                      <a:pt x="162" y="167"/>
                    </a:lnTo>
                    <a:lnTo>
                      <a:pt x="165" y="169"/>
                    </a:lnTo>
                    <a:lnTo>
                      <a:pt x="173" y="172"/>
                    </a:lnTo>
                    <a:lnTo>
                      <a:pt x="185" y="178"/>
                    </a:lnTo>
                    <a:lnTo>
                      <a:pt x="198" y="184"/>
                    </a:lnTo>
                    <a:lnTo>
                      <a:pt x="213" y="190"/>
                    </a:lnTo>
                    <a:lnTo>
                      <a:pt x="227" y="197"/>
                    </a:lnTo>
                    <a:lnTo>
                      <a:pt x="240" y="203"/>
                    </a:lnTo>
                    <a:lnTo>
                      <a:pt x="265" y="185"/>
                    </a:lnTo>
                    <a:lnTo>
                      <a:pt x="291" y="169"/>
                    </a:lnTo>
                    <a:lnTo>
                      <a:pt x="290" y="153"/>
                    </a:lnTo>
                    <a:lnTo>
                      <a:pt x="288" y="136"/>
                    </a:lnTo>
                    <a:lnTo>
                      <a:pt x="287" y="119"/>
                    </a:lnTo>
                    <a:lnTo>
                      <a:pt x="286" y="102"/>
                    </a:lnTo>
                    <a:lnTo>
                      <a:pt x="284" y="88"/>
                    </a:lnTo>
                    <a:lnTo>
                      <a:pt x="283" y="79"/>
                    </a:lnTo>
                    <a:lnTo>
                      <a:pt x="283" y="75"/>
                    </a:lnTo>
                    <a:lnTo>
                      <a:pt x="343" y="16"/>
                    </a:lnTo>
                    <a:lnTo>
                      <a:pt x="5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4" name="Freeform 19"/>
              <p:cNvSpPr>
                <a:spLocks noEditPoints="1"/>
              </p:cNvSpPr>
              <p:nvPr/>
            </p:nvSpPr>
            <p:spPr bwMode="auto">
              <a:xfrm>
                <a:off x="5981" y="2418"/>
                <a:ext cx="246" cy="231"/>
              </a:xfrm>
              <a:custGeom>
                <a:avLst/>
                <a:gdLst>
                  <a:gd name="T0" fmla="*/ 300 w 739"/>
                  <a:gd name="T1" fmla="*/ 221 h 693"/>
                  <a:gd name="T2" fmla="*/ 236 w 739"/>
                  <a:gd name="T3" fmla="*/ 285 h 693"/>
                  <a:gd name="T4" fmla="*/ 225 w 739"/>
                  <a:gd name="T5" fmla="*/ 378 h 693"/>
                  <a:gd name="T6" fmla="*/ 274 w 739"/>
                  <a:gd name="T7" fmla="*/ 456 h 693"/>
                  <a:gd name="T8" fmla="*/ 362 w 739"/>
                  <a:gd name="T9" fmla="*/ 486 h 693"/>
                  <a:gd name="T10" fmla="*/ 450 w 739"/>
                  <a:gd name="T11" fmla="*/ 456 h 693"/>
                  <a:gd name="T12" fmla="*/ 499 w 739"/>
                  <a:gd name="T13" fmla="*/ 378 h 693"/>
                  <a:gd name="T14" fmla="*/ 489 w 739"/>
                  <a:gd name="T15" fmla="*/ 285 h 693"/>
                  <a:gd name="T16" fmla="*/ 424 w 739"/>
                  <a:gd name="T17" fmla="*/ 221 h 693"/>
                  <a:gd name="T18" fmla="*/ 400 w 739"/>
                  <a:gd name="T19" fmla="*/ 0 h 693"/>
                  <a:gd name="T20" fmla="*/ 446 w 739"/>
                  <a:gd name="T21" fmla="*/ 59 h 693"/>
                  <a:gd name="T22" fmla="*/ 450 w 739"/>
                  <a:gd name="T23" fmla="*/ 99 h 693"/>
                  <a:gd name="T24" fmla="*/ 510 w 739"/>
                  <a:gd name="T25" fmla="*/ 110 h 693"/>
                  <a:gd name="T26" fmla="*/ 538 w 739"/>
                  <a:gd name="T27" fmla="*/ 86 h 693"/>
                  <a:gd name="T28" fmla="*/ 611 w 739"/>
                  <a:gd name="T29" fmla="*/ 79 h 693"/>
                  <a:gd name="T30" fmla="*/ 701 w 739"/>
                  <a:gd name="T31" fmla="*/ 250 h 693"/>
                  <a:gd name="T32" fmla="*/ 677 w 739"/>
                  <a:gd name="T33" fmla="*/ 271 h 693"/>
                  <a:gd name="T34" fmla="*/ 647 w 739"/>
                  <a:gd name="T35" fmla="*/ 295 h 693"/>
                  <a:gd name="T36" fmla="*/ 664 w 739"/>
                  <a:gd name="T37" fmla="*/ 341 h 693"/>
                  <a:gd name="T38" fmla="*/ 701 w 739"/>
                  <a:gd name="T39" fmla="*/ 363 h 693"/>
                  <a:gd name="T40" fmla="*/ 722 w 739"/>
                  <a:gd name="T41" fmla="*/ 375 h 693"/>
                  <a:gd name="T42" fmla="*/ 606 w 739"/>
                  <a:gd name="T43" fmla="*/ 574 h 693"/>
                  <a:gd name="T44" fmla="*/ 586 w 739"/>
                  <a:gd name="T45" fmla="*/ 561 h 693"/>
                  <a:gd name="T46" fmla="*/ 552 w 739"/>
                  <a:gd name="T47" fmla="*/ 542 h 693"/>
                  <a:gd name="T48" fmla="*/ 520 w 739"/>
                  <a:gd name="T49" fmla="*/ 577 h 693"/>
                  <a:gd name="T50" fmla="*/ 524 w 739"/>
                  <a:gd name="T51" fmla="*/ 622 h 693"/>
                  <a:gd name="T52" fmla="*/ 480 w 739"/>
                  <a:gd name="T53" fmla="*/ 680 h 693"/>
                  <a:gd name="T54" fmla="*/ 295 w 739"/>
                  <a:gd name="T55" fmla="*/ 644 h 693"/>
                  <a:gd name="T56" fmla="*/ 291 w 739"/>
                  <a:gd name="T57" fmla="*/ 606 h 693"/>
                  <a:gd name="T58" fmla="*/ 247 w 739"/>
                  <a:gd name="T59" fmla="*/ 576 h 693"/>
                  <a:gd name="T60" fmla="*/ 216 w 739"/>
                  <a:gd name="T61" fmla="*/ 603 h 693"/>
                  <a:gd name="T62" fmla="*/ 197 w 739"/>
                  <a:gd name="T63" fmla="*/ 619 h 693"/>
                  <a:gd name="T64" fmla="*/ 193 w 739"/>
                  <a:gd name="T65" fmla="*/ 621 h 693"/>
                  <a:gd name="T66" fmla="*/ 184 w 739"/>
                  <a:gd name="T67" fmla="*/ 624 h 693"/>
                  <a:gd name="T68" fmla="*/ 146 w 739"/>
                  <a:gd name="T69" fmla="*/ 620 h 693"/>
                  <a:gd name="T70" fmla="*/ 43 w 739"/>
                  <a:gd name="T71" fmla="*/ 512 h 693"/>
                  <a:gd name="T72" fmla="*/ 49 w 739"/>
                  <a:gd name="T73" fmla="*/ 443 h 693"/>
                  <a:gd name="T74" fmla="*/ 77 w 739"/>
                  <a:gd name="T75" fmla="*/ 420 h 693"/>
                  <a:gd name="T76" fmla="*/ 91 w 739"/>
                  <a:gd name="T77" fmla="*/ 384 h 693"/>
                  <a:gd name="T78" fmla="*/ 65 w 739"/>
                  <a:gd name="T79" fmla="*/ 350 h 693"/>
                  <a:gd name="T80" fmla="*/ 29 w 739"/>
                  <a:gd name="T81" fmla="*/ 335 h 693"/>
                  <a:gd name="T82" fmla="*/ 0 w 739"/>
                  <a:gd name="T83" fmla="*/ 277 h 693"/>
                  <a:gd name="T84" fmla="*/ 123 w 739"/>
                  <a:gd name="T85" fmla="*/ 126 h 693"/>
                  <a:gd name="T86" fmla="*/ 145 w 739"/>
                  <a:gd name="T87" fmla="*/ 136 h 693"/>
                  <a:gd name="T88" fmla="*/ 183 w 739"/>
                  <a:gd name="T89" fmla="*/ 153 h 693"/>
                  <a:gd name="T90" fmla="*/ 220 w 739"/>
                  <a:gd name="T91" fmla="*/ 113 h 693"/>
                  <a:gd name="T92" fmla="*/ 216 w 739"/>
                  <a:gd name="T93" fmla="*/ 69 h 693"/>
                  <a:gd name="T94" fmla="*/ 260 w 739"/>
                  <a:gd name="T95" fmla="*/ 11 h 6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39" h="693">
                    <a:moveTo>
                      <a:pt x="362" y="206"/>
                    </a:moveTo>
                    <a:lnTo>
                      <a:pt x="330" y="210"/>
                    </a:lnTo>
                    <a:lnTo>
                      <a:pt x="300" y="221"/>
                    </a:lnTo>
                    <a:lnTo>
                      <a:pt x="274" y="237"/>
                    </a:lnTo>
                    <a:lnTo>
                      <a:pt x="253" y="259"/>
                    </a:lnTo>
                    <a:lnTo>
                      <a:pt x="236" y="285"/>
                    </a:lnTo>
                    <a:lnTo>
                      <a:pt x="225" y="314"/>
                    </a:lnTo>
                    <a:lnTo>
                      <a:pt x="221" y="346"/>
                    </a:lnTo>
                    <a:lnTo>
                      <a:pt x="225" y="378"/>
                    </a:lnTo>
                    <a:lnTo>
                      <a:pt x="236" y="408"/>
                    </a:lnTo>
                    <a:lnTo>
                      <a:pt x="253" y="434"/>
                    </a:lnTo>
                    <a:lnTo>
                      <a:pt x="274" y="456"/>
                    </a:lnTo>
                    <a:lnTo>
                      <a:pt x="300" y="472"/>
                    </a:lnTo>
                    <a:lnTo>
                      <a:pt x="330" y="482"/>
                    </a:lnTo>
                    <a:lnTo>
                      <a:pt x="362" y="486"/>
                    </a:lnTo>
                    <a:lnTo>
                      <a:pt x="395" y="482"/>
                    </a:lnTo>
                    <a:lnTo>
                      <a:pt x="424" y="472"/>
                    </a:lnTo>
                    <a:lnTo>
                      <a:pt x="450" y="456"/>
                    </a:lnTo>
                    <a:lnTo>
                      <a:pt x="472" y="434"/>
                    </a:lnTo>
                    <a:lnTo>
                      <a:pt x="489" y="408"/>
                    </a:lnTo>
                    <a:lnTo>
                      <a:pt x="499" y="378"/>
                    </a:lnTo>
                    <a:lnTo>
                      <a:pt x="503" y="346"/>
                    </a:lnTo>
                    <a:lnTo>
                      <a:pt x="499" y="314"/>
                    </a:lnTo>
                    <a:lnTo>
                      <a:pt x="489" y="285"/>
                    </a:lnTo>
                    <a:lnTo>
                      <a:pt x="472" y="259"/>
                    </a:lnTo>
                    <a:lnTo>
                      <a:pt x="450" y="237"/>
                    </a:lnTo>
                    <a:lnTo>
                      <a:pt x="424" y="221"/>
                    </a:lnTo>
                    <a:lnTo>
                      <a:pt x="395" y="210"/>
                    </a:lnTo>
                    <a:lnTo>
                      <a:pt x="362" y="206"/>
                    </a:lnTo>
                    <a:close/>
                    <a:moveTo>
                      <a:pt x="400" y="0"/>
                    </a:moveTo>
                    <a:lnTo>
                      <a:pt x="445" y="45"/>
                    </a:lnTo>
                    <a:lnTo>
                      <a:pt x="446" y="49"/>
                    </a:lnTo>
                    <a:lnTo>
                      <a:pt x="446" y="59"/>
                    </a:lnTo>
                    <a:lnTo>
                      <a:pt x="448" y="72"/>
                    </a:lnTo>
                    <a:lnTo>
                      <a:pt x="449" y="86"/>
                    </a:lnTo>
                    <a:lnTo>
                      <a:pt x="450" y="99"/>
                    </a:lnTo>
                    <a:lnTo>
                      <a:pt x="476" y="108"/>
                    </a:lnTo>
                    <a:lnTo>
                      <a:pt x="502" y="118"/>
                    </a:lnTo>
                    <a:lnTo>
                      <a:pt x="510" y="110"/>
                    </a:lnTo>
                    <a:lnTo>
                      <a:pt x="520" y="103"/>
                    </a:lnTo>
                    <a:lnTo>
                      <a:pt x="531" y="94"/>
                    </a:lnTo>
                    <a:lnTo>
                      <a:pt x="538" y="86"/>
                    </a:lnTo>
                    <a:lnTo>
                      <a:pt x="545" y="81"/>
                    </a:lnTo>
                    <a:lnTo>
                      <a:pt x="547" y="79"/>
                    </a:lnTo>
                    <a:lnTo>
                      <a:pt x="611" y="79"/>
                    </a:lnTo>
                    <a:lnTo>
                      <a:pt x="702" y="185"/>
                    </a:lnTo>
                    <a:lnTo>
                      <a:pt x="702" y="249"/>
                    </a:lnTo>
                    <a:lnTo>
                      <a:pt x="701" y="250"/>
                    </a:lnTo>
                    <a:lnTo>
                      <a:pt x="695" y="255"/>
                    </a:lnTo>
                    <a:lnTo>
                      <a:pt x="687" y="262"/>
                    </a:lnTo>
                    <a:lnTo>
                      <a:pt x="677" y="271"/>
                    </a:lnTo>
                    <a:lnTo>
                      <a:pt x="666" y="280"/>
                    </a:lnTo>
                    <a:lnTo>
                      <a:pt x="656" y="287"/>
                    </a:lnTo>
                    <a:lnTo>
                      <a:pt x="647" y="295"/>
                    </a:lnTo>
                    <a:lnTo>
                      <a:pt x="651" y="314"/>
                    </a:lnTo>
                    <a:lnTo>
                      <a:pt x="652" y="335"/>
                    </a:lnTo>
                    <a:lnTo>
                      <a:pt x="664" y="341"/>
                    </a:lnTo>
                    <a:lnTo>
                      <a:pt x="677" y="349"/>
                    </a:lnTo>
                    <a:lnTo>
                      <a:pt x="690" y="357"/>
                    </a:lnTo>
                    <a:lnTo>
                      <a:pt x="701" y="363"/>
                    </a:lnTo>
                    <a:lnTo>
                      <a:pt x="713" y="370"/>
                    </a:lnTo>
                    <a:lnTo>
                      <a:pt x="719" y="373"/>
                    </a:lnTo>
                    <a:lnTo>
                      <a:pt x="722" y="375"/>
                    </a:lnTo>
                    <a:lnTo>
                      <a:pt x="739" y="436"/>
                    </a:lnTo>
                    <a:lnTo>
                      <a:pt x="668" y="557"/>
                    </a:lnTo>
                    <a:lnTo>
                      <a:pt x="606" y="574"/>
                    </a:lnTo>
                    <a:lnTo>
                      <a:pt x="603" y="571"/>
                    </a:lnTo>
                    <a:lnTo>
                      <a:pt x="596" y="567"/>
                    </a:lnTo>
                    <a:lnTo>
                      <a:pt x="586" y="561"/>
                    </a:lnTo>
                    <a:lnTo>
                      <a:pt x="574" y="554"/>
                    </a:lnTo>
                    <a:lnTo>
                      <a:pt x="562" y="548"/>
                    </a:lnTo>
                    <a:lnTo>
                      <a:pt x="552" y="542"/>
                    </a:lnTo>
                    <a:lnTo>
                      <a:pt x="536" y="553"/>
                    </a:lnTo>
                    <a:lnTo>
                      <a:pt x="519" y="563"/>
                    </a:lnTo>
                    <a:lnTo>
                      <a:pt x="520" y="577"/>
                    </a:lnTo>
                    <a:lnTo>
                      <a:pt x="521" y="593"/>
                    </a:lnTo>
                    <a:lnTo>
                      <a:pt x="523" y="608"/>
                    </a:lnTo>
                    <a:lnTo>
                      <a:pt x="524" y="622"/>
                    </a:lnTo>
                    <a:lnTo>
                      <a:pt x="525" y="631"/>
                    </a:lnTo>
                    <a:lnTo>
                      <a:pt x="525" y="635"/>
                    </a:lnTo>
                    <a:lnTo>
                      <a:pt x="480" y="680"/>
                    </a:lnTo>
                    <a:lnTo>
                      <a:pt x="340" y="693"/>
                    </a:lnTo>
                    <a:lnTo>
                      <a:pt x="296" y="648"/>
                    </a:lnTo>
                    <a:lnTo>
                      <a:pt x="295" y="644"/>
                    </a:lnTo>
                    <a:lnTo>
                      <a:pt x="295" y="634"/>
                    </a:lnTo>
                    <a:lnTo>
                      <a:pt x="294" y="620"/>
                    </a:lnTo>
                    <a:lnTo>
                      <a:pt x="291" y="606"/>
                    </a:lnTo>
                    <a:lnTo>
                      <a:pt x="290" y="593"/>
                    </a:lnTo>
                    <a:lnTo>
                      <a:pt x="268" y="585"/>
                    </a:lnTo>
                    <a:lnTo>
                      <a:pt x="247" y="576"/>
                    </a:lnTo>
                    <a:lnTo>
                      <a:pt x="237" y="584"/>
                    </a:lnTo>
                    <a:lnTo>
                      <a:pt x="227" y="594"/>
                    </a:lnTo>
                    <a:lnTo>
                      <a:pt x="216" y="603"/>
                    </a:lnTo>
                    <a:lnTo>
                      <a:pt x="206" y="611"/>
                    </a:lnTo>
                    <a:lnTo>
                      <a:pt x="199" y="616"/>
                    </a:lnTo>
                    <a:lnTo>
                      <a:pt x="197" y="619"/>
                    </a:lnTo>
                    <a:lnTo>
                      <a:pt x="197" y="619"/>
                    </a:lnTo>
                    <a:lnTo>
                      <a:pt x="196" y="620"/>
                    </a:lnTo>
                    <a:lnTo>
                      <a:pt x="193" y="621"/>
                    </a:lnTo>
                    <a:lnTo>
                      <a:pt x="190" y="622"/>
                    </a:lnTo>
                    <a:lnTo>
                      <a:pt x="189" y="624"/>
                    </a:lnTo>
                    <a:lnTo>
                      <a:pt x="184" y="624"/>
                    </a:lnTo>
                    <a:lnTo>
                      <a:pt x="174" y="622"/>
                    </a:lnTo>
                    <a:lnTo>
                      <a:pt x="159" y="621"/>
                    </a:lnTo>
                    <a:lnTo>
                      <a:pt x="146" y="620"/>
                    </a:lnTo>
                    <a:lnTo>
                      <a:pt x="137" y="619"/>
                    </a:lnTo>
                    <a:lnTo>
                      <a:pt x="134" y="619"/>
                    </a:lnTo>
                    <a:lnTo>
                      <a:pt x="43" y="512"/>
                    </a:lnTo>
                    <a:lnTo>
                      <a:pt x="43" y="449"/>
                    </a:lnTo>
                    <a:lnTo>
                      <a:pt x="44" y="447"/>
                    </a:lnTo>
                    <a:lnTo>
                      <a:pt x="49" y="443"/>
                    </a:lnTo>
                    <a:lnTo>
                      <a:pt x="57" y="436"/>
                    </a:lnTo>
                    <a:lnTo>
                      <a:pt x="68" y="429"/>
                    </a:lnTo>
                    <a:lnTo>
                      <a:pt x="77" y="420"/>
                    </a:lnTo>
                    <a:lnTo>
                      <a:pt x="87" y="412"/>
                    </a:lnTo>
                    <a:lnTo>
                      <a:pt x="95" y="405"/>
                    </a:lnTo>
                    <a:lnTo>
                      <a:pt x="91" y="384"/>
                    </a:lnTo>
                    <a:lnTo>
                      <a:pt x="88" y="361"/>
                    </a:lnTo>
                    <a:lnTo>
                      <a:pt x="77" y="357"/>
                    </a:lnTo>
                    <a:lnTo>
                      <a:pt x="65" y="350"/>
                    </a:lnTo>
                    <a:lnTo>
                      <a:pt x="52" y="345"/>
                    </a:lnTo>
                    <a:lnTo>
                      <a:pt x="39" y="339"/>
                    </a:lnTo>
                    <a:lnTo>
                      <a:pt x="29" y="335"/>
                    </a:lnTo>
                    <a:lnTo>
                      <a:pt x="22" y="331"/>
                    </a:lnTo>
                    <a:lnTo>
                      <a:pt x="20" y="330"/>
                    </a:lnTo>
                    <a:lnTo>
                      <a:pt x="0" y="277"/>
                    </a:lnTo>
                    <a:lnTo>
                      <a:pt x="3" y="268"/>
                    </a:lnTo>
                    <a:lnTo>
                      <a:pt x="61" y="142"/>
                    </a:lnTo>
                    <a:lnTo>
                      <a:pt x="123" y="126"/>
                    </a:lnTo>
                    <a:lnTo>
                      <a:pt x="127" y="127"/>
                    </a:lnTo>
                    <a:lnTo>
                      <a:pt x="135" y="131"/>
                    </a:lnTo>
                    <a:lnTo>
                      <a:pt x="145" y="136"/>
                    </a:lnTo>
                    <a:lnTo>
                      <a:pt x="158" y="142"/>
                    </a:lnTo>
                    <a:lnTo>
                      <a:pt x="171" y="147"/>
                    </a:lnTo>
                    <a:lnTo>
                      <a:pt x="183" y="153"/>
                    </a:lnTo>
                    <a:lnTo>
                      <a:pt x="201" y="138"/>
                    </a:lnTo>
                    <a:lnTo>
                      <a:pt x="221" y="127"/>
                    </a:lnTo>
                    <a:lnTo>
                      <a:pt x="220" y="113"/>
                    </a:lnTo>
                    <a:lnTo>
                      <a:pt x="219" y="97"/>
                    </a:lnTo>
                    <a:lnTo>
                      <a:pt x="218" y="82"/>
                    </a:lnTo>
                    <a:lnTo>
                      <a:pt x="216" y="69"/>
                    </a:lnTo>
                    <a:lnTo>
                      <a:pt x="216" y="60"/>
                    </a:lnTo>
                    <a:lnTo>
                      <a:pt x="215" y="56"/>
                    </a:lnTo>
                    <a:lnTo>
                      <a:pt x="260" y="11"/>
                    </a:lnTo>
                    <a:lnTo>
                      <a:pt x="40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5" name="Freeform 20"/>
              <p:cNvSpPr>
                <a:spLocks/>
              </p:cNvSpPr>
              <p:nvPr/>
            </p:nvSpPr>
            <p:spPr bwMode="auto">
              <a:xfrm>
                <a:off x="5956" y="2048"/>
                <a:ext cx="666" cy="76"/>
              </a:xfrm>
              <a:custGeom>
                <a:avLst/>
                <a:gdLst>
                  <a:gd name="T0" fmla="*/ 111 w 1998"/>
                  <a:gd name="T1" fmla="*/ 0 h 229"/>
                  <a:gd name="T2" fmla="*/ 1888 w 1998"/>
                  <a:gd name="T3" fmla="*/ 0 h 229"/>
                  <a:gd name="T4" fmla="*/ 1915 w 1998"/>
                  <a:gd name="T5" fmla="*/ 3 h 229"/>
                  <a:gd name="T6" fmla="*/ 1938 w 1998"/>
                  <a:gd name="T7" fmla="*/ 12 h 229"/>
                  <a:gd name="T8" fmla="*/ 1959 w 1998"/>
                  <a:gd name="T9" fmla="*/ 24 h 229"/>
                  <a:gd name="T10" fmla="*/ 1975 w 1998"/>
                  <a:gd name="T11" fmla="*/ 40 h 229"/>
                  <a:gd name="T12" fmla="*/ 1986 w 1998"/>
                  <a:gd name="T13" fmla="*/ 60 h 229"/>
                  <a:gd name="T14" fmla="*/ 1994 w 1998"/>
                  <a:gd name="T15" fmla="*/ 81 h 229"/>
                  <a:gd name="T16" fmla="*/ 1998 w 1998"/>
                  <a:gd name="T17" fmla="*/ 103 h 229"/>
                  <a:gd name="T18" fmla="*/ 1998 w 1998"/>
                  <a:gd name="T19" fmla="*/ 126 h 229"/>
                  <a:gd name="T20" fmla="*/ 1994 w 1998"/>
                  <a:gd name="T21" fmla="*/ 148 h 229"/>
                  <a:gd name="T22" fmla="*/ 1986 w 1998"/>
                  <a:gd name="T23" fmla="*/ 170 h 229"/>
                  <a:gd name="T24" fmla="*/ 1975 w 1998"/>
                  <a:gd name="T25" fmla="*/ 189 h 229"/>
                  <a:gd name="T26" fmla="*/ 1959 w 1998"/>
                  <a:gd name="T27" fmla="*/ 206 h 229"/>
                  <a:gd name="T28" fmla="*/ 1938 w 1998"/>
                  <a:gd name="T29" fmla="*/ 219 h 229"/>
                  <a:gd name="T30" fmla="*/ 1915 w 1998"/>
                  <a:gd name="T31" fmla="*/ 226 h 229"/>
                  <a:gd name="T32" fmla="*/ 1888 w 1998"/>
                  <a:gd name="T33" fmla="*/ 229 h 229"/>
                  <a:gd name="T34" fmla="*/ 111 w 1998"/>
                  <a:gd name="T35" fmla="*/ 229 h 229"/>
                  <a:gd name="T36" fmla="*/ 83 w 1998"/>
                  <a:gd name="T37" fmla="*/ 226 h 229"/>
                  <a:gd name="T38" fmla="*/ 60 w 1998"/>
                  <a:gd name="T39" fmla="*/ 219 h 229"/>
                  <a:gd name="T40" fmla="*/ 40 w 1998"/>
                  <a:gd name="T41" fmla="*/ 206 h 229"/>
                  <a:gd name="T42" fmla="*/ 23 w 1998"/>
                  <a:gd name="T43" fmla="*/ 189 h 229"/>
                  <a:gd name="T44" fmla="*/ 12 w 1998"/>
                  <a:gd name="T45" fmla="*/ 170 h 229"/>
                  <a:gd name="T46" fmla="*/ 4 w 1998"/>
                  <a:gd name="T47" fmla="*/ 148 h 229"/>
                  <a:gd name="T48" fmla="*/ 0 w 1998"/>
                  <a:gd name="T49" fmla="*/ 126 h 229"/>
                  <a:gd name="T50" fmla="*/ 0 w 1998"/>
                  <a:gd name="T51" fmla="*/ 103 h 229"/>
                  <a:gd name="T52" fmla="*/ 4 w 1998"/>
                  <a:gd name="T53" fmla="*/ 81 h 229"/>
                  <a:gd name="T54" fmla="*/ 12 w 1998"/>
                  <a:gd name="T55" fmla="*/ 60 h 229"/>
                  <a:gd name="T56" fmla="*/ 23 w 1998"/>
                  <a:gd name="T57" fmla="*/ 40 h 229"/>
                  <a:gd name="T58" fmla="*/ 40 w 1998"/>
                  <a:gd name="T59" fmla="*/ 24 h 229"/>
                  <a:gd name="T60" fmla="*/ 60 w 1998"/>
                  <a:gd name="T61" fmla="*/ 12 h 229"/>
                  <a:gd name="T62" fmla="*/ 83 w 1998"/>
                  <a:gd name="T63" fmla="*/ 3 h 229"/>
                  <a:gd name="T64" fmla="*/ 111 w 1998"/>
                  <a:gd name="T65" fmla="*/ 0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998" h="229">
                    <a:moveTo>
                      <a:pt x="111" y="0"/>
                    </a:moveTo>
                    <a:lnTo>
                      <a:pt x="1888" y="0"/>
                    </a:lnTo>
                    <a:lnTo>
                      <a:pt x="1915" y="3"/>
                    </a:lnTo>
                    <a:lnTo>
                      <a:pt x="1938" y="12"/>
                    </a:lnTo>
                    <a:lnTo>
                      <a:pt x="1959" y="24"/>
                    </a:lnTo>
                    <a:lnTo>
                      <a:pt x="1975" y="40"/>
                    </a:lnTo>
                    <a:lnTo>
                      <a:pt x="1986" y="60"/>
                    </a:lnTo>
                    <a:lnTo>
                      <a:pt x="1994" y="81"/>
                    </a:lnTo>
                    <a:lnTo>
                      <a:pt x="1998" y="103"/>
                    </a:lnTo>
                    <a:lnTo>
                      <a:pt x="1998" y="126"/>
                    </a:lnTo>
                    <a:lnTo>
                      <a:pt x="1994" y="148"/>
                    </a:lnTo>
                    <a:lnTo>
                      <a:pt x="1986" y="170"/>
                    </a:lnTo>
                    <a:lnTo>
                      <a:pt x="1975" y="189"/>
                    </a:lnTo>
                    <a:lnTo>
                      <a:pt x="1959" y="206"/>
                    </a:lnTo>
                    <a:lnTo>
                      <a:pt x="1938" y="219"/>
                    </a:lnTo>
                    <a:lnTo>
                      <a:pt x="1915" y="226"/>
                    </a:lnTo>
                    <a:lnTo>
                      <a:pt x="1888" y="229"/>
                    </a:lnTo>
                    <a:lnTo>
                      <a:pt x="111" y="229"/>
                    </a:lnTo>
                    <a:lnTo>
                      <a:pt x="83" y="226"/>
                    </a:lnTo>
                    <a:lnTo>
                      <a:pt x="60" y="219"/>
                    </a:lnTo>
                    <a:lnTo>
                      <a:pt x="40" y="206"/>
                    </a:lnTo>
                    <a:lnTo>
                      <a:pt x="23" y="189"/>
                    </a:lnTo>
                    <a:lnTo>
                      <a:pt x="12" y="170"/>
                    </a:lnTo>
                    <a:lnTo>
                      <a:pt x="4" y="148"/>
                    </a:lnTo>
                    <a:lnTo>
                      <a:pt x="0" y="126"/>
                    </a:lnTo>
                    <a:lnTo>
                      <a:pt x="0" y="103"/>
                    </a:lnTo>
                    <a:lnTo>
                      <a:pt x="4" y="81"/>
                    </a:lnTo>
                    <a:lnTo>
                      <a:pt x="12" y="60"/>
                    </a:lnTo>
                    <a:lnTo>
                      <a:pt x="23" y="40"/>
                    </a:lnTo>
                    <a:lnTo>
                      <a:pt x="40" y="24"/>
                    </a:lnTo>
                    <a:lnTo>
                      <a:pt x="60" y="12"/>
                    </a:lnTo>
                    <a:lnTo>
                      <a:pt x="83" y="3"/>
                    </a:lnTo>
                    <a:lnTo>
                      <a:pt x="1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6" name="Freeform 21"/>
              <p:cNvSpPr>
                <a:spLocks/>
              </p:cNvSpPr>
              <p:nvPr/>
            </p:nvSpPr>
            <p:spPr bwMode="auto">
              <a:xfrm>
                <a:off x="6263" y="2228"/>
                <a:ext cx="359" cy="77"/>
              </a:xfrm>
              <a:custGeom>
                <a:avLst/>
                <a:gdLst>
                  <a:gd name="T0" fmla="*/ 111 w 1076"/>
                  <a:gd name="T1" fmla="*/ 0 h 229"/>
                  <a:gd name="T2" fmla="*/ 966 w 1076"/>
                  <a:gd name="T3" fmla="*/ 0 h 229"/>
                  <a:gd name="T4" fmla="*/ 993 w 1076"/>
                  <a:gd name="T5" fmla="*/ 3 h 229"/>
                  <a:gd name="T6" fmla="*/ 1016 w 1076"/>
                  <a:gd name="T7" fmla="*/ 12 h 229"/>
                  <a:gd name="T8" fmla="*/ 1037 w 1076"/>
                  <a:gd name="T9" fmla="*/ 25 h 229"/>
                  <a:gd name="T10" fmla="*/ 1053 w 1076"/>
                  <a:gd name="T11" fmla="*/ 40 h 229"/>
                  <a:gd name="T12" fmla="*/ 1064 w 1076"/>
                  <a:gd name="T13" fmla="*/ 59 h 229"/>
                  <a:gd name="T14" fmla="*/ 1072 w 1076"/>
                  <a:gd name="T15" fmla="*/ 81 h 229"/>
                  <a:gd name="T16" fmla="*/ 1076 w 1076"/>
                  <a:gd name="T17" fmla="*/ 103 h 229"/>
                  <a:gd name="T18" fmla="*/ 1076 w 1076"/>
                  <a:gd name="T19" fmla="*/ 126 h 229"/>
                  <a:gd name="T20" fmla="*/ 1072 w 1076"/>
                  <a:gd name="T21" fmla="*/ 149 h 229"/>
                  <a:gd name="T22" fmla="*/ 1064 w 1076"/>
                  <a:gd name="T23" fmla="*/ 170 h 229"/>
                  <a:gd name="T24" fmla="*/ 1053 w 1076"/>
                  <a:gd name="T25" fmla="*/ 189 h 229"/>
                  <a:gd name="T26" fmla="*/ 1037 w 1076"/>
                  <a:gd name="T27" fmla="*/ 206 h 229"/>
                  <a:gd name="T28" fmla="*/ 1016 w 1076"/>
                  <a:gd name="T29" fmla="*/ 218 h 229"/>
                  <a:gd name="T30" fmla="*/ 993 w 1076"/>
                  <a:gd name="T31" fmla="*/ 226 h 229"/>
                  <a:gd name="T32" fmla="*/ 966 w 1076"/>
                  <a:gd name="T33" fmla="*/ 229 h 229"/>
                  <a:gd name="T34" fmla="*/ 111 w 1076"/>
                  <a:gd name="T35" fmla="*/ 229 h 229"/>
                  <a:gd name="T36" fmla="*/ 84 w 1076"/>
                  <a:gd name="T37" fmla="*/ 226 h 229"/>
                  <a:gd name="T38" fmla="*/ 60 w 1076"/>
                  <a:gd name="T39" fmla="*/ 218 h 229"/>
                  <a:gd name="T40" fmla="*/ 40 w 1076"/>
                  <a:gd name="T41" fmla="*/ 206 h 229"/>
                  <a:gd name="T42" fmla="*/ 25 w 1076"/>
                  <a:gd name="T43" fmla="*/ 189 h 229"/>
                  <a:gd name="T44" fmla="*/ 12 w 1076"/>
                  <a:gd name="T45" fmla="*/ 170 h 229"/>
                  <a:gd name="T46" fmla="*/ 4 w 1076"/>
                  <a:gd name="T47" fmla="*/ 149 h 229"/>
                  <a:gd name="T48" fmla="*/ 0 w 1076"/>
                  <a:gd name="T49" fmla="*/ 126 h 229"/>
                  <a:gd name="T50" fmla="*/ 0 w 1076"/>
                  <a:gd name="T51" fmla="*/ 103 h 229"/>
                  <a:gd name="T52" fmla="*/ 4 w 1076"/>
                  <a:gd name="T53" fmla="*/ 81 h 229"/>
                  <a:gd name="T54" fmla="*/ 12 w 1076"/>
                  <a:gd name="T55" fmla="*/ 59 h 229"/>
                  <a:gd name="T56" fmla="*/ 25 w 1076"/>
                  <a:gd name="T57" fmla="*/ 40 h 229"/>
                  <a:gd name="T58" fmla="*/ 40 w 1076"/>
                  <a:gd name="T59" fmla="*/ 25 h 229"/>
                  <a:gd name="T60" fmla="*/ 60 w 1076"/>
                  <a:gd name="T61" fmla="*/ 12 h 229"/>
                  <a:gd name="T62" fmla="*/ 84 w 1076"/>
                  <a:gd name="T63" fmla="*/ 3 h 229"/>
                  <a:gd name="T64" fmla="*/ 111 w 1076"/>
                  <a:gd name="T65" fmla="*/ 0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76" h="229">
                    <a:moveTo>
                      <a:pt x="111" y="0"/>
                    </a:moveTo>
                    <a:lnTo>
                      <a:pt x="966" y="0"/>
                    </a:lnTo>
                    <a:lnTo>
                      <a:pt x="993" y="3"/>
                    </a:lnTo>
                    <a:lnTo>
                      <a:pt x="1016" y="12"/>
                    </a:lnTo>
                    <a:lnTo>
                      <a:pt x="1037" y="25"/>
                    </a:lnTo>
                    <a:lnTo>
                      <a:pt x="1053" y="40"/>
                    </a:lnTo>
                    <a:lnTo>
                      <a:pt x="1064" y="59"/>
                    </a:lnTo>
                    <a:lnTo>
                      <a:pt x="1072" y="81"/>
                    </a:lnTo>
                    <a:lnTo>
                      <a:pt x="1076" y="103"/>
                    </a:lnTo>
                    <a:lnTo>
                      <a:pt x="1076" y="126"/>
                    </a:lnTo>
                    <a:lnTo>
                      <a:pt x="1072" y="149"/>
                    </a:lnTo>
                    <a:lnTo>
                      <a:pt x="1064" y="170"/>
                    </a:lnTo>
                    <a:lnTo>
                      <a:pt x="1053" y="189"/>
                    </a:lnTo>
                    <a:lnTo>
                      <a:pt x="1037" y="206"/>
                    </a:lnTo>
                    <a:lnTo>
                      <a:pt x="1016" y="218"/>
                    </a:lnTo>
                    <a:lnTo>
                      <a:pt x="993" y="226"/>
                    </a:lnTo>
                    <a:lnTo>
                      <a:pt x="966" y="229"/>
                    </a:lnTo>
                    <a:lnTo>
                      <a:pt x="111" y="229"/>
                    </a:lnTo>
                    <a:lnTo>
                      <a:pt x="84" y="226"/>
                    </a:lnTo>
                    <a:lnTo>
                      <a:pt x="60" y="218"/>
                    </a:lnTo>
                    <a:lnTo>
                      <a:pt x="40" y="206"/>
                    </a:lnTo>
                    <a:lnTo>
                      <a:pt x="25" y="189"/>
                    </a:lnTo>
                    <a:lnTo>
                      <a:pt x="12" y="170"/>
                    </a:lnTo>
                    <a:lnTo>
                      <a:pt x="4" y="149"/>
                    </a:lnTo>
                    <a:lnTo>
                      <a:pt x="0" y="126"/>
                    </a:lnTo>
                    <a:lnTo>
                      <a:pt x="0" y="103"/>
                    </a:lnTo>
                    <a:lnTo>
                      <a:pt x="4" y="81"/>
                    </a:lnTo>
                    <a:lnTo>
                      <a:pt x="12" y="59"/>
                    </a:lnTo>
                    <a:lnTo>
                      <a:pt x="25" y="40"/>
                    </a:lnTo>
                    <a:lnTo>
                      <a:pt x="40" y="25"/>
                    </a:lnTo>
                    <a:lnTo>
                      <a:pt x="60" y="12"/>
                    </a:lnTo>
                    <a:lnTo>
                      <a:pt x="84" y="3"/>
                    </a:lnTo>
                    <a:lnTo>
                      <a:pt x="1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7" name="Freeform 22"/>
              <p:cNvSpPr>
                <a:spLocks/>
              </p:cNvSpPr>
              <p:nvPr/>
            </p:nvSpPr>
            <p:spPr bwMode="auto">
              <a:xfrm>
                <a:off x="5710" y="1861"/>
                <a:ext cx="1078" cy="576"/>
              </a:xfrm>
              <a:custGeom>
                <a:avLst/>
                <a:gdLst>
                  <a:gd name="T0" fmla="*/ 0 w 3234"/>
                  <a:gd name="T1" fmla="*/ 0 h 1727"/>
                  <a:gd name="T2" fmla="*/ 3234 w 3234"/>
                  <a:gd name="T3" fmla="*/ 0 h 1727"/>
                  <a:gd name="T4" fmla="*/ 3234 w 3234"/>
                  <a:gd name="T5" fmla="*/ 1727 h 1727"/>
                  <a:gd name="T6" fmla="*/ 2957 w 3234"/>
                  <a:gd name="T7" fmla="*/ 1727 h 1727"/>
                  <a:gd name="T8" fmla="*/ 2957 w 3234"/>
                  <a:gd name="T9" fmla="*/ 274 h 1727"/>
                  <a:gd name="T10" fmla="*/ 276 w 3234"/>
                  <a:gd name="T11" fmla="*/ 274 h 1727"/>
                  <a:gd name="T12" fmla="*/ 276 w 3234"/>
                  <a:gd name="T13" fmla="*/ 896 h 1727"/>
                  <a:gd name="T14" fmla="*/ 0 w 3234"/>
                  <a:gd name="T15" fmla="*/ 896 h 1727"/>
                  <a:gd name="T16" fmla="*/ 0 w 3234"/>
                  <a:gd name="T17" fmla="*/ 0 h 17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34" h="1727">
                    <a:moveTo>
                      <a:pt x="0" y="0"/>
                    </a:moveTo>
                    <a:lnTo>
                      <a:pt x="3234" y="0"/>
                    </a:lnTo>
                    <a:lnTo>
                      <a:pt x="3234" y="1727"/>
                    </a:lnTo>
                    <a:lnTo>
                      <a:pt x="2957" y="1727"/>
                    </a:lnTo>
                    <a:lnTo>
                      <a:pt x="2957" y="274"/>
                    </a:lnTo>
                    <a:lnTo>
                      <a:pt x="276" y="274"/>
                    </a:lnTo>
                    <a:lnTo>
                      <a:pt x="276" y="896"/>
                    </a:lnTo>
                    <a:lnTo>
                      <a:pt x="0" y="89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8" name="Freeform 23"/>
              <p:cNvSpPr>
                <a:spLocks noEditPoints="1"/>
              </p:cNvSpPr>
              <p:nvPr/>
            </p:nvSpPr>
            <p:spPr bwMode="auto">
              <a:xfrm>
                <a:off x="6154" y="2704"/>
                <a:ext cx="531" cy="503"/>
              </a:xfrm>
              <a:custGeom>
                <a:avLst/>
                <a:gdLst>
                  <a:gd name="T0" fmla="*/ 703 w 1595"/>
                  <a:gd name="T1" fmla="*/ 458 h 1507"/>
                  <a:gd name="T2" fmla="*/ 588 w 1595"/>
                  <a:gd name="T3" fmla="*/ 516 h 1507"/>
                  <a:gd name="T4" fmla="*/ 508 w 1595"/>
                  <a:gd name="T5" fmla="*/ 616 h 1507"/>
                  <a:gd name="T6" fmla="*/ 474 w 1595"/>
                  <a:gd name="T7" fmla="*/ 743 h 1507"/>
                  <a:gd name="T8" fmla="*/ 499 w 1595"/>
                  <a:gd name="T9" fmla="*/ 872 h 1507"/>
                  <a:gd name="T10" fmla="*/ 572 w 1595"/>
                  <a:gd name="T11" fmla="*/ 976 h 1507"/>
                  <a:gd name="T12" fmla="*/ 684 w 1595"/>
                  <a:gd name="T13" fmla="*/ 1042 h 1507"/>
                  <a:gd name="T14" fmla="*/ 818 w 1595"/>
                  <a:gd name="T15" fmla="*/ 1056 h 1507"/>
                  <a:gd name="T16" fmla="*/ 941 w 1595"/>
                  <a:gd name="T17" fmla="*/ 1014 h 1507"/>
                  <a:gd name="T18" fmla="*/ 1034 w 1595"/>
                  <a:gd name="T19" fmla="*/ 928 h 1507"/>
                  <a:gd name="T20" fmla="*/ 1084 w 1595"/>
                  <a:gd name="T21" fmla="*/ 808 h 1507"/>
                  <a:gd name="T22" fmla="*/ 1079 w 1595"/>
                  <a:gd name="T23" fmla="*/ 673 h 1507"/>
                  <a:gd name="T24" fmla="*/ 1021 w 1595"/>
                  <a:gd name="T25" fmla="*/ 559 h 1507"/>
                  <a:gd name="T26" fmla="*/ 920 w 1595"/>
                  <a:gd name="T27" fmla="*/ 480 h 1507"/>
                  <a:gd name="T28" fmla="*/ 792 w 1595"/>
                  <a:gd name="T29" fmla="*/ 448 h 1507"/>
                  <a:gd name="T30" fmla="*/ 985 w 1595"/>
                  <a:gd name="T31" fmla="*/ 105 h 1507"/>
                  <a:gd name="T32" fmla="*/ 987 w 1595"/>
                  <a:gd name="T33" fmla="*/ 155 h 1507"/>
                  <a:gd name="T34" fmla="*/ 991 w 1595"/>
                  <a:gd name="T35" fmla="*/ 218 h 1507"/>
                  <a:gd name="T36" fmla="*/ 1116 w 1595"/>
                  <a:gd name="T37" fmla="*/ 254 h 1507"/>
                  <a:gd name="T38" fmla="*/ 1159 w 1595"/>
                  <a:gd name="T39" fmla="*/ 219 h 1507"/>
                  <a:gd name="T40" fmla="*/ 1196 w 1595"/>
                  <a:gd name="T41" fmla="*/ 190 h 1507"/>
                  <a:gd name="T42" fmla="*/ 1344 w 1595"/>
                  <a:gd name="T43" fmla="*/ 187 h 1507"/>
                  <a:gd name="T44" fmla="*/ 1529 w 1595"/>
                  <a:gd name="T45" fmla="*/ 564 h 1507"/>
                  <a:gd name="T46" fmla="*/ 1500 w 1595"/>
                  <a:gd name="T47" fmla="*/ 587 h 1507"/>
                  <a:gd name="T48" fmla="*/ 1452 w 1595"/>
                  <a:gd name="T49" fmla="*/ 625 h 1507"/>
                  <a:gd name="T50" fmla="*/ 1406 w 1595"/>
                  <a:gd name="T51" fmla="*/ 662 h 1507"/>
                  <a:gd name="T52" fmla="*/ 1431 w 1595"/>
                  <a:gd name="T53" fmla="*/ 758 h 1507"/>
                  <a:gd name="T54" fmla="*/ 1489 w 1595"/>
                  <a:gd name="T55" fmla="*/ 793 h 1507"/>
                  <a:gd name="T56" fmla="*/ 1542 w 1595"/>
                  <a:gd name="T57" fmla="*/ 826 h 1507"/>
                  <a:gd name="T58" fmla="*/ 1564 w 1595"/>
                  <a:gd name="T59" fmla="*/ 840 h 1507"/>
                  <a:gd name="T60" fmla="*/ 1298 w 1595"/>
                  <a:gd name="T61" fmla="*/ 1264 h 1507"/>
                  <a:gd name="T62" fmla="*/ 1109 w 1595"/>
                  <a:gd name="T63" fmla="*/ 1237 h 1507"/>
                  <a:gd name="T64" fmla="*/ 1113 w 1595"/>
                  <a:gd name="T65" fmla="*/ 1301 h 1507"/>
                  <a:gd name="T66" fmla="*/ 1116 w 1595"/>
                  <a:gd name="T67" fmla="*/ 1365 h 1507"/>
                  <a:gd name="T68" fmla="*/ 1118 w 1595"/>
                  <a:gd name="T69" fmla="*/ 1395 h 1507"/>
                  <a:gd name="T70" fmla="*/ 616 w 1595"/>
                  <a:gd name="T71" fmla="*/ 1406 h 1507"/>
                  <a:gd name="T72" fmla="*/ 614 w 1595"/>
                  <a:gd name="T73" fmla="*/ 1378 h 1507"/>
                  <a:gd name="T74" fmla="*/ 611 w 1595"/>
                  <a:gd name="T75" fmla="*/ 1319 h 1507"/>
                  <a:gd name="T76" fmla="*/ 561 w 1595"/>
                  <a:gd name="T77" fmla="*/ 1267 h 1507"/>
                  <a:gd name="T78" fmla="*/ 486 w 1595"/>
                  <a:gd name="T79" fmla="*/ 1269 h 1507"/>
                  <a:gd name="T80" fmla="*/ 438 w 1595"/>
                  <a:gd name="T81" fmla="*/ 1308 h 1507"/>
                  <a:gd name="T82" fmla="*/ 406 w 1595"/>
                  <a:gd name="T83" fmla="*/ 1332 h 1507"/>
                  <a:gd name="T84" fmla="*/ 378 w 1595"/>
                  <a:gd name="T85" fmla="*/ 1344 h 1507"/>
                  <a:gd name="T86" fmla="*/ 332 w 1595"/>
                  <a:gd name="T87" fmla="*/ 1340 h 1507"/>
                  <a:gd name="T88" fmla="*/ 278 w 1595"/>
                  <a:gd name="T89" fmla="*/ 1332 h 1507"/>
                  <a:gd name="T90" fmla="*/ 73 w 1595"/>
                  <a:gd name="T91" fmla="*/ 1092 h 1507"/>
                  <a:gd name="T92" fmla="*/ 86 w 1595"/>
                  <a:gd name="T93" fmla="*/ 947 h 1507"/>
                  <a:gd name="T94" fmla="*/ 122 w 1595"/>
                  <a:gd name="T95" fmla="*/ 919 h 1507"/>
                  <a:gd name="T96" fmla="*/ 168 w 1595"/>
                  <a:gd name="T97" fmla="*/ 883 h 1507"/>
                  <a:gd name="T98" fmla="*/ 187 w 1595"/>
                  <a:gd name="T99" fmla="*/ 815 h 1507"/>
                  <a:gd name="T100" fmla="*/ 148 w 1595"/>
                  <a:gd name="T101" fmla="*/ 749 h 1507"/>
                  <a:gd name="T102" fmla="*/ 91 w 1595"/>
                  <a:gd name="T103" fmla="*/ 721 h 1507"/>
                  <a:gd name="T104" fmla="*/ 46 w 1595"/>
                  <a:gd name="T105" fmla="*/ 699 h 1507"/>
                  <a:gd name="T106" fmla="*/ 0 w 1595"/>
                  <a:gd name="T107" fmla="*/ 577 h 1507"/>
                  <a:gd name="T108" fmla="*/ 278 w 1595"/>
                  <a:gd name="T109" fmla="*/ 255 h 1507"/>
                  <a:gd name="T110" fmla="*/ 301 w 1595"/>
                  <a:gd name="T111" fmla="*/ 267 h 1507"/>
                  <a:gd name="T112" fmla="*/ 353 w 1595"/>
                  <a:gd name="T113" fmla="*/ 292 h 1507"/>
                  <a:gd name="T114" fmla="*/ 404 w 1595"/>
                  <a:gd name="T115" fmla="*/ 318 h 1507"/>
                  <a:gd name="T116" fmla="*/ 490 w 1595"/>
                  <a:gd name="T117" fmla="*/ 242 h 1507"/>
                  <a:gd name="T118" fmla="*/ 486 w 1595"/>
                  <a:gd name="T119" fmla="*/ 166 h 1507"/>
                  <a:gd name="T120" fmla="*/ 483 w 1595"/>
                  <a:gd name="T121" fmla="*/ 114 h 1507"/>
                  <a:gd name="T122" fmla="*/ 889 w 1595"/>
                  <a:gd name="T123" fmla="*/ 0 h 15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595" h="1507">
                    <a:moveTo>
                      <a:pt x="792" y="448"/>
                    </a:moveTo>
                    <a:lnTo>
                      <a:pt x="747" y="449"/>
                    </a:lnTo>
                    <a:lnTo>
                      <a:pt x="703" y="458"/>
                    </a:lnTo>
                    <a:lnTo>
                      <a:pt x="662" y="472"/>
                    </a:lnTo>
                    <a:lnTo>
                      <a:pt x="623" y="491"/>
                    </a:lnTo>
                    <a:lnTo>
                      <a:pt x="588" y="516"/>
                    </a:lnTo>
                    <a:lnTo>
                      <a:pt x="557" y="545"/>
                    </a:lnTo>
                    <a:lnTo>
                      <a:pt x="530" y="578"/>
                    </a:lnTo>
                    <a:lnTo>
                      <a:pt x="508" y="616"/>
                    </a:lnTo>
                    <a:lnTo>
                      <a:pt x="490" y="656"/>
                    </a:lnTo>
                    <a:lnTo>
                      <a:pt x="479" y="698"/>
                    </a:lnTo>
                    <a:lnTo>
                      <a:pt x="474" y="743"/>
                    </a:lnTo>
                    <a:lnTo>
                      <a:pt x="477" y="788"/>
                    </a:lnTo>
                    <a:lnTo>
                      <a:pt x="484" y="831"/>
                    </a:lnTo>
                    <a:lnTo>
                      <a:pt x="499" y="872"/>
                    </a:lnTo>
                    <a:lnTo>
                      <a:pt x="518" y="911"/>
                    </a:lnTo>
                    <a:lnTo>
                      <a:pt x="544" y="946"/>
                    </a:lnTo>
                    <a:lnTo>
                      <a:pt x="572" y="976"/>
                    </a:lnTo>
                    <a:lnTo>
                      <a:pt x="606" y="1003"/>
                    </a:lnTo>
                    <a:lnTo>
                      <a:pt x="644" y="1025"/>
                    </a:lnTo>
                    <a:lnTo>
                      <a:pt x="684" y="1042"/>
                    </a:lnTo>
                    <a:lnTo>
                      <a:pt x="726" y="1053"/>
                    </a:lnTo>
                    <a:lnTo>
                      <a:pt x="773" y="1057"/>
                    </a:lnTo>
                    <a:lnTo>
                      <a:pt x="818" y="1056"/>
                    </a:lnTo>
                    <a:lnTo>
                      <a:pt x="862" y="1048"/>
                    </a:lnTo>
                    <a:lnTo>
                      <a:pt x="902" y="1034"/>
                    </a:lnTo>
                    <a:lnTo>
                      <a:pt x="941" y="1014"/>
                    </a:lnTo>
                    <a:lnTo>
                      <a:pt x="976" y="989"/>
                    </a:lnTo>
                    <a:lnTo>
                      <a:pt x="1008" y="961"/>
                    </a:lnTo>
                    <a:lnTo>
                      <a:pt x="1034" y="928"/>
                    </a:lnTo>
                    <a:lnTo>
                      <a:pt x="1057" y="890"/>
                    </a:lnTo>
                    <a:lnTo>
                      <a:pt x="1074" y="851"/>
                    </a:lnTo>
                    <a:lnTo>
                      <a:pt x="1084" y="808"/>
                    </a:lnTo>
                    <a:lnTo>
                      <a:pt x="1090" y="763"/>
                    </a:lnTo>
                    <a:lnTo>
                      <a:pt x="1088" y="717"/>
                    </a:lnTo>
                    <a:lnTo>
                      <a:pt x="1079" y="673"/>
                    </a:lnTo>
                    <a:lnTo>
                      <a:pt x="1065" y="632"/>
                    </a:lnTo>
                    <a:lnTo>
                      <a:pt x="1046" y="595"/>
                    </a:lnTo>
                    <a:lnTo>
                      <a:pt x="1021" y="559"/>
                    </a:lnTo>
                    <a:lnTo>
                      <a:pt x="991" y="528"/>
                    </a:lnTo>
                    <a:lnTo>
                      <a:pt x="958" y="501"/>
                    </a:lnTo>
                    <a:lnTo>
                      <a:pt x="920" y="480"/>
                    </a:lnTo>
                    <a:lnTo>
                      <a:pt x="880" y="463"/>
                    </a:lnTo>
                    <a:lnTo>
                      <a:pt x="838" y="453"/>
                    </a:lnTo>
                    <a:lnTo>
                      <a:pt x="792" y="448"/>
                    </a:lnTo>
                    <a:close/>
                    <a:moveTo>
                      <a:pt x="889" y="0"/>
                    </a:moveTo>
                    <a:lnTo>
                      <a:pt x="985" y="101"/>
                    </a:lnTo>
                    <a:lnTo>
                      <a:pt x="985" y="105"/>
                    </a:lnTo>
                    <a:lnTo>
                      <a:pt x="986" y="116"/>
                    </a:lnTo>
                    <a:lnTo>
                      <a:pt x="987" y="134"/>
                    </a:lnTo>
                    <a:lnTo>
                      <a:pt x="987" y="155"/>
                    </a:lnTo>
                    <a:lnTo>
                      <a:pt x="989" y="178"/>
                    </a:lnTo>
                    <a:lnTo>
                      <a:pt x="990" y="199"/>
                    </a:lnTo>
                    <a:lnTo>
                      <a:pt x="991" y="218"/>
                    </a:lnTo>
                    <a:lnTo>
                      <a:pt x="1048" y="238"/>
                    </a:lnTo>
                    <a:lnTo>
                      <a:pt x="1103" y="264"/>
                    </a:lnTo>
                    <a:lnTo>
                      <a:pt x="1116" y="254"/>
                    </a:lnTo>
                    <a:lnTo>
                      <a:pt x="1130" y="242"/>
                    </a:lnTo>
                    <a:lnTo>
                      <a:pt x="1144" y="231"/>
                    </a:lnTo>
                    <a:lnTo>
                      <a:pt x="1159" y="219"/>
                    </a:lnTo>
                    <a:lnTo>
                      <a:pt x="1174" y="208"/>
                    </a:lnTo>
                    <a:lnTo>
                      <a:pt x="1185" y="197"/>
                    </a:lnTo>
                    <a:lnTo>
                      <a:pt x="1196" y="190"/>
                    </a:lnTo>
                    <a:lnTo>
                      <a:pt x="1202" y="184"/>
                    </a:lnTo>
                    <a:lnTo>
                      <a:pt x="1205" y="183"/>
                    </a:lnTo>
                    <a:lnTo>
                      <a:pt x="1344" y="187"/>
                    </a:lnTo>
                    <a:lnTo>
                      <a:pt x="1536" y="423"/>
                    </a:lnTo>
                    <a:lnTo>
                      <a:pt x="1532" y="562"/>
                    </a:lnTo>
                    <a:lnTo>
                      <a:pt x="1529" y="564"/>
                    </a:lnTo>
                    <a:lnTo>
                      <a:pt x="1523" y="570"/>
                    </a:lnTo>
                    <a:lnTo>
                      <a:pt x="1512" y="577"/>
                    </a:lnTo>
                    <a:lnTo>
                      <a:pt x="1500" y="587"/>
                    </a:lnTo>
                    <a:lnTo>
                      <a:pt x="1484" y="599"/>
                    </a:lnTo>
                    <a:lnTo>
                      <a:pt x="1469" y="612"/>
                    </a:lnTo>
                    <a:lnTo>
                      <a:pt x="1452" y="625"/>
                    </a:lnTo>
                    <a:lnTo>
                      <a:pt x="1436" y="639"/>
                    </a:lnTo>
                    <a:lnTo>
                      <a:pt x="1421" y="650"/>
                    </a:lnTo>
                    <a:lnTo>
                      <a:pt x="1406" y="662"/>
                    </a:lnTo>
                    <a:lnTo>
                      <a:pt x="1413" y="704"/>
                    </a:lnTo>
                    <a:lnTo>
                      <a:pt x="1414" y="748"/>
                    </a:lnTo>
                    <a:lnTo>
                      <a:pt x="1431" y="758"/>
                    </a:lnTo>
                    <a:lnTo>
                      <a:pt x="1449" y="768"/>
                    </a:lnTo>
                    <a:lnTo>
                      <a:pt x="1469" y="781"/>
                    </a:lnTo>
                    <a:lnTo>
                      <a:pt x="1489" y="793"/>
                    </a:lnTo>
                    <a:lnTo>
                      <a:pt x="1509" y="806"/>
                    </a:lnTo>
                    <a:lnTo>
                      <a:pt x="1527" y="816"/>
                    </a:lnTo>
                    <a:lnTo>
                      <a:pt x="1542" y="826"/>
                    </a:lnTo>
                    <a:lnTo>
                      <a:pt x="1554" y="834"/>
                    </a:lnTo>
                    <a:lnTo>
                      <a:pt x="1562" y="838"/>
                    </a:lnTo>
                    <a:lnTo>
                      <a:pt x="1564" y="840"/>
                    </a:lnTo>
                    <a:lnTo>
                      <a:pt x="1595" y="975"/>
                    </a:lnTo>
                    <a:lnTo>
                      <a:pt x="1434" y="1233"/>
                    </a:lnTo>
                    <a:lnTo>
                      <a:pt x="1298" y="1264"/>
                    </a:lnTo>
                    <a:lnTo>
                      <a:pt x="1181" y="1192"/>
                    </a:lnTo>
                    <a:lnTo>
                      <a:pt x="1147" y="1215"/>
                    </a:lnTo>
                    <a:lnTo>
                      <a:pt x="1109" y="1237"/>
                    </a:lnTo>
                    <a:lnTo>
                      <a:pt x="1110" y="1256"/>
                    </a:lnTo>
                    <a:lnTo>
                      <a:pt x="1112" y="1278"/>
                    </a:lnTo>
                    <a:lnTo>
                      <a:pt x="1113" y="1301"/>
                    </a:lnTo>
                    <a:lnTo>
                      <a:pt x="1114" y="1324"/>
                    </a:lnTo>
                    <a:lnTo>
                      <a:pt x="1116" y="1346"/>
                    </a:lnTo>
                    <a:lnTo>
                      <a:pt x="1116" y="1365"/>
                    </a:lnTo>
                    <a:lnTo>
                      <a:pt x="1117" y="1381"/>
                    </a:lnTo>
                    <a:lnTo>
                      <a:pt x="1118" y="1391"/>
                    </a:lnTo>
                    <a:lnTo>
                      <a:pt x="1118" y="1395"/>
                    </a:lnTo>
                    <a:lnTo>
                      <a:pt x="1016" y="1489"/>
                    </a:lnTo>
                    <a:lnTo>
                      <a:pt x="712" y="1507"/>
                    </a:lnTo>
                    <a:lnTo>
                      <a:pt x="616" y="1406"/>
                    </a:lnTo>
                    <a:lnTo>
                      <a:pt x="615" y="1403"/>
                    </a:lnTo>
                    <a:lnTo>
                      <a:pt x="615" y="1392"/>
                    </a:lnTo>
                    <a:lnTo>
                      <a:pt x="614" y="1378"/>
                    </a:lnTo>
                    <a:lnTo>
                      <a:pt x="614" y="1360"/>
                    </a:lnTo>
                    <a:lnTo>
                      <a:pt x="613" y="1340"/>
                    </a:lnTo>
                    <a:lnTo>
                      <a:pt x="611" y="1319"/>
                    </a:lnTo>
                    <a:lnTo>
                      <a:pt x="610" y="1300"/>
                    </a:lnTo>
                    <a:lnTo>
                      <a:pt x="609" y="1283"/>
                    </a:lnTo>
                    <a:lnTo>
                      <a:pt x="561" y="1267"/>
                    </a:lnTo>
                    <a:lnTo>
                      <a:pt x="514" y="1247"/>
                    </a:lnTo>
                    <a:lnTo>
                      <a:pt x="501" y="1258"/>
                    </a:lnTo>
                    <a:lnTo>
                      <a:pt x="486" y="1269"/>
                    </a:lnTo>
                    <a:lnTo>
                      <a:pt x="469" y="1282"/>
                    </a:lnTo>
                    <a:lnTo>
                      <a:pt x="452" y="1295"/>
                    </a:lnTo>
                    <a:lnTo>
                      <a:pt x="438" y="1308"/>
                    </a:lnTo>
                    <a:lnTo>
                      <a:pt x="424" y="1318"/>
                    </a:lnTo>
                    <a:lnTo>
                      <a:pt x="413" y="1327"/>
                    </a:lnTo>
                    <a:lnTo>
                      <a:pt x="406" y="1332"/>
                    </a:lnTo>
                    <a:lnTo>
                      <a:pt x="403" y="1335"/>
                    </a:lnTo>
                    <a:lnTo>
                      <a:pt x="385" y="1344"/>
                    </a:lnTo>
                    <a:lnTo>
                      <a:pt x="378" y="1344"/>
                    </a:lnTo>
                    <a:lnTo>
                      <a:pt x="367" y="1344"/>
                    </a:lnTo>
                    <a:lnTo>
                      <a:pt x="350" y="1341"/>
                    </a:lnTo>
                    <a:lnTo>
                      <a:pt x="332" y="1340"/>
                    </a:lnTo>
                    <a:lnTo>
                      <a:pt x="313" y="1337"/>
                    </a:lnTo>
                    <a:lnTo>
                      <a:pt x="293" y="1335"/>
                    </a:lnTo>
                    <a:lnTo>
                      <a:pt x="278" y="1332"/>
                    </a:lnTo>
                    <a:lnTo>
                      <a:pt x="267" y="1331"/>
                    </a:lnTo>
                    <a:lnTo>
                      <a:pt x="263" y="1329"/>
                    </a:lnTo>
                    <a:lnTo>
                      <a:pt x="73" y="1092"/>
                    </a:lnTo>
                    <a:lnTo>
                      <a:pt x="78" y="953"/>
                    </a:lnTo>
                    <a:lnTo>
                      <a:pt x="80" y="952"/>
                    </a:lnTo>
                    <a:lnTo>
                      <a:pt x="86" y="947"/>
                    </a:lnTo>
                    <a:lnTo>
                      <a:pt x="97" y="939"/>
                    </a:lnTo>
                    <a:lnTo>
                      <a:pt x="108" y="930"/>
                    </a:lnTo>
                    <a:lnTo>
                      <a:pt x="122" y="919"/>
                    </a:lnTo>
                    <a:lnTo>
                      <a:pt x="137" y="907"/>
                    </a:lnTo>
                    <a:lnTo>
                      <a:pt x="152" y="894"/>
                    </a:lnTo>
                    <a:lnTo>
                      <a:pt x="168" y="883"/>
                    </a:lnTo>
                    <a:lnTo>
                      <a:pt x="182" y="871"/>
                    </a:lnTo>
                    <a:lnTo>
                      <a:pt x="195" y="861"/>
                    </a:lnTo>
                    <a:lnTo>
                      <a:pt x="187" y="815"/>
                    </a:lnTo>
                    <a:lnTo>
                      <a:pt x="183" y="766"/>
                    </a:lnTo>
                    <a:lnTo>
                      <a:pt x="166" y="758"/>
                    </a:lnTo>
                    <a:lnTo>
                      <a:pt x="148" y="749"/>
                    </a:lnTo>
                    <a:lnTo>
                      <a:pt x="129" y="739"/>
                    </a:lnTo>
                    <a:lnTo>
                      <a:pt x="109" y="730"/>
                    </a:lnTo>
                    <a:lnTo>
                      <a:pt x="91" y="721"/>
                    </a:lnTo>
                    <a:lnTo>
                      <a:pt x="73" y="712"/>
                    </a:lnTo>
                    <a:lnTo>
                      <a:pt x="58" y="704"/>
                    </a:lnTo>
                    <a:lnTo>
                      <a:pt x="46" y="699"/>
                    </a:lnTo>
                    <a:lnTo>
                      <a:pt x="38" y="695"/>
                    </a:lnTo>
                    <a:lnTo>
                      <a:pt x="36" y="694"/>
                    </a:lnTo>
                    <a:lnTo>
                      <a:pt x="0" y="577"/>
                    </a:lnTo>
                    <a:lnTo>
                      <a:pt x="5" y="558"/>
                    </a:lnTo>
                    <a:lnTo>
                      <a:pt x="141" y="286"/>
                    </a:lnTo>
                    <a:lnTo>
                      <a:pt x="278" y="255"/>
                    </a:lnTo>
                    <a:lnTo>
                      <a:pt x="280" y="256"/>
                    </a:lnTo>
                    <a:lnTo>
                      <a:pt x="288" y="260"/>
                    </a:lnTo>
                    <a:lnTo>
                      <a:pt x="301" y="267"/>
                    </a:lnTo>
                    <a:lnTo>
                      <a:pt x="316" y="274"/>
                    </a:lnTo>
                    <a:lnTo>
                      <a:pt x="333" y="283"/>
                    </a:lnTo>
                    <a:lnTo>
                      <a:pt x="353" y="292"/>
                    </a:lnTo>
                    <a:lnTo>
                      <a:pt x="371" y="301"/>
                    </a:lnTo>
                    <a:lnTo>
                      <a:pt x="389" y="310"/>
                    </a:lnTo>
                    <a:lnTo>
                      <a:pt x="404" y="318"/>
                    </a:lnTo>
                    <a:lnTo>
                      <a:pt x="446" y="290"/>
                    </a:lnTo>
                    <a:lnTo>
                      <a:pt x="490" y="264"/>
                    </a:lnTo>
                    <a:lnTo>
                      <a:pt x="490" y="242"/>
                    </a:lnTo>
                    <a:lnTo>
                      <a:pt x="488" y="218"/>
                    </a:lnTo>
                    <a:lnTo>
                      <a:pt x="487" y="192"/>
                    </a:lnTo>
                    <a:lnTo>
                      <a:pt x="486" y="166"/>
                    </a:lnTo>
                    <a:lnTo>
                      <a:pt x="484" y="145"/>
                    </a:lnTo>
                    <a:lnTo>
                      <a:pt x="483" y="125"/>
                    </a:lnTo>
                    <a:lnTo>
                      <a:pt x="483" y="114"/>
                    </a:lnTo>
                    <a:lnTo>
                      <a:pt x="482" y="109"/>
                    </a:lnTo>
                    <a:lnTo>
                      <a:pt x="584" y="15"/>
                    </a:lnTo>
                    <a:lnTo>
                      <a:pt x="88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49" name="Freeform 24"/>
              <p:cNvSpPr>
                <a:spLocks/>
              </p:cNvSpPr>
              <p:nvPr/>
            </p:nvSpPr>
            <p:spPr bwMode="auto">
              <a:xfrm>
                <a:off x="6253" y="2437"/>
                <a:ext cx="573" cy="453"/>
              </a:xfrm>
              <a:custGeom>
                <a:avLst/>
                <a:gdLst>
                  <a:gd name="T0" fmla="*/ 1061 w 1718"/>
                  <a:gd name="T1" fmla="*/ 109 h 1361"/>
                  <a:gd name="T2" fmla="*/ 1061 w 1718"/>
                  <a:gd name="T3" fmla="*/ 124 h 1361"/>
                  <a:gd name="T4" fmla="*/ 1063 w 1718"/>
                  <a:gd name="T5" fmla="*/ 157 h 1361"/>
                  <a:gd name="T6" fmla="*/ 1064 w 1718"/>
                  <a:gd name="T7" fmla="*/ 198 h 1361"/>
                  <a:gd name="T8" fmla="*/ 1067 w 1718"/>
                  <a:gd name="T9" fmla="*/ 235 h 1361"/>
                  <a:gd name="T10" fmla="*/ 1187 w 1718"/>
                  <a:gd name="T11" fmla="*/ 285 h 1361"/>
                  <a:gd name="T12" fmla="*/ 1216 w 1718"/>
                  <a:gd name="T13" fmla="*/ 262 h 1361"/>
                  <a:gd name="T14" fmla="*/ 1248 w 1718"/>
                  <a:gd name="T15" fmla="*/ 236 h 1361"/>
                  <a:gd name="T16" fmla="*/ 1277 w 1718"/>
                  <a:gd name="T17" fmla="*/ 213 h 1361"/>
                  <a:gd name="T18" fmla="*/ 1295 w 1718"/>
                  <a:gd name="T19" fmla="*/ 199 h 1361"/>
                  <a:gd name="T20" fmla="*/ 1447 w 1718"/>
                  <a:gd name="T21" fmla="*/ 202 h 1361"/>
                  <a:gd name="T22" fmla="*/ 1648 w 1718"/>
                  <a:gd name="T23" fmla="*/ 606 h 1361"/>
                  <a:gd name="T24" fmla="*/ 1639 w 1718"/>
                  <a:gd name="T25" fmla="*/ 614 h 1361"/>
                  <a:gd name="T26" fmla="*/ 1614 w 1718"/>
                  <a:gd name="T27" fmla="*/ 633 h 1361"/>
                  <a:gd name="T28" fmla="*/ 1580 w 1718"/>
                  <a:gd name="T29" fmla="*/ 660 h 1361"/>
                  <a:gd name="T30" fmla="*/ 1546 w 1718"/>
                  <a:gd name="T31" fmla="*/ 688 h 1361"/>
                  <a:gd name="T32" fmla="*/ 1514 w 1718"/>
                  <a:gd name="T33" fmla="*/ 713 h 1361"/>
                  <a:gd name="T34" fmla="*/ 1522 w 1718"/>
                  <a:gd name="T35" fmla="*/ 805 h 1361"/>
                  <a:gd name="T36" fmla="*/ 1556 w 1718"/>
                  <a:gd name="T37" fmla="*/ 826 h 1361"/>
                  <a:gd name="T38" fmla="*/ 1595 w 1718"/>
                  <a:gd name="T39" fmla="*/ 850 h 1361"/>
                  <a:gd name="T40" fmla="*/ 1632 w 1718"/>
                  <a:gd name="T41" fmla="*/ 873 h 1361"/>
                  <a:gd name="T42" fmla="*/ 1663 w 1718"/>
                  <a:gd name="T43" fmla="*/ 892 h 1361"/>
                  <a:gd name="T44" fmla="*/ 1681 w 1718"/>
                  <a:gd name="T45" fmla="*/ 903 h 1361"/>
                  <a:gd name="T46" fmla="*/ 1718 w 1718"/>
                  <a:gd name="T47" fmla="*/ 1050 h 1361"/>
                  <a:gd name="T48" fmla="*/ 1397 w 1718"/>
                  <a:gd name="T49" fmla="*/ 1361 h 1361"/>
                  <a:gd name="T50" fmla="*/ 1386 w 1718"/>
                  <a:gd name="T51" fmla="*/ 1355 h 1361"/>
                  <a:gd name="T52" fmla="*/ 1362 w 1718"/>
                  <a:gd name="T53" fmla="*/ 1339 h 1361"/>
                  <a:gd name="T54" fmla="*/ 1327 w 1718"/>
                  <a:gd name="T55" fmla="*/ 1317 h 1361"/>
                  <a:gd name="T56" fmla="*/ 1332 w 1718"/>
                  <a:gd name="T57" fmla="*/ 1195 h 1361"/>
                  <a:gd name="T58" fmla="*/ 1138 w 1718"/>
                  <a:gd name="T59" fmla="*/ 957 h 1361"/>
                  <a:gd name="T60" fmla="*/ 1168 w 1718"/>
                  <a:gd name="T61" fmla="*/ 869 h 1361"/>
                  <a:gd name="T62" fmla="*/ 1171 w 1718"/>
                  <a:gd name="T63" fmla="*/ 773 h 1361"/>
                  <a:gd name="T64" fmla="*/ 1147 w 1718"/>
                  <a:gd name="T65" fmla="*/ 682 h 1361"/>
                  <a:gd name="T66" fmla="*/ 1099 w 1718"/>
                  <a:gd name="T67" fmla="*/ 604 h 1361"/>
                  <a:gd name="T68" fmla="*/ 1031 w 1718"/>
                  <a:gd name="T69" fmla="*/ 541 h 1361"/>
                  <a:gd name="T70" fmla="*/ 948 w 1718"/>
                  <a:gd name="T71" fmla="*/ 500 h 1361"/>
                  <a:gd name="T72" fmla="*/ 852 w 1718"/>
                  <a:gd name="T73" fmla="*/ 482 h 1361"/>
                  <a:gd name="T74" fmla="*/ 755 w 1718"/>
                  <a:gd name="T75" fmla="*/ 493 h 1361"/>
                  <a:gd name="T76" fmla="*/ 669 w 1718"/>
                  <a:gd name="T77" fmla="*/ 532 h 1361"/>
                  <a:gd name="T78" fmla="*/ 596 w 1718"/>
                  <a:gd name="T79" fmla="*/ 592 h 1361"/>
                  <a:gd name="T80" fmla="*/ 545 w 1718"/>
                  <a:gd name="T81" fmla="*/ 670 h 1361"/>
                  <a:gd name="T82" fmla="*/ 282 w 1718"/>
                  <a:gd name="T83" fmla="*/ 726 h 1361"/>
                  <a:gd name="T84" fmla="*/ 223 w 1718"/>
                  <a:gd name="T85" fmla="*/ 750 h 1361"/>
                  <a:gd name="T86" fmla="*/ 141 w 1718"/>
                  <a:gd name="T87" fmla="*/ 797 h 1361"/>
                  <a:gd name="T88" fmla="*/ 99 w 1718"/>
                  <a:gd name="T89" fmla="*/ 777 h 1361"/>
                  <a:gd name="T90" fmla="*/ 64 w 1718"/>
                  <a:gd name="T91" fmla="*/ 759 h 1361"/>
                  <a:gd name="T92" fmla="*/ 42 w 1718"/>
                  <a:gd name="T93" fmla="*/ 747 h 1361"/>
                  <a:gd name="T94" fmla="*/ 0 w 1718"/>
                  <a:gd name="T95" fmla="*/ 622 h 1361"/>
                  <a:gd name="T96" fmla="*/ 153 w 1718"/>
                  <a:gd name="T97" fmla="*/ 310 h 1361"/>
                  <a:gd name="T98" fmla="*/ 302 w 1718"/>
                  <a:gd name="T99" fmla="*/ 278 h 1361"/>
                  <a:gd name="T100" fmla="*/ 325 w 1718"/>
                  <a:gd name="T101" fmla="*/ 288 h 1361"/>
                  <a:gd name="T102" fmla="*/ 360 w 1718"/>
                  <a:gd name="T103" fmla="*/ 306 h 1361"/>
                  <a:gd name="T104" fmla="*/ 400 w 1718"/>
                  <a:gd name="T105" fmla="*/ 325 h 1361"/>
                  <a:gd name="T106" fmla="*/ 436 w 1718"/>
                  <a:gd name="T107" fmla="*/ 343 h 1361"/>
                  <a:gd name="T108" fmla="*/ 528 w 1718"/>
                  <a:gd name="T109" fmla="*/ 284 h 1361"/>
                  <a:gd name="T110" fmla="*/ 525 w 1718"/>
                  <a:gd name="T111" fmla="*/ 242 h 1361"/>
                  <a:gd name="T112" fmla="*/ 524 w 1718"/>
                  <a:gd name="T113" fmla="*/ 193 h 1361"/>
                  <a:gd name="T114" fmla="*/ 521 w 1718"/>
                  <a:gd name="T115" fmla="*/ 149 h 1361"/>
                  <a:gd name="T116" fmla="*/ 520 w 1718"/>
                  <a:gd name="T117" fmla="*/ 122 h 1361"/>
                  <a:gd name="T118" fmla="*/ 629 w 1718"/>
                  <a:gd name="T119" fmla="*/ 17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718" h="1361">
                    <a:moveTo>
                      <a:pt x="958" y="0"/>
                    </a:moveTo>
                    <a:lnTo>
                      <a:pt x="1061" y="109"/>
                    </a:lnTo>
                    <a:lnTo>
                      <a:pt x="1061" y="113"/>
                    </a:lnTo>
                    <a:lnTo>
                      <a:pt x="1061" y="124"/>
                    </a:lnTo>
                    <a:lnTo>
                      <a:pt x="1062" y="138"/>
                    </a:lnTo>
                    <a:lnTo>
                      <a:pt x="1063" y="157"/>
                    </a:lnTo>
                    <a:lnTo>
                      <a:pt x="1063" y="177"/>
                    </a:lnTo>
                    <a:lnTo>
                      <a:pt x="1064" y="198"/>
                    </a:lnTo>
                    <a:lnTo>
                      <a:pt x="1066" y="217"/>
                    </a:lnTo>
                    <a:lnTo>
                      <a:pt x="1067" y="235"/>
                    </a:lnTo>
                    <a:lnTo>
                      <a:pt x="1129" y="257"/>
                    </a:lnTo>
                    <a:lnTo>
                      <a:pt x="1187" y="285"/>
                    </a:lnTo>
                    <a:lnTo>
                      <a:pt x="1200" y="274"/>
                    </a:lnTo>
                    <a:lnTo>
                      <a:pt x="1216" y="262"/>
                    </a:lnTo>
                    <a:lnTo>
                      <a:pt x="1231" y="249"/>
                    </a:lnTo>
                    <a:lnTo>
                      <a:pt x="1248" y="236"/>
                    </a:lnTo>
                    <a:lnTo>
                      <a:pt x="1264" y="224"/>
                    </a:lnTo>
                    <a:lnTo>
                      <a:pt x="1277" y="213"/>
                    </a:lnTo>
                    <a:lnTo>
                      <a:pt x="1287" y="204"/>
                    </a:lnTo>
                    <a:lnTo>
                      <a:pt x="1295" y="199"/>
                    </a:lnTo>
                    <a:lnTo>
                      <a:pt x="1297" y="197"/>
                    </a:lnTo>
                    <a:lnTo>
                      <a:pt x="1447" y="202"/>
                    </a:lnTo>
                    <a:lnTo>
                      <a:pt x="1653" y="457"/>
                    </a:lnTo>
                    <a:lnTo>
                      <a:pt x="1648" y="606"/>
                    </a:lnTo>
                    <a:lnTo>
                      <a:pt x="1645" y="607"/>
                    </a:lnTo>
                    <a:lnTo>
                      <a:pt x="1639" y="614"/>
                    </a:lnTo>
                    <a:lnTo>
                      <a:pt x="1628" y="623"/>
                    </a:lnTo>
                    <a:lnTo>
                      <a:pt x="1614" y="633"/>
                    </a:lnTo>
                    <a:lnTo>
                      <a:pt x="1599" y="646"/>
                    </a:lnTo>
                    <a:lnTo>
                      <a:pt x="1580" y="660"/>
                    </a:lnTo>
                    <a:lnTo>
                      <a:pt x="1562" y="674"/>
                    </a:lnTo>
                    <a:lnTo>
                      <a:pt x="1546" y="688"/>
                    </a:lnTo>
                    <a:lnTo>
                      <a:pt x="1529" y="701"/>
                    </a:lnTo>
                    <a:lnTo>
                      <a:pt x="1514" y="713"/>
                    </a:lnTo>
                    <a:lnTo>
                      <a:pt x="1520" y="759"/>
                    </a:lnTo>
                    <a:lnTo>
                      <a:pt x="1522" y="805"/>
                    </a:lnTo>
                    <a:lnTo>
                      <a:pt x="1538" y="815"/>
                    </a:lnTo>
                    <a:lnTo>
                      <a:pt x="1556" y="826"/>
                    </a:lnTo>
                    <a:lnTo>
                      <a:pt x="1575" y="839"/>
                    </a:lnTo>
                    <a:lnTo>
                      <a:pt x="1595" y="850"/>
                    </a:lnTo>
                    <a:lnTo>
                      <a:pt x="1614" y="862"/>
                    </a:lnTo>
                    <a:lnTo>
                      <a:pt x="1632" y="873"/>
                    </a:lnTo>
                    <a:lnTo>
                      <a:pt x="1649" y="883"/>
                    </a:lnTo>
                    <a:lnTo>
                      <a:pt x="1663" y="892"/>
                    </a:lnTo>
                    <a:lnTo>
                      <a:pt x="1674" y="899"/>
                    </a:lnTo>
                    <a:lnTo>
                      <a:pt x="1681" y="903"/>
                    </a:lnTo>
                    <a:lnTo>
                      <a:pt x="1684" y="905"/>
                    </a:lnTo>
                    <a:lnTo>
                      <a:pt x="1718" y="1050"/>
                    </a:lnTo>
                    <a:lnTo>
                      <a:pt x="1544" y="1328"/>
                    </a:lnTo>
                    <a:lnTo>
                      <a:pt x="1397" y="1361"/>
                    </a:lnTo>
                    <a:lnTo>
                      <a:pt x="1394" y="1360"/>
                    </a:lnTo>
                    <a:lnTo>
                      <a:pt x="1386" y="1355"/>
                    </a:lnTo>
                    <a:lnTo>
                      <a:pt x="1376" y="1347"/>
                    </a:lnTo>
                    <a:lnTo>
                      <a:pt x="1362" y="1339"/>
                    </a:lnTo>
                    <a:lnTo>
                      <a:pt x="1345" y="1329"/>
                    </a:lnTo>
                    <a:lnTo>
                      <a:pt x="1327" y="1317"/>
                    </a:lnTo>
                    <a:lnTo>
                      <a:pt x="1330" y="1230"/>
                    </a:lnTo>
                    <a:lnTo>
                      <a:pt x="1332" y="1195"/>
                    </a:lnTo>
                    <a:lnTo>
                      <a:pt x="1310" y="1170"/>
                    </a:lnTo>
                    <a:lnTo>
                      <a:pt x="1138" y="957"/>
                    </a:lnTo>
                    <a:lnTo>
                      <a:pt x="1156" y="914"/>
                    </a:lnTo>
                    <a:lnTo>
                      <a:pt x="1168" y="869"/>
                    </a:lnTo>
                    <a:lnTo>
                      <a:pt x="1173" y="821"/>
                    </a:lnTo>
                    <a:lnTo>
                      <a:pt x="1171" y="773"/>
                    </a:lnTo>
                    <a:lnTo>
                      <a:pt x="1161" y="726"/>
                    </a:lnTo>
                    <a:lnTo>
                      <a:pt x="1147" y="682"/>
                    </a:lnTo>
                    <a:lnTo>
                      <a:pt x="1125" y="641"/>
                    </a:lnTo>
                    <a:lnTo>
                      <a:pt x="1099" y="604"/>
                    </a:lnTo>
                    <a:lnTo>
                      <a:pt x="1067" y="569"/>
                    </a:lnTo>
                    <a:lnTo>
                      <a:pt x="1031" y="541"/>
                    </a:lnTo>
                    <a:lnTo>
                      <a:pt x="991" y="518"/>
                    </a:lnTo>
                    <a:lnTo>
                      <a:pt x="948" y="500"/>
                    </a:lnTo>
                    <a:lnTo>
                      <a:pt x="902" y="487"/>
                    </a:lnTo>
                    <a:lnTo>
                      <a:pt x="852" y="482"/>
                    </a:lnTo>
                    <a:lnTo>
                      <a:pt x="803" y="484"/>
                    </a:lnTo>
                    <a:lnTo>
                      <a:pt x="755" y="493"/>
                    </a:lnTo>
                    <a:lnTo>
                      <a:pt x="710" y="510"/>
                    </a:lnTo>
                    <a:lnTo>
                      <a:pt x="669" y="532"/>
                    </a:lnTo>
                    <a:lnTo>
                      <a:pt x="630" y="559"/>
                    </a:lnTo>
                    <a:lnTo>
                      <a:pt x="596" y="592"/>
                    </a:lnTo>
                    <a:lnTo>
                      <a:pt x="568" y="629"/>
                    </a:lnTo>
                    <a:lnTo>
                      <a:pt x="545" y="670"/>
                    </a:lnTo>
                    <a:lnTo>
                      <a:pt x="527" y="714"/>
                    </a:lnTo>
                    <a:lnTo>
                      <a:pt x="282" y="726"/>
                    </a:lnTo>
                    <a:lnTo>
                      <a:pt x="249" y="728"/>
                    </a:lnTo>
                    <a:lnTo>
                      <a:pt x="223" y="750"/>
                    </a:lnTo>
                    <a:lnTo>
                      <a:pt x="162" y="808"/>
                    </a:lnTo>
                    <a:lnTo>
                      <a:pt x="141" y="797"/>
                    </a:lnTo>
                    <a:lnTo>
                      <a:pt x="121" y="786"/>
                    </a:lnTo>
                    <a:lnTo>
                      <a:pt x="99" y="777"/>
                    </a:lnTo>
                    <a:lnTo>
                      <a:pt x="80" y="767"/>
                    </a:lnTo>
                    <a:lnTo>
                      <a:pt x="64" y="759"/>
                    </a:lnTo>
                    <a:lnTo>
                      <a:pt x="51" y="753"/>
                    </a:lnTo>
                    <a:lnTo>
                      <a:pt x="42" y="747"/>
                    </a:lnTo>
                    <a:lnTo>
                      <a:pt x="39" y="746"/>
                    </a:lnTo>
                    <a:lnTo>
                      <a:pt x="0" y="622"/>
                    </a:lnTo>
                    <a:lnTo>
                      <a:pt x="5" y="601"/>
                    </a:lnTo>
                    <a:lnTo>
                      <a:pt x="153" y="310"/>
                    </a:lnTo>
                    <a:lnTo>
                      <a:pt x="299" y="275"/>
                    </a:lnTo>
                    <a:lnTo>
                      <a:pt x="302" y="278"/>
                    </a:lnTo>
                    <a:lnTo>
                      <a:pt x="311" y="281"/>
                    </a:lnTo>
                    <a:lnTo>
                      <a:pt x="325" y="288"/>
                    </a:lnTo>
                    <a:lnTo>
                      <a:pt x="340" y="297"/>
                    </a:lnTo>
                    <a:lnTo>
                      <a:pt x="360" y="306"/>
                    </a:lnTo>
                    <a:lnTo>
                      <a:pt x="380" y="316"/>
                    </a:lnTo>
                    <a:lnTo>
                      <a:pt x="400" y="325"/>
                    </a:lnTo>
                    <a:lnTo>
                      <a:pt x="419" y="335"/>
                    </a:lnTo>
                    <a:lnTo>
                      <a:pt x="436" y="343"/>
                    </a:lnTo>
                    <a:lnTo>
                      <a:pt x="480" y="312"/>
                    </a:lnTo>
                    <a:lnTo>
                      <a:pt x="528" y="284"/>
                    </a:lnTo>
                    <a:lnTo>
                      <a:pt x="527" y="265"/>
                    </a:lnTo>
                    <a:lnTo>
                      <a:pt x="525" y="242"/>
                    </a:lnTo>
                    <a:lnTo>
                      <a:pt x="524" y="217"/>
                    </a:lnTo>
                    <a:lnTo>
                      <a:pt x="524" y="193"/>
                    </a:lnTo>
                    <a:lnTo>
                      <a:pt x="523" y="170"/>
                    </a:lnTo>
                    <a:lnTo>
                      <a:pt x="521" y="149"/>
                    </a:lnTo>
                    <a:lnTo>
                      <a:pt x="520" y="133"/>
                    </a:lnTo>
                    <a:lnTo>
                      <a:pt x="520" y="122"/>
                    </a:lnTo>
                    <a:lnTo>
                      <a:pt x="520" y="118"/>
                    </a:lnTo>
                    <a:lnTo>
                      <a:pt x="629" y="17"/>
                    </a:lnTo>
                    <a:lnTo>
                      <a:pt x="95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0" name="Freeform 25"/>
              <p:cNvSpPr>
                <a:spLocks noEditPoints="1"/>
              </p:cNvSpPr>
              <p:nvPr/>
            </p:nvSpPr>
            <p:spPr bwMode="auto">
              <a:xfrm>
                <a:off x="5722" y="2504"/>
                <a:ext cx="81" cy="126"/>
              </a:xfrm>
              <a:custGeom>
                <a:avLst/>
                <a:gdLst>
                  <a:gd name="T0" fmla="*/ 101 w 242"/>
                  <a:gd name="T1" fmla="*/ 41 h 376"/>
                  <a:gd name="T2" fmla="*/ 70 w 242"/>
                  <a:gd name="T3" fmla="*/ 64 h 376"/>
                  <a:gd name="T4" fmla="*/ 54 w 242"/>
                  <a:gd name="T5" fmla="*/ 112 h 376"/>
                  <a:gd name="T6" fmla="*/ 47 w 242"/>
                  <a:gd name="T7" fmla="*/ 189 h 376"/>
                  <a:gd name="T8" fmla="*/ 51 w 242"/>
                  <a:gd name="T9" fmla="*/ 252 h 376"/>
                  <a:gd name="T10" fmla="*/ 61 w 242"/>
                  <a:gd name="T11" fmla="*/ 294 h 376"/>
                  <a:gd name="T12" fmla="*/ 85 w 242"/>
                  <a:gd name="T13" fmla="*/ 326 h 376"/>
                  <a:gd name="T14" fmla="*/ 122 w 242"/>
                  <a:gd name="T15" fmla="*/ 339 h 376"/>
                  <a:gd name="T16" fmla="*/ 160 w 242"/>
                  <a:gd name="T17" fmla="*/ 326 h 376"/>
                  <a:gd name="T18" fmla="*/ 184 w 242"/>
                  <a:gd name="T19" fmla="*/ 290 h 376"/>
                  <a:gd name="T20" fmla="*/ 194 w 242"/>
                  <a:gd name="T21" fmla="*/ 230 h 376"/>
                  <a:gd name="T22" fmla="*/ 194 w 242"/>
                  <a:gd name="T23" fmla="*/ 154 h 376"/>
                  <a:gd name="T24" fmla="*/ 188 w 242"/>
                  <a:gd name="T25" fmla="*/ 102 h 376"/>
                  <a:gd name="T26" fmla="*/ 174 w 242"/>
                  <a:gd name="T27" fmla="*/ 68 h 376"/>
                  <a:gd name="T28" fmla="*/ 141 w 242"/>
                  <a:gd name="T29" fmla="*/ 41 h 376"/>
                  <a:gd name="T30" fmla="*/ 122 w 242"/>
                  <a:gd name="T31" fmla="*/ 0 h 376"/>
                  <a:gd name="T32" fmla="*/ 174 w 242"/>
                  <a:gd name="T33" fmla="*/ 12 h 376"/>
                  <a:gd name="T34" fmla="*/ 211 w 242"/>
                  <a:gd name="T35" fmla="*/ 46 h 376"/>
                  <a:gd name="T36" fmla="*/ 235 w 242"/>
                  <a:gd name="T37" fmla="*/ 102 h 376"/>
                  <a:gd name="T38" fmla="*/ 241 w 242"/>
                  <a:gd name="T39" fmla="*/ 154 h 376"/>
                  <a:gd name="T40" fmla="*/ 241 w 242"/>
                  <a:gd name="T41" fmla="*/ 229 h 376"/>
                  <a:gd name="T42" fmla="*/ 229 w 242"/>
                  <a:gd name="T43" fmla="*/ 294 h 376"/>
                  <a:gd name="T44" fmla="*/ 205 w 242"/>
                  <a:gd name="T45" fmla="*/ 339 h 376"/>
                  <a:gd name="T46" fmla="*/ 170 w 242"/>
                  <a:gd name="T47" fmla="*/ 367 h 376"/>
                  <a:gd name="T48" fmla="*/ 122 w 242"/>
                  <a:gd name="T49" fmla="*/ 376 h 376"/>
                  <a:gd name="T50" fmla="*/ 73 w 242"/>
                  <a:gd name="T51" fmla="*/ 367 h 376"/>
                  <a:gd name="T52" fmla="*/ 37 w 242"/>
                  <a:gd name="T53" fmla="*/ 339 h 376"/>
                  <a:gd name="T54" fmla="*/ 13 w 242"/>
                  <a:gd name="T55" fmla="*/ 293 h 376"/>
                  <a:gd name="T56" fmla="*/ 2 w 242"/>
                  <a:gd name="T57" fmla="*/ 227 h 376"/>
                  <a:gd name="T58" fmla="*/ 2 w 242"/>
                  <a:gd name="T59" fmla="*/ 148 h 376"/>
                  <a:gd name="T60" fmla="*/ 13 w 242"/>
                  <a:gd name="T61" fmla="*/ 84 h 376"/>
                  <a:gd name="T62" fmla="*/ 38 w 242"/>
                  <a:gd name="T63" fmla="*/ 39 h 376"/>
                  <a:gd name="T64" fmla="*/ 73 w 242"/>
                  <a:gd name="T65" fmla="*/ 10 h 376"/>
                  <a:gd name="T66" fmla="*/ 122 w 242"/>
                  <a:gd name="T67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42" h="376">
                    <a:moveTo>
                      <a:pt x="121" y="37"/>
                    </a:moveTo>
                    <a:lnTo>
                      <a:pt x="101" y="41"/>
                    </a:lnTo>
                    <a:lnTo>
                      <a:pt x="85" y="49"/>
                    </a:lnTo>
                    <a:lnTo>
                      <a:pt x="70" y="64"/>
                    </a:lnTo>
                    <a:lnTo>
                      <a:pt x="60" y="85"/>
                    </a:lnTo>
                    <a:lnTo>
                      <a:pt x="54" y="112"/>
                    </a:lnTo>
                    <a:lnTo>
                      <a:pt x="48" y="146"/>
                    </a:lnTo>
                    <a:lnTo>
                      <a:pt x="47" y="189"/>
                    </a:lnTo>
                    <a:lnTo>
                      <a:pt x="48" y="222"/>
                    </a:lnTo>
                    <a:lnTo>
                      <a:pt x="51" y="252"/>
                    </a:lnTo>
                    <a:lnTo>
                      <a:pt x="55" y="275"/>
                    </a:lnTo>
                    <a:lnTo>
                      <a:pt x="61" y="294"/>
                    </a:lnTo>
                    <a:lnTo>
                      <a:pt x="69" y="309"/>
                    </a:lnTo>
                    <a:lnTo>
                      <a:pt x="85" y="326"/>
                    </a:lnTo>
                    <a:lnTo>
                      <a:pt x="101" y="336"/>
                    </a:lnTo>
                    <a:lnTo>
                      <a:pt x="122" y="339"/>
                    </a:lnTo>
                    <a:lnTo>
                      <a:pt x="141" y="336"/>
                    </a:lnTo>
                    <a:lnTo>
                      <a:pt x="160" y="326"/>
                    </a:lnTo>
                    <a:lnTo>
                      <a:pt x="174" y="309"/>
                    </a:lnTo>
                    <a:lnTo>
                      <a:pt x="184" y="290"/>
                    </a:lnTo>
                    <a:lnTo>
                      <a:pt x="191" y="263"/>
                    </a:lnTo>
                    <a:lnTo>
                      <a:pt x="194" y="230"/>
                    </a:lnTo>
                    <a:lnTo>
                      <a:pt x="196" y="189"/>
                    </a:lnTo>
                    <a:lnTo>
                      <a:pt x="194" y="154"/>
                    </a:lnTo>
                    <a:lnTo>
                      <a:pt x="192" y="126"/>
                    </a:lnTo>
                    <a:lnTo>
                      <a:pt x="188" y="102"/>
                    </a:lnTo>
                    <a:lnTo>
                      <a:pt x="182" y="82"/>
                    </a:lnTo>
                    <a:lnTo>
                      <a:pt x="174" y="68"/>
                    </a:lnTo>
                    <a:lnTo>
                      <a:pt x="158" y="51"/>
                    </a:lnTo>
                    <a:lnTo>
                      <a:pt x="141" y="41"/>
                    </a:lnTo>
                    <a:lnTo>
                      <a:pt x="121" y="37"/>
                    </a:lnTo>
                    <a:close/>
                    <a:moveTo>
                      <a:pt x="122" y="0"/>
                    </a:moveTo>
                    <a:lnTo>
                      <a:pt x="149" y="4"/>
                    </a:lnTo>
                    <a:lnTo>
                      <a:pt x="174" y="12"/>
                    </a:lnTo>
                    <a:lnTo>
                      <a:pt x="194" y="27"/>
                    </a:lnTo>
                    <a:lnTo>
                      <a:pt x="211" y="46"/>
                    </a:lnTo>
                    <a:lnTo>
                      <a:pt x="224" y="72"/>
                    </a:lnTo>
                    <a:lnTo>
                      <a:pt x="235" y="102"/>
                    </a:lnTo>
                    <a:lnTo>
                      <a:pt x="238" y="126"/>
                    </a:lnTo>
                    <a:lnTo>
                      <a:pt x="241" y="154"/>
                    </a:lnTo>
                    <a:lnTo>
                      <a:pt x="242" y="189"/>
                    </a:lnTo>
                    <a:lnTo>
                      <a:pt x="241" y="229"/>
                    </a:lnTo>
                    <a:lnTo>
                      <a:pt x="237" y="265"/>
                    </a:lnTo>
                    <a:lnTo>
                      <a:pt x="229" y="294"/>
                    </a:lnTo>
                    <a:lnTo>
                      <a:pt x="219" y="318"/>
                    </a:lnTo>
                    <a:lnTo>
                      <a:pt x="205" y="339"/>
                    </a:lnTo>
                    <a:lnTo>
                      <a:pt x="189" y="354"/>
                    </a:lnTo>
                    <a:lnTo>
                      <a:pt x="170" y="367"/>
                    </a:lnTo>
                    <a:lnTo>
                      <a:pt x="147" y="374"/>
                    </a:lnTo>
                    <a:lnTo>
                      <a:pt x="122" y="376"/>
                    </a:lnTo>
                    <a:lnTo>
                      <a:pt x="96" y="374"/>
                    </a:lnTo>
                    <a:lnTo>
                      <a:pt x="73" y="367"/>
                    </a:lnTo>
                    <a:lnTo>
                      <a:pt x="54" y="356"/>
                    </a:lnTo>
                    <a:lnTo>
                      <a:pt x="37" y="339"/>
                    </a:lnTo>
                    <a:lnTo>
                      <a:pt x="24" y="318"/>
                    </a:lnTo>
                    <a:lnTo>
                      <a:pt x="13" y="293"/>
                    </a:lnTo>
                    <a:lnTo>
                      <a:pt x="6" y="262"/>
                    </a:lnTo>
                    <a:lnTo>
                      <a:pt x="2" y="227"/>
                    </a:lnTo>
                    <a:lnTo>
                      <a:pt x="0" y="189"/>
                    </a:lnTo>
                    <a:lnTo>
                      <a:pt x="2" y="148"/>
                    </a:lnTo>
                    <a:lnTo>
                      <a:pt x="6" y="113"/>
                    </a:lnTo>
                    <a:lnTo>
                      <a:pt x="13" y="84"/>
                    </a:lnTo>
                    <a:lnTo>
                      <a:pt x="24" y="59"/>
                    </a:lnTo>
                    <a:lnTo>
                      <a:pt x="38" y="39"/>
                    </a:lnTo>
                    <a:lnTo>
                      <a:pt x="55" y="22"/>
                    </a:lnTo>
                    <a:lnTo>
                      <a:pt x="73" y="10"/>
                    </a:lnTo>
                    <a:lnTo>
                      <a:pt x="96" y="3"/>
                    </a:lnTo>
                    <a:lnTo>
                      <a:pt x="1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1" name="Freeform 26"/>
              <p:cNvSpPr>
                <a:spLocks/>
              </p:cNvSpPr>
              <p:nvPr/>
            </p:nvSpPr>
            <p:spPr bwMode="auto">
              <a:xfrm>
                <a:off x="5830" y="2504"/>
                <a:ext cx="46" cy="124"/>
              </a:xfrm>
              <a:custGeom>
                <a:avLst/>
                <a:gdLst>
                  <a:gd name="T0" fmla="*/ 107 w 136"/>
                  <a:gd name="T1" fmla="*/ 0 h 370"/>
                  <a:gd name="T2" fmla="*/ 136 w 136"/>
                  <a:gd name="T3" fmla="*/ 0 h 370"/>
                  <a:gd name="T4" fmla="*/ 136 w 136"/>
                  <a:gd name="T5" fmla="*/ 370 h 370"/>
                  <a:gd name="T6" fmla="*/ 90 w 136"/>
                  <a:gd name="T7" fmla="*/ 370 h 370"/>
                  <a:gd name="T8" fmla="*/ 90 w 136"/>
                  <a:gd name="T9" fmla="*/ 82 h 370"/>
                  <a:gd name="T10" fmla="*/ 72 w 136"/>
                  <a:gd name="T11" fmla="*/ 98 h 370"/>
                  <a:gd name="T12" fmla="*/ 48 w 136"/>
                  <a:gd name="T13" fmla="*/ 113 h 370"/>
                  <a:gd name="T14" fmla="*/ 22 w 136"/>
                  <a:gd name="T15" fmla="*/ 127 h 370"/>
                  <a:gd name="T16" fmla="*/ 0 w 136"/>
                  <a:gd name="T17" fmla="*/ 136 h 370"/>
                  <a:gd name="T18" fmla="*/ 0 w 136"/>
                  <a:gd name="T19" fmla="*/ 93 h 370"/>
                  <a:gd name="T20" fmla="*/ 36 w 136"/>
                  <a:gd name="T21" fmla="*/ 73 h 370"/>
                  <a:gd name="T22" fmla="*/ 67 w 136"/>
                  <a:gd name="T23" fmla="*/ 50 h 370"/>
                  <a:gd name="T24" fmla="*/ 92 w 136"/>
                  <a:gd name="T25" fmla="*/ 25 h 370"/>
                  <a:gd name="T26" fmla="*/ 107 w 136"/>
                  <a:gd name="T27" fmla="*/ 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6" h="370">
                    <a:moveTo>
                      <a:pt x="107" y="0"/>
                    </a:moveTo>
                    <a:lnTo>
                      <a:pt x="136" y="0"/>
                    </a:lnTo>
                    <a:lnTo>
                      <a:pt x="136" y="370"/>
                    </a:lnTo>
                    <a:lnTo>
                      <a:pt x="90" y="370"/>
                    </a:lnTo>
                    <a:lnTo>
                      <a:pt x="90" y="82"/>
                    </a:lnTo>
                    <a:lnTo>
                      <a:pt x="72" y="98"/>
                    </a:lnTo>
                    <a:lnTo>
                      <a:pt x="48" y="113"/>
                    </a:lnTo>
                    <a:lnTo>
                      <a:pt x="22" y="127"/>
                    </a:lnTo>
                    <a:lnTo>
                      <a:pt x="0" y="136"/>
                    </a:lnTo>
                    <a:lnTo>
                      <a:pt x="0" y="93"/>
                    </a:lnTo>
                    <a:lnTo>
                      <a:pt x="36" y="73"/>
                    </a:lnTo>
                    <a:lnTo>
                      <a:pt x="67" y="50"/>
                    </a:lnTo>
                    <a:lnTo>
                      <a:pt x="92" y="25"/>
                    </a:lnTo>
                    <a:lnTo>
                      <a:pt x="10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2" name="Freeform 27"/>
              <p:cNvSpPr>
                <a:spLocks noEditPoints="1"/>
              </p:cNvSpPr>
              <p:nvPr/>
            </p:nvSpPr>
            <p:spPr bwMode="auto">
              <a:xfrm>
                <a:off x="5726" y="2688"/>
                <a:ext cx="80" cy="125"/>
              </a:xfrm>
              <a:custGeom>
                <a:avLst/>
                <a:gdLst>
                  <a:gd name="T0" fmla="*/ 100 w 241"/>
                  <a:gd name="T1" fmla="*/ 41 h 377"/>
                  <a:gd name="T2" fmla="*/ 69 w 241"/>
                  <a:gd name="T3" fmla="*/ 64 h 377"/>
                  <a:gd name="T4" fmla="*/ 51 w 241"/>
                  <a:gd name="T5" fmla="*/ 111 h 377"/>
                  <a:gd name="T6" fmla="*/ 46 w 241"/>
                  <a:gd name="T7" fmla="*/ 188 h 377"/>
                  <a:gd name="T8" fmla="*/ 50 w 241"/>
                  <a:gd name="T9" fmla="*/ 251 h 377"/>
                  <a:gd name="T10" fmla="*/ 59 w 241"/>
                  <a:gd name="T11" fmla="*/ 295 h 377"/>
                  <a:gd name="T12" fmla="*/ 82 w 241"/>
                  <a:gd name="T13" fmla="*/ 326 h 377"/>
                  <a:gd name="T14" fmla="*/ 120 w 241"/>
                  <a:gd name="T15" fmla="*/ 338 h 377"/>
                  <a:gd name="T16" fmla="*/ 157 w 241"/>
                  <a:gd name="T17" fmla="*/ 326 h 377"/>
                  <a:gd name="T18" fmla="*/ 181 w 241"/>
                  <a:gd name="T19" fmla="*/ 295 h 377"/>
                  <a:gd name="T20" fmla="*/ 191 w 241"/>
                  <a:gd name="T21" fmla="*/ 251 h 377"/>
                  <a:gd name="T22" fmla="*/ 195 w 241"/>
                  <a:gd name="T23" fmla="*/ 188 h 377"/>
                  <a:gd name="T24" fmla="*/ 191 w 241"/>
                  <a:gd name="T25" fmla="*/ 125 h 377"/>
                  <a:gd name="T26" fmla="*/ 181 w 241"/>
                  <a:gd name="T27" fmla="*/ 82 h 377"/>
                  <a:gd name="T28" fmla="*/ 157 w 241"/>
                  <a:gd name="T29" fmla="*/ 51 h 377"/>
                  <a:gd name="T30" fmla="*/ 120 w 241"/>
                  <a:gd name="T31" fmla="*/ 37 h 377"/>
                  <a:gd name="T32" fmla="*/ 139 w 241"/>
                  <a:gd name="T33" fmla="*/ 1 h 377"/>
                  <a:gd name="T34" fmla="*/ 173 w 241"/>
                  <a:gd name="T35" fmla="*/ 12 h 377"/>
                  <a:gd name="T36" fmla="*/ 199 w 241"/>
                  <a:gd name="T37" fmla="*/ 33 h 377"/>
                  <a:gd name="T38" fmla="*/ 223 w 241"/>
                  <a:gd name="T39" fmla="*/ 71 h 377"/>
                  <a:gd name="T40" fmla="*/ 237 w 241"/>
                  <a:gd name="T41" fmla="*/ 125 h 377"/>
                  <a:gd name="T42" fmla="*/ 241 w 241"/>
                  <a:gd name="T43" fmla="*/ 188 h 377"/>
                  <a:gd name="T44" fmla="*/ 235 w 241"/>
                  <a:gd name="T45" fmla="*/ 264 h 377"/>
                  <a:gd name="T46" fmla="*/ 217 w 241"/>
                  <a:gd name="T47" fmla="*/ 318 h 377"/>
                  <a:gd name="T48" fmla="*/ 187 w 241"/>
                  <a:gd name="T49" fmla="*/ 354 h 377"/>
                  <a:gd name="T50" fmla="*/ 146 w 241"/>
                  <a:gd name="T51" fmla="*/ 374 h 377"/>
                  <a:gd name="T52" fmla="*/ 95 w 241"/>
                  <a:gd name="T53" fmla="*/ 374 h 377"/>
                  <a:gd name="T54" fmla="*/ 53 w 241"/>
                  <a:gd name="T55" fmla="*/ 355 h 377"/>
                  <a:gd name="T56" fmla="*/ 23 w 241"/>
                  <a:gd name="T57" fmla="*/ 317 h 377"/>
                  <a:gd name="T58" fmla="*/ 5 w 241"/>
                  <a:gd name="T59" fmla="*/ 261 h 377"/>
                  <a:gd name="T60" fmla="*/ 0 w 241"/>
                  <a:gd name="T61" fmla="*/ 188 h 377"/>
                  <a:gd name="T62" fmla="*/ 5 w 241"/>
                  <a:gd name="T63" fmla="*/ 112 h 377"/>
                  <a:gd name="T64" fmla="*/ 23 w 241"/>
                  <a:gd name="T65" fmla="*/ 59 h 377"/>
                  <a:gd name="T66" fmla="*/ 53 w 241"/>
                  <a:gd name="T67" fmla="*/ 21 h 377"/>
                  <a:gd name="T68" fmla="*/ 95 w 241"/>
                  <a:gd name="T69" fmla="*/ 2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41" h="377">
                    <a:moveTo>
                      <a:pt x="120" y="37"/>
                    </a:moveTo>
                    <a:lnTo>
                      <a:pt x="100" y="41"/>
                    </a:lnTo>
                    <a:lnTo>
                      <a:pt x="84" y="50"/>
                    </a:lnTo>
                    <a:lnTo>
                      <a:pt x="69" y="64"/>
                    </a:lnTo>
                    <a:lnTo>
                      <a:pt x="59" y="84"/>
                    </a:lnTo>
                    <a:lnTo>
                      <a:pt x="51" y="111"/>
                    </a:lnTo>
                    <a:lnTo>
                      <a:pt x="47" y="146"/>
                    </a:lnTo>
                    <a:lnTo>
                      <a:pt x="46" y="188"/>
                    </a:lnTo>
                    <a:lnTo>
                      <a:pt x="47" y="222"/>
                    </a:lnTo>
                    <a:lnTo>
                      <a:pt x="50" y="251"/>
                    </a:lnTo>
                    <a:lnTo>
                      <a:pt x="54" y="275"/>
                    </a:lnTo>
                    <a:lnTo>
                      <a:pt x="59" y="295"/>
                    </a:lnTo>
                    <a:lnTo>
                      <a:pt x="67" y="309"/>
                    </a:lnTo>
                    <a:lnTo>
                      <a:pt x="82" y="326"/>
                    </a:lnTo>
                    <a:lnTo>
                      <a:pt x="100" y="336"/>
                    </a:lnTo>
                    <a:lnTo>
                      <a:pt x="120" y="338"/>
                    </a:lnTo>
                    <a:lnTo>
                      <a:pt x="140" y="336"/>
                    </a:lnTo>
                    <a:lnTo>
                      <a:pt x="157" y="326"/>
                    </a:lnTo>
                    <a:lnTo>
                      <a:pt x="173" y="309"/>
                    </a:lnTo>
                    <a:lnTo>
                      <a:pt x="181" y="295"/>
                    </a:lnTo>
                    <a:lnTo>
                      <a:pt x="187" y="275"/>
                    </a:lnTo>
                    <a:lnTo>
                      <a:pt x="191" y="251"/>
                    </a:lnTo>
                    <a:lnTo>
                      <a:pt x="194" y="222"/>
                    </a:lnTo>
                    <a:lnTo>
                      <a:pt x="195" y="188"/>
                    </a:lnTo>
                    <a:lnTo>
                      <a:pt x="194" y="154"/>
                    </a:lnTo>
                    <a:lnTo>
                      <a:pt x="191" y="125"/>
                    </a:lnTo>
                    <a:lnTo>
                      <a:pt x="187" y="101"/>
                    </a:lnTo>
                    <a:lnTo>
                      <a:pt x="181" y="82"/>
                    </a:lnTo>
                    <a:lnTo>
                      <a:pt x="173" y="68"/>
                    </a:lnTo>
                    <a:lnTo>
                      <a:pt x="157" y="51"/>
                    </a:lnTo>
                    <a:lnTo>
                      <a:pt x="139" y="41"/>
                    </a:lnTo>
                    <a:lnTo>
                      <a:pt x="120" y="37"/>
                    </a:lnTo>
                    <a:close/>
                    <a:moveTo>
                      <a:pt x="120" y="0"/>
                    </a:moveTo>
                    <a:lnTo>
                      <a:pt x="139" y="1"/>
                    </a:lnTo>
                    <a:lnTo>
                      <a:pt x="157" y="5"/>
                    </a:lnTo>
                    <a:lnTo>
                      <a:pt x="173" y="12"/>
                    </a:lnTo>
                    <a:lnTo>
                      <a:pt x="187" y="21"/>
                    </a:lnTo>
                    <a:lnTo>
                      <a:pt x="199" y="33"/>
                    </a:lnTo>
                    <a:lnTo>
                      <a:pt x="209" y="46"/>
                    </a:lnTo>
                    <a:lnTo>
                      <a:pt x="223" y="71"/>
                    </a:lnTo>
                    <a:lnTo>
                      <a:pt x="234" y="101"/>
                    </a:lnTo>
                    <a:lnTo>
                      <a:pt x="237" y="125"/>
                    </a:lnTo>
                    <a:lnTo>
                      <a:pt x="240" y="154"/>
                    </a:lnTo>
                    <a:lnTo>
                      <a:pt x="241" y="188"/>
                    </a:lnTo>
                    <a:lnTo>
                      <a:pt x="240" y="228"/>
                    </a:lnTo>
                    <a:lnTo>
                      <a:pt x="235" y="264"/>
                    </a:lnTo>
                    <a:lnTo>
                      <a:pt x="227" y="292"/>
                    </a:lnTo>
                    <a:lnTo>
                      <a:pt x="217" y="318"/>
                    </a:lnTo>
                    <a:lnTo>
                      <a:pt x="204" y="338"/>
                    </a:lnTo>
                    <a:lnTo>
                      <a:pt x="187" y="354"/>
                    </a:lnTo>
                    <a:lnTo>
                      <a:pt x="169" y="367"/>
                    </a:lnTo>
                    <a:lnTo>
                      <a:pt x="146" y="374"/>
                    </a:lnTo>
                    <a:lnTo>
                      <a:pt x="120" y="377"/>
                    </a:lnTo>
                    <a:lnTo>
                      <a:pt x="95" y="374"/>
                    </a:lnTo>
                    <a:lnTo>
                      <a:pt x="72" y="367"/>
                    </a:lnTo>
                    <a:lnTo>
                      <a:pt x="53" y="355"/>
                    </a:lnTo>
                    <a:lnTo>
                      <a:pt x="36" y="338"/>
                    </a:lnTo>
                    <a:lnTo>
                      <a:pt x="23" y="317"/>
                    </a:lnTo>
                    <a:lnTo>
                      <a:pt x="12" y="292"/>
                    </a:lnTo>
                    <a:lnTo>
                      <a:pt x="5" y="261"/>
                    </a:lnTo>
                    <a:lnTo>
                      <a:pt x="1" y="227"/>
                    </a:lnTo>
                    <a:lnTo>
                      <a:pt x="0" y="188"/>
                    </a:lnTo>
                    <a:lnTo>
                      <a:pt x="1" y="147"/>
                    </a:lnTo>
                    <a:lnTo>
                      <a:pt x="5" y="112"/>
                    </a:lnTo>
                    <a:lnTo>
                      <a:pt x="12" y="83"/>
                    </a:lnTo>
                    <a:lnTo>
                      <a:pt x="23" y="59"/>
                    </a:lnTo>
                    <a:lnTo>
                      <a:pt x="37" y="38"/>
                    </a:lnTo>
                    <a:lnTo>
                      <a:pt x="53" y="21"/>
                    </a:lnTo>
                    <a:lnTo>
                      <a:pt x="72" y="10"/>
                    </a:lnTo>
                    <a:lnTo>
                      <a:pt x="95" y="2"/>
                    </a:lnTo>
                    <a:lnTo>
                      <a:pt x="1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3" name="Freeform 28"/>
              <p:cNvSpPr>
                <a:spLocks/>
              </p:cNvSpPr>
              <p:nvPr/>
            </p:nvSpPr>
            <p:spPr bwMode="auto">
              <a:xfrm>
                <a:off x="5833" y="2688"/>
                <a:ext cx="46" cy="123"/>
              </a:xfrm>
              <a:custGeom>
                <a:avLst/>
                <a:gdLst>
                  <a:gd name="T0" fmla="*/ 106 w 136"/>
                  <a:gd name="T1" fmla="*/ 0 h 370"/>
                  <a:gd name="T2" fmla="*/ 136 w 136"/>
                  <a:gd name="T3" fmla="*/ 0 h 370"/>
                  <a:gd name="T4" fmla="*/ 136 w 136"/>
                  <a:gd name="T5" fmla="*/ 370 h 370"/>
                  <a:gd name="T6" fmla="*/ 90 w 136"/>
                  <a:gd name="T7" fmla="*/ 370 h 370"/>
                  <a:gd name="T8" fmla="*/ 90 w 136"/>
                  <a:gd name="T9" fmla="*/ 82 h 370"/>
                  <a:gd name="T10" fmla="*/ 71 w 136"/>
                  <a:gd name="T11" fmla="*/ 97 h 370"/>
                  <a:gd name="T12" fmla="*/ 48 w 136"/>
                  <a:gd name="T13" fmla="*/ 112 h 370"/>
                  <a:gd name="T14" fmla="*/ 22 w 136"/>
                  <a:gd name="T15" fmla="*/ 127 h 370"/>
                  <a:gd name="T16" fmla="*/ 0 w 136"/>
                  <a:gd name="T17" fmla="*/ 136 h 370"/>
                  <a:gd name="T18" fmla="*/ 0 w 136"/>
                  <a:gd name="T19" fmla="*/ 92 h 370"/>
                  <a:gd name="T20" fmla="*/ 35 w 136"/>
                  <a:gd name="T21" fmla="*/ 73 h 370"/>
                  <a:gd name="T22" fmla="*/ 66 w 136"/>
                  <a:gd name="T23" fmla="*/ 48 h 370"/>
                  <a:gd name="T24" fmla="*/ 90 w 136"/>
                  <a:gd name="T25" fmla="*/ 24 h 370"/>
                  <a:gd name="T26" fmla="*/ 106 w 136"/>
                  <a:gd name="T27" fmla="*/ 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6" h="370">
                    <a:moveTo>
                      <a:pt x="106" y="0"/>
                    </a:moveTo>
                    <a:lnTo>
                      <a:pt x="136" y="0"/>
                    </a:lnTo>
                    <a:lnTo>
                      <a:pt x="136" y="370"/>
                    </a:lnTo>
                    <a:lnTo>
                      <a:pt x="90" y="370"/>
                    </a:lnTo>
                    <a:lnTo>
                      <a:pt x="90" y="82"/>
                    </a:lnTo>
                    <a:lnTo>
                      <a:pt x="71" y="97"/>
                    </a:lnTo>
                    <a:lnTo>
                      <a:pt x="48" y="112"/>
                    </a:lnTo>
                    <a:lnTo>
                      <a:pt x="22" y="127"/>
                    </a:lnTo>
                    <a:lnTo>
                      <a:pt x="0" y="136"/>
                    </a:lnTo>
                    <a:lnTo>
                      <a:pt x="0" y="92"/>
                    </a:lnTo>
                    <a:lnTo>
                      <a:pt x="35" y="73"/>
                    </a:lnTo>
                    <a:lnTo>
                      <a:pt x="66" y="48"/>
                    </a:lnTo>
                    <a:lnTo>
                      <a:pt x="90" y="24"/>
                    </a:lnTo>
                    <a:lnTo>
                      <a:pt x="1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4" name="Freeform 29"/>
              <p:cNvSpPr>
                <a:spLocks/>
              </p:cNvSpPr>
              <p:nvPr/>
            </p:nvSpPr>
            <p:spPr bwMode="auto">
              <a:xfrm>
                <a:off x="5916" y="2688"/>
                <a:ext cx="46" cy="123"/>
              </a:xfrm>
              <a:custGeom>
                <a:avLst/>
                <a:gdLst>
                  <a:gd name="T0" fmla="*/ 108 w 136"/>
                  <a:gd name="T1" fmla="*/ 0 h 370"/>
                  <a:gd name="T2" fmla="*/ 136 w 136"/>
                  <a:gd name="T3" fmla="*/ 0 h 370"/>
                  <a:gd name="T4" fmla="*/ 136 w 136"/>
                  <a:gd name="T5" fmla="*/ 370 h 370"/>
                  <a:gd name="T6" fmla="*/ 91 w 136"/>
                  <a:gd name="T7" fmla="*/ 370 h 370"/>
                  <a:gd name="T8" fmla="*/ 91 w 136"/>
                  <a:gd name="T9" fmla="*/ 82 h 370"/>
                  <a:gd name="T10" fmla="*/ 73 w 136"/>
                  <a:gd name="T11" fmla="*/ 97 h 370"/>
                  <a:gd name="T12" fmla="*/ 48 w 136"/>
                  <a:gd name="T13" fmla="*/ 112 h 370"/>
                  <a:gd name="T14" fmla="*/ 22 w 136"/>
                  <a:gd name="T15" fmla="*/ 127 h 370"/>
                  <a:gd name="T16" fmla="*/ 0 w 136"/>
                  <a:gd name="T17" fmla="*/ 136 h 370"/>
                  <a:gd name="T18" fmla="*/ 0 w 136"/>
                  <a:gd name="T19" fmla="*/ 92 h 370"/>
                  <a:gd name="T20" fmla="*/ 37 w 136"/>
                  <a:gd name="T21" fmla="*/ 73 h 370"/>
                  <a:gd name="T22" fmla="*/ 68 w 136"/>
                  <a:gd name="T23" fmla="*/ 48 h 370"/>
                  <a:gd name="T24" fmla="*/ 92 w 136"/>
                  <a:gd name="T25" fmla="*/ 24 h 370"/>
                  <a:gd name="T26" fmla="*/ 108 w 136"/>
                  <a:gd name="T27" fmla="*/ 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6" h="370">
                    <a:moveTo>
                      <a:pt x="108" y="0"/>
                    </a:moveTo>
                    <a:lnTo>
                      <a:pt x="136" y="0"/>
                    </a:lnTo>
                    <a:lnTo>
                      <a:pt x="136" y="370"/>
                    </a:lnTo>
                    <a:lnTo>
                      <a:pt x="91" y="370"/>
                    </a:lnTo>
                    <a:lnTo>
                      <a:pt x="91" y="82"/>
                    </a:lnTo>
                    <a:lnTo>
                      <a:pt x="73" y="97"/>
                    </a:lnTo>
                    <a:lnTo>
                      <a:pt x="48" y="112"/>
                    </a:lnTo>
                    <a:lnTo>
                      <a:pt x="22" y="127"/>
                    </a:lnTo>
                    <a:lnTo>
                      <a:pt x="0" y="136"/>
                    </a:lnTo>
                    <a:lnTo>
                      <a:pt x="0" y="92"/>
                    </a:lnTo>
                    <a:lnTo>
                      <a:pt x="37" y="73"/>
                    </a:lnTo>
                    <a:lnTo>
                      <a:pt x="68" y="48"/>
                    </a:lnTo>
                    <a:lnTo>
                      <a:pt x="92" y="24"/>
                    </a:lnTo>
                    <a:lnTo>
                      <a:pt x="10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" name="Freeform 30"/>
              <p:cNvSpPr>
                <a:spLocks noEditPoints="1"/>
              </p:cNvSpPr>
              <p:nvPr/>
            </p:nvSpPr>
            <p:spPr bwMode="auto">
              <a:xfrm>
                <a:off x="6001" y="2688"/>
                <a:ext cx="81" cy="125"/>
              </a:xfrm>
              <a:custGeom>
                <a:avLst/>
                <a:gdLst>
                  <a:gd name="T0" fmla="*/ 101 w 242"/>
                  <a:gd name="T1" fmla="*/ 41 h 377"/>
                  <a:gd name="T2" fmla="*/ 70 w 242"/>
                  <a:gd name="T3" fmla="*/ 64 h 377"/>
                  <a:gd name="T4" fmla="*/ 53 w 242"/>
                  <a:gd name="T5" fmla="*/ 111 h 377"/>
                  <a:gd name="T6" fmla="*/ 46 w 242"/>
                  <a:gd name="T7" fmla="*/ 188 h 377"/>
                  <a:gd name="T8" fmla="*/ 50 w 242"/>
                  <a:gd name="T9" fmla="*/ 251 h 377"/>
                  <a:gd name="T10" fmla="*/ 61 w 242"/>
                  <a:gd name="T11" fmla="*/ 295 h 377"/>
                  <a:gd name="T12" fmla="*/ 84 w 242"/>
                  <a:gd name="T13" fmla="*/ 326 h 377"/>
                  <a:gd name="T14" fmla="*/ 120 w 242"/>
                  <a:gd name="T15" fmla="*/ 338 h 377"/>
                  <a:gd name="T16" fmla="*/ 158 w 242"/>
                  <a:gd name="T17" fmla="*/ 326 h 377"/>
                  <a:gd name="T18" fmla="*/ 181 w 242"/>
                  <a:gd name="T19" fmla="*/ 295 h 377"/>
                  <a:gd name="T20" fmla="*/ 191 w 242"/>
                  <a:gd name="T21" fmla="*/ 251 h 377"/>
                  <a:gd name="T22" fmla="*/ 195 w 242"/>
                  <a:gd name="T23" fmla="*/ 188 h 377"/>
                  <a:gd name="T24" fmla="*/ 191 w 242"/>
                  <a:gd name="T25" fmla="*/ 125 h 377"/>
                  <a:gd name="T26" fmla="*/ 181 w 242"/>
                  <a:gd name="T27" fmla="*/ 82 h 377"/>
                  <a:gd name="T28" fmla="*/ 158 w 242"/>
                  <a:gd name="T29" fmla="*/ 51 h 377"/>
                  <a:gd name="T30" fmla="*/ 120 w 242"/>
                  <a:gd name="T31" fmla="*/ 37 h 377"/>
                  <a:gd name="T32" fmla="*/ 149 w 242"/>
                  <a:gd name="T33" fmla="*/ 3 h 377"/>
                  <a:gd name="T34" fmla="*/ 194 w 242"/>
                  <a:gd name="T35" fmla="*/ 26 h 377"/>
                  <a:gd name="T36" fmla="*/ 224 w 242"/>
                  <a:gd name="T37" fmla="*/ 71 h 377"/>
                  <a:gd name="T38" fmla="*/ 238 w 242"/>
                  <a:gd name="T39" fmla="*/ 125 h 377"/>
                  <a:gd name="T40" fmla="*/ 242 w 242"/>
                  <a:gd name="T41" fmla="*/ 188 h 377"/>
                  <a:gd name="T42" fmla="*/ 236 w 242"/>
                  <a:gd name="T43" fmla="*/ 264 h 377"/>
                  <a:gd name="T44" fmla="*/ 218 w 242"/>
                  <a:gd name="T45" fmla="*/ 318 h 377"/>
                  <a:gd name="T46" fmla="*/ 189 w 242"/>
                  <a:gd name="T47" fmla="*/ 354 h 377"/>
                  <a:gd name="T48" fmla="*/ 146 w 242"/>
                  <a:gd name="T49" fmla="*/ 374 h 377"/>
                  <a:gd name="T50" fmla="*/ 96 w 242"/>
                  <a:gd name="T51" fmla="*/ 374 h 377"/>
                  <a:gd name="T52" fmla="*/ 53 w 242"/>
                  <a:gd name="T53" fmla="*/ 355 h 377"/>
                  <a:gd name="T54" fmla="*/ 23 w 242"/>
                  <a:gd name="T55" fmla="*/ 318 h 377"/>
                  <a:gd name="T56" fmla="*/ 6 w 242"/>
                  <a:gd name="T57" fmla="*/ 261 h 377"/>
                  <a:gd name="T58" fmla="*/ 0 w 242"/>
                  <a:gd name="T59" fmla="*/ 188 h 377"/>
                  <a:gd name="T60" fmla="*/ 6 w 242"/>
                  <a:gd name="T61" fmla="*/ 112 h 377"/>
                  <a:gd name="T62" fmla="*/ 24 w 242"/>
                  <a:gd name="T63" fmla="*/ 59 h 377"/>
                  <a:gd name="T64" fmla="*/ 54 w 242"/>
                  <a:gd name="T65" fmla="*/ 21 h 377"/>
                  <a:gd name="T66" fmla="*/ 96 w 242"/>
                  <a:gd name="T67" fmla="*/ 2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42" h="377">
                    <a:moveTo>
                      <a:pt x="120" y="37"/>
                    </a:moveTo>
                    <a:lnTo>
                      <a:pt x="101" y="41"/>
                    </a:lnTo>
                    <a:lnTo>
                      <a:pt x="84" y="50"/>
                    </a:lnTo>
                    <a:lnTo>
                      <a:pt x="70" y="64"/>
                    </a:lnTo>
                    <a:lnTo>
                      <a:pt x="59" y="84"/>
                    </a:lnTo>
                    <a:lnTo>
                      <a:pt x="53" y="111"/>
                    </a:lnTo>
                    <a:lnTo>
                      <a:pt x="48" y="146"/>
                    </a:lnTo>
                    <a:lnTo>
                      <a:pt x="46" y="188"/>
                    </a:lnTo>
                    <a:lnTo>
                      <a:pt x="48" y="222"/>
                    </a:lnTo>
                    <a:lnTo>
                      <a:pt x="50" y="251"/>
                    </a:lnTo>
                    <a:lnTo>
                      <a:pt x="54" y="275"/>
                    </a:lnTo>
                    <a:lnTo>
                      <a:pt x="61" y="295"/>
                    </a:lnTo>
                    <a:lnTo>
                      <a:pt x="68" y="309"/>
                    </a:lnTo>
                    <a:lnTo>
                      <a:pt x="84" y="326"/>
                    </a:lnTo>
                    <a:lnTo>
                      <a:pt x="101" y="336"/>
                    </a:lnTo>
                    <a:lnTo>
                      <a:pt x="120" y="338"/>
                    </a:lnTo>
                    <a:lnTo>
                      <a:pt x="141" y="336"/>
                    </a:lnTo>
                    <a:lnTo>
                      <a:pt x="158" y="326"/>
                    </a:lnTo>
                    <a:lnTo>
                      <a:pt x="173" y="309"/>
                    </a:lnTo>
                    <a:lnTo>
                      <a:pt x="181" y="295"/>
                    </a:lnTo>
                    <a:lnTo>
                      <a:pt x="187" y="275"/>
                    </a:lnTo>
                    <a:lnTo>
                      <a:pt x="191" y="251"/>
                    </a:lnTo>
                    <a:lnTo>
                      <a:pt x="194" y="222"/>
                    </a:lnTo>
                    <a:lnTo>
                      <a:pt x="195" y="188"/>
                    </a:lnTo>
                    <a:lnTo>
                      <a:pt x="194" y="154"/>
                    </a:lnTo>
                    <a:lnTo>
                      <a:pt x="191" y="125"/>
                    </a:lnTo>
                    <a:lnTo>
                      <a:pt x="187" y="101"/>
                    </a:lnTo>
                    <a:lnTo>
                      <a:pt x="181" y="82"/>
                    </a:lnTo>
                    <a:lnTo>
                      <a:pt x="173" y="68"/>
                    </a:lnTo>
                    <a:lnTo>
                      <a:pt x="158" y="51"/>
                    </a:lnTo>
                    <a:lnTo>
                      <a:pt x="141" y="41"/>
                    </a:lnTo>
                    <a:lnTo>
                      <a:pt x="120" y="37"/>
                    </a:lnTo>
                    <a:close/>
                    <a:moveTo>
                      <a:pt x="120" y="0"/>
                    </a:moveTo>
                    <a:lnTo>
                      <a:pt x="149" y="3"/>
                    </a:lnTo>
                    <a:lnTo>
                      <a:pt x="173" y="12"/>
                    </a:lnTo>
                    <a:lnTo>
                      <a:pt x="194" y="26"/>
                    </a:lnTo>
                    <a:lnTo>
                      <a:pt x="211" y="46"/>
                    </a:lnTo>
                    <a:lnTo>
                      <a:pt x="224" y="71"/>
                    </a:lnTo>
                    <a:lnTo>
                      <a:pt x="234" y="101"/>
                    </a:lnTo>
                    <a:lnTo>
                      <a:pt x="238" y="125"/>
                    </a:lnTo>
                    <a:lnTo>
                      <a:pt x="240" y="155"/>
                    </a:lnTo>
                    <a:lnTo>
                      <a:pt x="242" y="188"/>
                    </a:lnTo>
                    <a:lnTo>
                      <a:pt x="240" y="228"/>
                    </a:lnTo>
                    <a:lnTo>
                      <a:pt x="236" y="264"/>
                    </a:lnTo>
                    <a:lnTo>
                      <a:pt x="229" y="293"/>
                    </a:lnTo>
                    <a:lnTo>
                      <a:pt x="218" y="318"/>
                    </a:lnTo>
                    <a:lnTo>
                      <a:pt x="204" y="338"/>
                    </a:lnTo>
                    <a:lnTo>
                      <a:pt x="189" y="354"/>
                    </a:lnTo>
                    <a:lnTo>
                      <a:pt x="169" y="367"/>
                    </a:lnTo>
                    <a:lnTo>
                      <a:pt x="146" y="374"/>
                    </a:lnTo>
                    <a:lnTo>
                      <a:pt x="120" y="377"/>
                    </a:lnTo>
                    <a:lnTo>
                      <a:pt x="96" y="374"/>
                    </a:lnTo>
                    <a:lnTo>
                      <a:pt x="72" y="367"/>
                    </a:lnTo>
                    <a:lnTo>
                      <a:pt x="53" y="355"/>
                    </a:lnTo>
                    <a:lnTo>
                      <a:pt x="36" y="338"/>
                    </a:lnTo>
                    <a:lnTo>
                      <a:pt x="23" y="318"/>
                    </a:lnTo>
                    <a:lnTo>
                      <a:pt x="13" y="292"/>
                    </a:lnTo>
                    <a:lnTo>
                      <a:pt x="6" y="261"/>
                    </a:lnTo>
                    <a:lnTo>
                      <a:pt x="1" y="227"/>
                    </a:lnTo>
                    <a:lnTo>
                      <a:pt x="0" y="188"/>
                    </a:lnTo>
                    <a:lnTo>
                      <a:pt x="1" y="147"/>
                    </a:lnTo>
                    <a:lnTo>
                      <a:pt x="6" y="112"/>
                    </a:lnTo>
                    <a:lnTo>
                      <a:pt x="13" y="83"/>
                    </a:lnTo>
                    <a:lnTo>
                      <a:pt x="24" y="59"/>
                    </a:lnTo>
                    <a:lnTo>
                      <a:pt x="37" y="38"/>
                    </a:lnTo>
                    <a:lnTo>
                      <a:pt x="54" y="21"/>
                    </a:lnTo>
                    <a:lnTo>
                      <a:pt x="72" y="10"/>
                    </a:lnTo>
                    <a:lnTo>
                      <a:pt x="96" y="2"/>
                    </a:lnTo>
                    <a:lnTo>
                      <a:pt x="1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6" name="Freeform 31"/>
              <p:cNvSpPr>
                <a:spLocks noEditPoints="1"/>
              </p:cNvSpPr>
              <p:nvPr/>
            </p:nvSpPr>
            <p:spPr bwMode="auto">
              <a:xfrm>
                <a:off x="5726" y="2894"/>
                <a:ext cx="80" cy="125"/>
              </a:xfrm>
              <a:custGeom>
                <a:avLst/>
                <a:gdLst>
                  <a:gd name="T0" fmla="*/ 100 w 241"/>
                  <a:gd name="T1" fmla="*/ 40 h 376"/>
                  <a:gd name="T2" fmla="*/ 69 w 241"/>
                  <a:gd name="T3" fmla="*/ 64 h 376"/>
                  <a:gd name="T4" fmla="*/ 51 w 241"/>
                  <a:gd name="T5" fmla="*/ 112 h 376"/>
                  <a:gd name="T6" fmla="*/ 46 w 241"/>
                  <a:gd name="T7" fmla="*/ 188 h 376"/>
                  <a:gd name="T8" fmla="*/ 50 w 241"/>
                  <a:gd name="T9" fmla="*/ 251 h 376"/>
                  <a:gd name="T10" fmla="*/ 59 w 241"/>
                  <a:gd name="T11" fmla="*/ 294 h 376"/>
                  <a:gd name="T12" fmla="*/ 82 w 241"/>
                  <a:gd name="T13" fmla="*/ 325 h 376"/>
                  <a:gd name="T14" fmla="*/ 120 w 241"/>
                  <a:gd name="T15" fmla="*/ 339 h 376"/>
                  <a:gd name="T16" fmla="*/ 157 w 241"/>
                  <a:gd name="T17" fmla="*/ 325 h 376"/>
                  <a:gd name="T18" fmla="*/ 182 w 241"/>
                  <a:gd name="T19" fmla="*/ 289 h 376"/>
                  <a:gd name="T20" fmla="*/ 194 w 241"/>
                  <a:gd name="T21" fmla="*/ 229 h 376"/>
                  <a:gd name="T22" fmla="*/ 194 w 241"/>
                  <a:gd name="T23" fmla="*/ 154 h 376"/>
                  <a:gd name="T24" fmla="*/ 187 w 241"/>
                  <a:gd name="T25" fmla="*/ 100 h 376"/>
                  <a:gd name="T26" fmla="*/ 173 w 241"/>
                  <a:gd name="T27" fmla="*/ 67 h 376"/>
                  <a:gd name="T28" fmla="*/ 139 w 241"/>
                  <a:gd name="T29" fmla="*/ 40 h 376"/>
                  <a:gd name="T30" fmla="*/ 120 w 241"/>
                  <a:gd name="T31" fmla="*/ 0 h 376"/>
                  <a:gd name="T32" fmla="*/ 157 w 241"/>
                  <a:gd name="T33" fmla="*/ 5 h 376"/>
                  <a:gd name="T34" fmla="*/ 194 w 241"/>
                  <a:gd name="T35" fmla="*/ 26 h 376"/>
                  <a:gd name="T36" fmla="*/ 223 w 241"/>
                  <a:gd name="T37" fmla="*/ 71 h 376"/>
                  <a:gd name="T38" fmla="*/ 237 w 241"/>
                  <a:gd name="T39" fmla="*/ 125 h 376"/>
                  <a:gd name="T40" fmla="*/ 241 w 241"/>
                  <a:gd name="T41" fmla="*/ 188 h 376"/>
                  <a:gd name="T42" fmla="*/ 235 w 241"/>
                  <a:gd name="T43" fmla="*/ 263 h 376"/>
                  <a:gd name="T44" fmla="*/ 217 w 241"/>
                  <a:gd name="T45" fmla="*/ 317 h 376"/>
                  <a:gd name="T46" fmla="*/ 187 w 241"/>
                  <a:gd name="T47" fmla="*/ 355 h 376"/>
                  <a:gd name="T48" fmla="*/ 146 w 241"/>
                  <a:gd name="T49" fmla="*/ 374 h 376"/>
                  <a:gd name="T50" fmla="*/ 95 w 241"/>
                  <a:gd name="T51" fmla="*/ 374 h 376"/>
                  <a:gd name="T52" fmla="*/ 53 w 241"/>
                  <a:gd name="T53" fmla="*/ 355 h 376"/>
                  <a:gd name="T54" fmla="*/ 23 w 241"/>
                  <a:gd name="T55" fmla="*/ 317 h 376"/>
                  <a:gd name="T56" fmla="*/ 5 w 241"/>
                  <a:gd name="T57" fmla="*/ 262 h 376"/>
                  <a:gd name="T58" fmla="*/ 0 w 241"/>
                  <a:gd name="T59" fmla="*/ 188 h 376"/>
                  <a:gd name="T60" fmla="*/ 5 w 241"/>
                  <a:gd name="T61" fmla="*/ 112 h 376"/>
                  <a:gd name="T62" fmla="*/ 23 w 241"/>
                  <a:gd name="T63" fmla="*/ 58 h 376"/>
                  <a:gd name="T64" fmla="*/ 53 w 241"/>
                  <a:gd name="T65" fmla="*/ 21 h 376"/>
                  <a:gd name="T66" fmla="*/ 95 w 241"/>
                  <a:gd name="T67" fmla="*/ 3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41" h="376">
                    <a:moveTo>
                      <a:pt x="120" y="37"/>
                    </a:moveTo>
                    <a:lnTo>
                      <a:pt x="100" y="40"/>
                    </a:lnTo>
                    <a:lnTo>
                      <a:pt x="84" y="49"/>
                    </a:lnTo>
                    <a:lnTo>
                      <a:pt x="69" y="64"/>
                    </a:lnTo>
                    <a:lnTo>
                      <a:pt x="59" y="84"/>
                    </a:lnTo>
                    <a:lnTo>
                      <a:pt x="51" y="112"/>
                    </a:lnTo>
                    <a:lnTo>
                      <a:pt x="47" y="147"/>
                    </a:lnTo>
                    <a:lnTo>
                      <a:pt x="46" y="188"/>
                    </a:lnTo>
                    <a:lnTo>
                      <a:pt x="47" y="222"/>
                    </a:lnTo>
                    <a:lnTo>
                      <a:pt x="50" y="251"/>
                    </a:lnTo>
                    <a:lnTo>
                      <a:pt x="54" y="275"/>
                    </a:lnTo>
                    <a:lnTo>
                      <a:pt x="59" y="294"/>
                    </a:lnTo>
                    <a:lnTo>
                      <a:pt x="67" y="308"/>
                    </a:lnTo>
                    <a:lnTo>
                      <a:pt x="82" y="325"/>
                    </a:lnTo>
                    <a:lnTo>
                      <a:pt x="100" y="335"/>
                    </a:lnTo>
                    <a:lnTo>
                      <a:pt x="120" y="339"/>
                    </a:lnTo>
                    <a:lnTo>
                      <a:pt x="140" y="335"/>
                    </a:lnTo>
                    <a:lnTo>
                      <a:pt x="157" y="325"/>
                    </a:lnTo>
                    <a:lnTo>
                      <a:pt x="173" y="308"/>
                    </a:lnTo>
                    <a:lnTo>
                      <a:pt x="182" y="289"/>
                    </a:lnTo>
                    <a:lnTo>
                      <a:pt x="188" y="263"/>
                    </a:lnTo>
                    <a:lnTo>
                      <a:pt x="194" y="229"/>
                    </a:lnTo>
                    <a:lnTo>
                      <a:pt x="195" y="188"/>
                    </a:lnTo>
                    <a:lnTo>
                      <a:pt x="194" y="154"/>
                    </a:lnTo>
                    <a:lnTo>
                      <a:pt x="191" y="125"/>
                    </a:lnTo>
                    <a:lnTo>
                      <a:pt x="187" y="100"/>
                    </a:lnTo>
                    <a:lnTo>
                      <a:pt x="181" y="81"/>
                    </a:lnTo>
                    <a:lnTo>
                      <a:pt x="173" y="67"/>
                    </a:lnTo>
                    <a:lnTo>
                      <a:pt x="157" y="50"/>
                    </a:lnTo>
                    <a:lnTo>
                      <a:pt x="139" y="40"/>
                    </a:lnTo>
                    <a:lnTo>
                      <a:pt x="120" y="37"/>
                    </a:lnTo>
                    <a:close/>
                    <a:moveTo>
                      <a:pt x="120" y="0"/>
                    </a:moveTo>
                    <a:lnTo>
                      <a:pt x="139" y="2"/>
                    </a:lnTo>
                    <a:lnTo>
                      <a:pt x="157" y="5"/>
                    </a:lnTo>
                    <a:lnTo>
                      <a:pt x="173" y="12"/>
                    </a:lnTo>
                    <a:lnTo>
                      <a:pt x="194" y="26"/>
                    </a:lnTo>
                    <a:lnTo>
                      <a:pt x="209" y="46"/>
                    </a:lnTo>
                    <a:lnTo>
                      <a:pt x="223" y="71"/>
                    </a:lnTo>
                    <a:lnTo>
                      <a:pt x="234" y="100"/>
                    </a:lnTo>
                    <a:lnTo>
                      <a:pt x="237" y="125"/>
                    </a:lnTo>
                    <a:lnTo>
                      <a:pt x="240" y="154"/>
                    </a:lnTo>
                    <a:lnTo>
                      <a:pt x="241" y="188"/>
                    </a:lnTo>
                    <a:lnTo>
                      <a:pt x="240" y="229"/>
                    </a:lnTo>
                    <a:lnTo>
                      <a:pt x="235" y="263"/>
                    </a:lnTo>
                    <a:lnTo>
                      <a:pt x="227" y="293"/>
                    </a:lnTo>
                    <a:lnTo>
                      <a:pt x="217" y="317"/>
                    </a:lnTo>
                    <a:lnTo>
                      <a:pt x="204" y="338"/>
                    </a:lnTo>
                    <a:lnTo>
                      <a:pt x="187" y="355"/>
                    </a:lnTo>
                    <a:lnTo>
                      <a:pt x="169" y="366"/>
                    </a:lnTo>
                    <a:lnTo>
                      <a:pt x="146" y="374"/>
                    </a:lnTo>
                    <a:lnTo>
                      <a:pt x="120" y="376"/>
                    </a:lnTo>
                    <a:lnTo>
                      <a:pt x="95" y="374"/>
                    </a:lnTo>
                    <a:lnTo>
                      <a:pt x="72" y="366"/>
                    </a:lnTo>
                    <a:lnTo>
                      <a:pt x="53" y="355"/>
                    </a:lnTo>
                    <a:lnTo>
                      <a:pt x="36" y="338"/>
                    </a:lnTo>
                    <a:lnTo>
                      <a:pt x="23" y="317"/>
                    </a:lnTo>
                    <a:lnTo>
                      <a:pt x="12" y="292"/>
                    </a:lnTo>
                    <a:lnTo>
                      <a:pt x="5" y="262"/>
                    </a:lnTo>
                    <a:lnTo>
                      <a:pt x="1" y="227"/>
                    </a:lnTo>
                    <a:lnTo>
                      <a:pt x="0" y="188"/>
                    </a:lnTo>
                    <a:lnTo>
                      <a:pt x="1" y="147"/>
                    </a:lnTo>
                    <a:lnTo>
                      <a:pt x="5" y="112"/>
                    </a:lnTo>
                    <a:lnTo>
                      <a:pt x="12" y="82"/>
                    </a:lnTo>
                    <a:lnTo>
                      <a:pt x="23" y="58"/>
                    </a:lnTo>
                    <a:lnTo>
                      <a:pt x="37" y="37"/>
                    </a:lnTo>
                    <a:lnTo>
                      <a:pt x="53" y="21"/>
                    </a:lnTo>
                    <a:lnTo>
                      <a:pt x="72" y="9"/>
                    </a:lnTo>
                    <a:lnTo>
                      <a:pt x="95" y="3"/>
                    </a:lnTo>
                    <a:lnTo>
                      <a:pt x="1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7" name="Freeform 32"/>
              <p:cNvSpPr>
                <a:spLocks noEditPoints="1"/>
              </p:cNvSpPr>
              <p:nvPr/>
            </p:nvSpPr>
            <p:spPr bwMode="auto">
              <a:xfrm>
                <a:off x="5822" y="2894"/>
                <a:ext cx="80" cy="125"/>
              </a:xfrm>
              <a:custGeom>
                <a:avLst/>
                <a:gdLst>
                  <a:gd name="T0" fmla="*/ 101 w 242"/>
                  <a:gd name="T1" fmla="*/ 40 h 376"/>
                  <a:gd name="T2" fmla="*/ 70 w 242"/>
                  <a:gd name="T3" fmla="*/ 64 h 376"/>
                  <a:gd name="T4" fmla="*/ 52 w 242"/>
                  <a:gd name="T5" fmla="*/ 112 h 376"/>
                  <a:gd name="T6" fmla="*/ 46 w 242"/>
                  <a:gd name="T7" fmla="*/ 188 h 376"/>
                  <a:gd name="T8" fmla="*/ 50 w 242"/>
                  <a:gd name="T9" fmla="*/ 251 h 376"/>
                  <a:gd name="T10" fmla="*/ 59 w 242"/>
                  <a:gd name="T11" fmla="*/ 294 h 376"/>
                  <a:gd name="T12" fmla="*/ 83 w 242"/>
                  <a:gd name="T13" fmla="*/ 325 h 376"/>
                  <a:gd name="T14" fmla="*/ 120 w 242"/>
                  <a:gd name="T15" fmla="*/ 339 h 376"/>
                  <a:gd name="T16" fmla="*/ 158 w 242"/>
                  <a:gd name="T17" fmla="*/ 325 h 376"/>
                  <a:gd name="T18" fmla="*/ 182 w 242"/>
                  <a:gd name="T19" fmla="*/ 289 h 376"/>
                  <a:gd name="T20" fmla="*/ 194 w 242"/>
                  <a:gd name="T21" fmla="*/ 229 h 376"/>
                  <a:gd name="T22" fmla="*/ 194 w 242"/>
                  <a:gd name="T23" fmla="*/ 154 h 376"/>
                  <a:gd name="T24" fmla="*/ 187 w 242"/>
                  <a:gd name="T25" fmla="*/ 100 h 376"/>
                  <a:gd name="T26" fmla="*/ 173 w 242"/>
                  <a:gd name="T27" fmla="*/ 67 h 376"/>
                  <a:gd name="T28" fmla="*/ 141 w 242"/>
                  <a:gd name="T29" fmla="*/ 40 h 376"/>
                  <a:gd name="T30" fmla="*/ 120 w 242"/>
                  <a:gd name="T31" fmla="*/ 0 h 376"/>
                  <a:gd name="T32" fmla="*/ 173 w 242"/>
                  <a:gd name="T33" fmla="*/ 12 h 376"/>
                  <a:gd name="T34" fmla="*/ 211 w 242"/>
                  <a:gd name="T35" fmla="*/ 46 h 376"/>
                  <a:gd name="T36" fmla="*/ 233 w 242"/>
                  <a:gd name="T37" fmla="*/ 100 h 376"/>
                  <a:gd name="T38" fmla="*/ 240 w 242"/>
                  <a:gd name="T39" fmla="*/ 154 h 376"/>
                  <a:gd name="T40" fmla="*/ 240 w 242"/>
                  <a:gd name="T41" fmla="*/ 229 h 376"/>
                  <a:gd name="T42" fmla="*/ 227 w 242"/>
                  <a:gd name="T43" fmla="*/ 293 h 376"/>
                  <a:gd name="T44" fmla="*/ 204 w 242"/>
                  <a:gd name="T45" fmla="*/ 338 h 376"/>
                  <a:gd name="T46" fmla="*/ 168 w 242"/>
                  <a:gd name="T47" fmla="*/ 366 h 376"/>
                  <a:gd name="T48" fmla="*/ 120 w 242"/>
                  <a:gd name="T49" fmla="*/ 376 h 376"/>
                  <a:gd name="T50" fmla="*/ 72 w 242"/>
                  <a:gd name="T51" fmla="*/ 366 h 376"/>
                  <a:gd name="T52" fmla="*/ 36 w 242"/>
                  <a:gd name="T53" fmla="*/ 338 h 376"/>
                  <a:gd name="T54" fmla="*/ 13 w 242"/>
                  <a:gd name="T55" fmla="*/ 292 h 376"/>
                  <a:gd name="T56" fmla="*/ 1 w 242"/>
                  <a:gd name="T57" fmla="*/ 227 h 376"/>
                  <a:gd name="T58" fmla="*/ 1 w 242"/>
                  <a:gd name="T59" fmla="*/ 147 h 376"/>
                  <a:gd name="T60" fmla="*/ 13 w 242"/>
                  <a:gd name="T61" fmla="*/ 82 h 376"/>
                  <a:gd name="T62" fmla="*/ 37 w 242"/>
                  <a:gd name="T63" fmla="*/ 37 h 376"/>
                  <a:gd name="T64" fmla="*/ 72 w 242"/>
                  <a:gd name="T65" fmla="*/ 9 h 376"/>
                  <a:gd name="T66" fmla="*/ 120 w 242"/>
                  <a:gd name="T67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42" h="376">
                    <a:moveTo>
                      <a:pt x="120" y="37"/>
                    </a:moveTo>
                    <a:lnTo>
                      <a:pt x="101" y="40"/>
                    </a:lnTo>
                    <a:lnTo>
                      <a:pt x="84" y="49"/>
                    </a:lnTo>
                    <a:lnTo>
                      <a:pt x="70" y="64"/>
                    </a:lnTo>
                    <a:lnTo>
                      <a:pt x="59" y="84"/>
                    </a:lnTo>
                    <a:lnTo>
                      <a:pt x="52" y="112"/>
                    </a:lnTo>
                    <a:lnTo>
                      <a:pt x="48" y="147"/>
                    </a:lnTo>
                    <a:lnTo>
                      <a:pt x="46" y="188"/>
                    </a:lnTo>
                    <a:lnTo>
                      <a:pt x="48" y="222"/>
                    </a:lnTo>
                    <a:lnTo>
                      <a:pt x="50" y="251"/>
                    </a:lnTo>
                    <a:lnTo>
                      <a:pt x="54" y="275"/>
                    </a:lnTo>
                    <a:lnTo>
                      <a:pt x="59" y="294"/>
                    </a:lnTo>
                    <a:lnTo>
                      <a:pt x="67" y="308"/>
                    </a:lnTo>
                    <a:lnTo>
                      <a:pt x="83" y="325"/>
                    </a:lnTo>
                    <a:lnTo>
                      <a:pt x="101" y="335"/>
                    </a:lnTo>
                    <a:lnTo>
                      <a:pt x="120" y="339"/>
                    </a:lnTo>
                    <a:lnTo>
                      <a:pt x="141" y="335"/>
                    </a:lnTo>
                    <a:lnTo>
                      <a:pt x="158" y="325"/>
                    </a:lnTo>
                    <a:lnTo>
                      <a:pt x="173" y="308"/>
                    </a:lnTo>
                    <a:lnTo>
                      <a:pt x="182" y="289"/>
                    </a:lnTo>
                    <a:lnTo>
                      <a:pt x="189" y="263"/>
                    </a:lnTo>
                    <a:lnTo>
                      <a:pt x="194" y="229"/>
                    </a:lnTo>
                    <a:lnTo>
                      <a:pt x="195" y="188"/>
                    </a:lnTo>
                    <a:lnTo>
                      <a:pt x="194" y="154"/>
                    </a:lnTo>
                    <a:lnTo>
                      <a:pt x="191" y="125"/>
                    </a:lnTo>
                    <a:lnTo>
                      <a:pt x="187" y="100"/>
                    </a:lnTo>
                    <a:lnTo>
                      <a:pt x="181" y="81"/>
                    </a:lnTo>
                    <a:lnTo>
                      <a:pt x="173" y="67"/>
                    </a:lnTo>
                    <a:lnTo>
                      <a:pt x="158" y="50"/>
                    </a:lnTo>
                    <a:lnTo>
                      <a:pt x="141" y="40"/>
                    </a:lnTo>
                    <a:lnTo>
                      <a:pt x="120" y="37"/>
                    </a:lnTo>
                    <a:close/>
                    <a:moveTo>
                      <a:pt x="120" y="0"/>
                    </a:moveTo>
                    <a:lnTo>
                      <a:pt x="149" y="3"/>
                    </a:lnTo>
                    <a:lnTo>
                      <a:pt x="173" y="12"/>
                    </a:lnTo>
                    <a:lnTo>
                      <a:pt x="194" y="26"/>
                    </a:lnTo>
                    <a:lnTo>
                      <a:pt x="211" y="46"/>
                    </a:lnTo>
                    <a:lnTo>
                      <a:pt x="224" y="71"/>
                    </a:lnTo>
                    <a:lnTo>
                      <a:pt x="233" y="100"/>
                    </a:lnTo>
                    <a:lnTo>
                      <a:pt x="238" y="125"/>
                    </a:lnTo>
                    <a:lnTo>
                      <a:pt x="240" y="154"/>
                    </a:lnTo>
                    <a:lnTo>
                      <a:pt x="242" y="188"/>
                    </a:lnTo>
                    <a:lnTo>
                      <a:pt x="240" y="229"/>
                    </a:lnTo>
                    <a:lnTo>
                      <a:pt x="235" y="263"/>
                    </a:lnTo>
                    <a:lnTo>
                      <a:pt x="227" y="293"/>
                    </a:lnTo>
                    <a:lnTo>
                      <a:pt x="217" y="317"/>
                    </a:lnTo>
                    <a:lnTo>
                      <a:pt x="204" y="338"/>
                    </a:lnTo>
                    <a:lnTo>
                      <a:pt x="187" y="355"/>
                    </a:lnTo>
                    <a:lnTo>
                      <a:pt x="168" y="366"/>
                    </a:lnTo>
                    <a:lnTo>
                      <a:pt x="146" y="374"/>
                    </a:lnTo>
                    <a:lnTo>
                      <a:pt x="120" y="376"/>
                    </a:lnTo>
                    <a:lnTo>
                      <a:pt x="94" y="374"/>
                    </a:lnTo>
                    <a:lnTo>
                      <a:pt x="72" y="366"/>
                    </a:lnTo>
                    <a:lnTo>
                      <a:pt x="53" y="355"/>
                    </a:lnTo>
                    <a:lnTo>
                      <a:pt x="36" y="338"/>
                    </a:lnTo>
                    <a:lnTo>
                      <a:pt x="23" y="317"/>
                    </a:lnTo>
                    <a:lnTo>
                      <a:pt x="13" y="292"/>
                    </a:lnTo>
                    <a:lnTo>
                      <a:pt x="5" y="262"/>
                    </a:lnTo>
                    <a:lnTo>
                      <a:pt x="1" y="227"/>
                    </a:lnTo>
                    <a:lnTo>
                      <a:pt x="0" y="188"/>
                    </a:lnTo>
                    <a:lnTo>
                      <a:pt x="1" y="147"/>
                    </a:lnTo>
                    <a:lnTo>
                      <a:pt x="5" y="112"/>
                    </a:lnTo>
                    <a:lnTo>
                      <a:pt x="13" y="82"/>
                    </a:lnTo>
                    <a:lnTo>
                      <a:pt x="23" y="58"/>
                    </a:lnTo>
                    <a:lnTo>
                      <a:pt x="37" y="37"/>
                    </a:lnTo>
                    <a:lnTo>
                      <a:pt x="53" y="21"/>
                    </a:lnTo>
                    <a:lnTo>
                      <a:pt x="72" y="9"/>
                    </a:lnTo>
                    <a:lnTo>
                      <a:pt x="96" y="3"/>
                    </a:lnTo>
                    <a:lnTo>
                      <a:pt x="1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8" name="Freeform 33"/>
              <p:cNvSpPr>
                <a:spLocks noEditPoints="1"/>
              </p:cNvSpPr>
              <p:nvPr/>
            </p:nvSpPr>
            <p:spPr bwMode="auto">
              <a:xfrm>
                <a:off x="5918" y="2894"/>
                <a:ext cx="80" cy="125"/>
              </a:xfrm>
              <a:custGeom>
                <a:avLst/>
                <a:gdLst>
                  <a:gd name="T0" fmla="*/ 101 w 242"/>
                  <a:gd name="T1" fmla="*/ 40 h 376"/>
                  <a:gd name="T2" fmla="*/ 70 w 242"/>
                  <a:gd name="T3" fmla="*/ 64 h 376"/>
                  <a:gd name="T4" fmla="*/ 56 w 242"/>
                  <a:gd name="T5" fmla="*/ 99 h 376"/>
                  <a:gd name="T6" fmla="*/ 48 w 242"/>
                  <a:gd name="T7" fmla="*/ 154 h 376"/>
                  <a:gd name="T8" fmla="*/ 48 w 242"/>
                  <a:gd name="T9" fmla="*/ 222 h 376"/>
                  <a:gd name="T10" fmla="*/ 55 w 242"/>
                  <a:gd name="T11" fmla="*/ 275 h 376"/>
                  <a:gd name="T12" fmla="*/ 68 w 242"/>
                  <a:gd name="T13" fmla="*/ 308 h 376"/>
                  <a:gd name="T14" fmla="*/ 101 w 242"/>
                  <a:gd name="T15" fmla="*/ 335 h 376"/>
                  <a:gd name="T16" fmla="*/ 141 w 242"/>
                  <a:gd name="T17" fmla="*/ 335 h 376"/>
                  <a:gd name="T18" fmla="*/ 174 w 242"/>
                  <a:gd name="T19" fmla="*/ 308 h 376"/>
                  <a:gd name="T20" fmla="*/ 189 w 242"/>
                  <a:gd name="T21" fmla="*/ 263 h 376"/>
                  <a:gd name="T22" fmla="*/ 196 w 242"/>
                  <a:gd name="T23" fmla="*/ 188 h 376"/>
                  <a:gd name="T24" fmla="*/ 190 w 242"/>
                  <a:gd name="T25" fmla="*/ 112 h 376"/>
                  <a:gd name="T26" fmla="*/ 174 w 242"/>
                  <a:gd name="T27" fmla="*/ 67 h 376"/>
                  <a:gd name="T28" fmla="*/ 141 w 242"/>
                  <a:gd name="T29" fmla="*/ 40 h 376"/>
                  <a:gd name="T30" fmla="*/ 121 w 242"/>
                  <a:gd name="T31" fmla="*/ 0 h 376"/>
                  <a:gd name="T32" fmla="*/ 174 w 242"/>
                  <a:gd name="T33" fmla="*/ 12 h 376"/>
                  <a:gd name="T34" fmla="*/ 210 w 242"/>
                  <a:gd name="T35" fmla="*/ 46 h 376"/>
                  <a:gd name="T36" fmla="*/ 233 w 242"/>
                  <a:gd name="T37" fmla="*/ 100 h 376"/>
                  <a:gd name="T38" fmla="*/ 241 w 242"/>
                  <a:gd name="T39" fmla="*/ 154 h 376"/>
                  <a:gd name="T40" fmla="*/ 241 w 242"/>
                  <a:gd name="T41" fmla="*/ 229 h 376"/>
                  <a:gd name="T42" fmla="*/ 228 w 242"/>
                  <a:gd name="T43" fmla="*/ 293 h 376"/>
                  <a:gd name="T44" fmla="*/ 205 w 242"/>
                  <a:gd name="T45" fmla="*/ 338 h 376"/>
                  <a:gd name="T46" fmla="*/ 168 w 242"/>
                  <a:gd name="T47" fmla="*/ 366 h 376"/>
                  <a:gd name="T48" fmla="*/ 121 w 242"/>
                  <a:gd name="T49" fmla="*/ 376 h 376"/>
                  <a:gd name="T50" fmla="*/ 73 w 242"/>
                  <a:gd name="T51" fmla="*/ 366 h 376"/>
                  <a:gd name="T52" fmla="*/ 36 w 242"/>
                  <a:gd name="T53" fmla="*/ 338 h 376"/>
                  <a:gd name="T54" fmla="*/ 13 w 242"/>
                  <a:gd name="T55" fmla="*/ 292 h 376"/>
                  <a:gd name="T56" fmla="*/ 2 w 242"/>
                  <a:gd name="T57" fmla="*/ 227 h 376"/>
                  <a:gd name="T58" fmla="*/ 2 w 242"/>
                  <a:gd name="T59" fmla="*/ 147 h 376"/>
                  <a:gd name="T60" fmla="*/ 13 w 242"/>
                  <a:gd name="T61" fmla="*/ 82 h 376"/>
                  <a:gd name="T62" fmla="*/ 38 w 242"/>
                  <a:gd name="T63" fmla="*/ 37 h 376"/>
                  <a:gd name="T64" fmla="*/ 73 w 242"/>
                  <a:gd name="T65" fmla="*/ 9 h 376"/>
                  <a:gd name="T66" fmla="*/ 121 w 242"/>
                  <a:gd name="T67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42" h="376">
                    <a:moveTo>
                      <a:pt x="121" y="37"/>
                    </a:moveTo>
                    <a:lnTo>
                      <a:pt x="101" y="40"/>
                    </a:lnTo>
                    <a:lnTo>
                      <a:pt x="84" y="49"/>
                    </a:lnTo>
                    <a:lnTo>
                      <a:pt x="70" y="64"/>
                    </a:lnTo>
                    <a:lnTo>
                      <a:pt x="62" y="80"/>
                    </a:lnTo>
                    <a:lnTo>
                      <a:pt x="56" y="99"/>
                    </a:lnTo>
                    <a:lnTo>
                      <a:pt x="51" y="125"/>
                    </a:lnTo>
                    <a:lnTo>
                      <a:pt x="48" y="154"/>
                    </a:lnTo>
                    <a:lnTo>
                      <a:pt x="47" y="188"/>
                    </a:lnTo>
                    <a:lnTo>
                      <a:pt x="48" y="222"/>
                    </a:lnTo>
                    <a:lnTo>
                      <a:pt x="51" y="251"/>
                    </a:lnTo>
                    <a:lnTo>
                      <a:pt x="55" y="275"/>
                    </a:lnTo>
                    <a:lnTo>
                      <a:pt x="60" y="294"/>
                    </a:lnTo>
                    <a:lnTo>
                      <a:pt x="68" y="308"/>
                    </a:lnTo>
                    <a:lnTo>
                      <a:pt x="83" y="325"/>
                    </a:lnTo>
                    <a:lnTo>
                      <a:pt x="101" y="335"/>
                    </a:lnTo>
                    <a:lnTo>
                      <a:pt x="121" y="339"/>
                    </a:lnTo>
                    <a:lnTo>
                      <a:pt x="141" y="335"/>
                    </a:lnTo>
                    <a:lnTo>
                      <a:pt x="158" y="325"/>
                    </a:lnTo>
                    <a:lnTo>
                      <a:pt x="174" y="308"/>
                    </a:lnTo>
                    <a:lnTo>
                      <a:pt x="183" y="289"/>
                    </a:lnTo>
                    <a:lnTo>
                      <a:pt x="189" y="263"/>
                    </a:lnTo>
                    <a:lnTo>
                      <a:pt x="194" y="229"/>
                    </a:lnTo>
                    <a:lnTo>
                      <a:pt x="196" y="188"/>
                    </a:lnTo>
                    <a:lnTo>
                      <a:pt x="194" y="147"/>
                    </a:lnTo>
                    <a:lnTo>
                      <a:pt x="190" y="112"/>
                    </a:lnTo>
                    <a:lnTo>
                      <a:pt x="183" y="86"/>
                    </a:lnTo>
                    <a:lnTo>
                      <a:pt x="174" y="67"/>
                    </a:lnTo>
                    <a:lnTo>
                      <a:pt x="158" y="50"/>
                    </a:lnTo>
                    <a:lnTo>
                      <a:pt x="141" y="40"/>
                    </a:lnTo>
                    <a:lnTo>
                      <a:pt x="121" y="37"/>
                    </a:lnTo>
                    <a:close/>
                    <a:moveTo>
                      <a:pt x="121" y="0"/>
                    </a:moveTo>
                    <a:lnTo>
                      <a:pt x="149" y="3"/>
                    </a:lnTo>
                    <a:lnTo>
                      <a:pt x="174" y="12"/>
                    </a:lnTo>
                    <a:lnTo>
                      <a:pt x="194" y="26"/>
                    </a:lnTo>
                    <a:lnTo>
                      <a:pt x="210" y="46"/>
                    </a:lnTo>
                    <a:lnTo>
                      <a:pt x="224" y="71"/>
                    </a:lnTo>
                    <a:lnTo>
                      <a:pt x="233" y="100"/>
                    </a:lnTo>
                    <a:lnTo>
                      <a:pt x="238" y="125"/>
                    </a:lnTo>
                    <a:lnTo>
                      <a:pt x="241" y="154"/>
                    </a:lnTo>
                    <a:lnTo>
                      <a:pt x="242" y="188"/>
                    </a:lnTo>
                    <a:lnTo>
                      <a:pt x="241" y="229"/>
                    </a:lnTo>
                    <a:lnTo>
                      <a:pt x="236" y="263"/>
                    </a:lnTo>
                    <a:lnTo>
                      <a:pt x="228" y="293"/>
                    </a:lnTo>
                    <a:lnTo>
                      <a:pt x="218" y="317"/>
                    </a:lnTo>
                    <a:lnTo>
                      <a:pt x="205" y="338"/>
                    </a:lnTo>
                    <a:lnTo>
                      <a:pt x="188" y="355"/>
                    </a:lnTo>
                    <a:lnTo>
                      <a:pt x="168" y="366"/>
                    </a:lnTo>
                    <a:lnTo>
                      <a:pt x="146" y="374"/>
                    </a:lnTo>
                    <a:lnTo>
                      <a:pt x="121" y="376"/>
                    </a:lnTo>
                    <a:lnTo>
                      <a:pt x="95" y="374"/>
                    </a:lnTo>
                    <a:lnTo>
                      <a:pt x="73" y="366"/>
                    </a:lnTo>
                    <a:lnTo>
                      <a:pt x="53" y="355"/>
                    </a:lnTo>
                    <a:lnTo>
                      <a:pt x="36" y="338"/>
                    </a:lnTo>
                    <a:lnTo>
                      <a:pt x="24" y="317"/>
                    </a:lnTo>
                    <a:lnTo>
                      <a:pt x="13" y="292"/>
                    </a:lnTo>
                    <a:lnTo>
                      <a:pt x="5" y="262"/>
                    </a:lnTo>
                    <a:lnTo>
                      <a:pt x="2" y="227"/>
                    </a:lnTo>
                    <a:lnTo>
                      <a:pt x="0" y="188"/>
                    </a:lnTo>
                    <a:lnTo>
                      <a:pt x="2" y="147"/>
                    </a:lnTo>
                    <a:lnTo>
                      <a:pt x="5" y="112"/>
                    </a:lnTo>
                    <a:lnTo>
                      <a:pt x="13" y="82"/>
                    </a:lnTo>
                    <a:lnTo>
                      <a:pt x="24" y="58"/>
                    </a:lnTo>
                    <a:lnTo>
                      <a:pt x="38" y="37"/>
                    </a:lnTo>
                    <a:lnTo>
                      <a:pt x="53" y="21"/>
                    </a:lnTo>
                    <a:lnTo>
                      <a:pt x="73" y="9"/>
                    </a:lnTo>
                    <a:lnTo>
                      <a:pt x="96" y="3"/>
                    </a:lnTo>
                    <a:lnTo>
                      <a:pt x="1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9" name="Freeform 34"/>
              <p:cNvSpPr>
                <a:spLocks/>
              </p:cNvSpPr>
              <p:nvPr/>
            </p:nvSpPr>
            <p:spPr bwMode="auto">
              <a:xfrm>
                <a:off x="6026" y="2894"/>
                <a:ext cx="45" cy="123"/>
              </a:xfrm>
              <a:custGeom>
                <a:avLst/>
                <a:gdLst>
                  <a:gd name="T0" fmla="*/ 107 w 135"/>
                  <a:gd name="T1" fmla="*/ 0 h 370"/>
                  <a:gd name="T2" fmla="*/ 135 w 135"/>
                  <a:gd name="T3" fmla="*/ 0 h 370"/>
                  <a:gd name="T4" fmla="*/ 135 w 135"/>
                  <a:gd name="T5" fmla="*/ 370 h 370"/>
                  <a:gd name="T6" fmla="*/ 90 w 135"/>
                  <a:gd name="T7" fmla="*/ 370 h 370"/>
                  <a:gd name="T8" fmla="*/ 90 w 135"/>
                  <a:gd name="T9" fmla="*/ 81 h 370"/>
                  <a:gd name="T10" fmla="*/ 72 w 135"/>
                  <a:gd name="T11" fmla="*/ 96 h 370"/>
                  <a:gd name="T12" fmla="*/ 47 w 135"/>
                  <a:gd name="T13" fmla="*/ 112 h 370"/>
                  <a:gd name="T14" fmla="*/ 22 w 135"/>
                  <a:gd name="T15" fmla="*/ 126 h 370"/>
                  <a:gd name="T16" fmla="*/ 0 w 135"/>
                  <a:gd name="T17" fmla="*/ 136 h 370"/>
                  <a:gd name="T18" fmla="*/ 0 w 135"/>
                  <a:gd name="T19" fmla="*/ 93 h 370"/>
                  <a:gd name="T20" fmla="*/ 34 w 135"/>
                  <a:gd name="T21" fmla="*/ 72 h 370"/>
                  <a:gd name="T22" fmla="*/ 65 w 135"/>
                  <a:gd name="T23" fmla="*/ 49 h 370"/>
                  <a:gd name="T24" fmla="*/ 90 w 135"/>
                  <a:gd name="T25" fmla="*/ 23 h 370"/>
                  <a:gd name="T26" fmla="*/ 107 w 135"/>
                  <a:gd name="T27" fmla="*/ 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5" h="370">
                    <a:moveTo>
                      <a:pt x="107" y="0"/>
                    </a:moveTo>
                    <a:lnTo>
                      <a:pt x="135" y="0"/>
                    </a:lnTo>
                    <a:lnTo>
                      <a:pt x="135" y="370"/>
                    </a:lnTo>
                    <a:lnTo>
                      <a:pt x="90" y="370"/>
                    </a:lnTo>
                    <a:lnTo>
                      <a:pt x="90" y="81"/>
                    </a:lnTo>
                    <a:lnTo>
                      <a:pt x="72" y="96"/>
                    </a:lnTo>
                    <a:lnTo>
                      <a:pt x="47" y="112"/>
                    </a:lnTo>
                    <a:lnTo>
                      <a:pt x="22" y="126"/>
                    </a:lnTo>
                    <a:lnTo>
                      <a:pt x="0" y="136"/>
                    </a:lnTo>
                    <a:lnTo>
                      <a:pt x="0" y="93"/>
                    </a:lnTo>
                    <a:lnTo>
                      <a:pt x="34" y="72"/>
                    </a:lnTo>
                    <a:lnTo>
                      <a:pt x="65" y="49"/>
                    </a:lnTo>
                    <a:lnTo>
                      <a:pt x="90" y="23"/>
                    </a:lnTo>
                    <a:lnTo>
                      <a:pt x="10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0" name="Freeform 35"/>
              <p:cNvSpPr>
                <a:spLocks/>
              </p:cNvSpPr>
              <p:nvPr/>
            </p:nvSpPr>
            <p:spPr bwMode="auto">
              <a:xfrm>
                <a:off x="6131" y="3094"/>
                <a:ext cx="45" cy="123"/>
              </a:xfrm>
              <a:custGeom>
                <a:avLst/>
                <a:gdLst>
                  <a:gd name="T0" fmla="*/ 107 w 137"/>
                  <a:gd name="T1" fmla="*/ 0 h 369"/>
                  <a:gd name="T2" fmla="*/ 137 w 137"/>
                  <a:gd name="T3" fmla="*/ 0 h 369"/>
                  <a:gd name="T4" fmla="*/ 137 w 137"/>
                  <a:gd name="T5" fmla="*/ 369 h 369"/>
                  <a:gd name="T6" fmla="*/ 91 w 137"/>
                  <a:gd name="T7" fmla="*/ 369 h 369"/>
                  <a:gd name="T8" fmla="*/ 91 w 137"/>
                  <a:gd name="T9" fmla="*/ 82 h 369"/>
                  <a:gd name="T10" fmla="*/ 72 w 137"/>
                  <a:gd name="T11" fmla="*/ 97 h 369"/>
                  <a:gd name="T12" fmla="*/ 48 w 137"/>
                  <a:gd name="T13" fmla="*/ 113 h 369"/>
                  <a:gd name="T14" fmla="*/ 23 w 137"/>
                  <a:gd name="T15" fmla="*/ 125 h 369"/>
                  <a:gd name="T16" fmla="*/ 0 w 137"/>
                  <a:gd name="T17" fmla="*/ 136 h 369"/>
                  <a:gd name="T18" fmla="*/ 0 w 137"/>
                  <a:gd name="T19" fmla="*/ 92 h 369"/>
                  <a:gd name="T20" fmla="*/ 36 w 137"/>
                  <a:gd name="T21" fmla="*/ 73 h 369"/>
                  <a:gd name="T22" fmla="*/ 67 w 137"/>
                  <a:gd name="T23" fmla="*/ 48 h 369"/>
                  <a:gd name="T24" fmla="*/ 92 w 137"/>
                  <a:gd name="T25" fmla="*/ 24 h 369"/>
                  <a:gd name="T26" fmla="*/ 107 w 137"/>
                  <a:gd name="T27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7" h="369">
                    <a:moveTo>
                      <a:pt x="107" y="0"/>
                    </a:moveTo>
                    <a:lnTo>
                      <a:pt x="137" y="0"/>
                    </a:lnTo>
                    <a:lnTo>
                      <a:pt x="137" y="369"/>
                    </a:lnTo>
                    <a:lnTo>
                      <a:pt x="91" y="369"/>
                    </a:lnTo>
                    <a:lnTo>
                      <a:pt x="91" y="82"/>
                    </a:lnTo>
                    <a:lnTo>
                      <a:pt x="72" y="97"/>
                    </a:lnTo>
                    <a:lnTo>
                      <a:pt x="48" y="113"/>
                    </a:lnTo>
                    <a:lnTo>
                      <a:pt x="23" y="125"/>
                    </a:lnTo>
                    <a:lnTo>
                      <a:pt x="0" y="136"/>
                    </a:lnTo>
                    <a:lnTo>
                      <a:pt x="0" y="92"/>
                    </a:lnTo>
                    <a:lnTo>
                      <a:pt x="36" y="73"/>
                    </a:lnTo>
                    <a:lnTo>
                      <a:pt x="67" y="48"/>
                    </a:lnTo>
                    <a:lnTo>
                      <a:pt x="92" y="24"/>
                    </a:lnTo>
                    <a:lnTo>
                      <a:pt x="10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1" name="Freeform 36"/>
              <p:cNvSpPr>
                <a:spLocks noEditPoints="1"/>
              </p:cNvSpPr>
              <p:nvPr/>
            </p:nvSpPr>
            <p:spPr bwMode="auto">
              <a:xfrm>
                <a:off x="5726" y="3100"/>
                <a:ext cx="80" cy="125"/>
              </a:xfrm>
              <a:custGeom>
                <a:avLst/>
                <a:gdLst>
                  <a:gd name="T0" fmla="*/ 100 w 241"/>
                  <a:gd name="T1" fmla="*/ 39 h 376"/>
                  <a:gd name="T2" fmla="*/ 69 w 241"/>
                  <a:gd name="T3" fmla="*/ 64 h 376"/>
                  <a:gd name="T4" fmla="*/ 51 w 241"/>
                  <a:gd name="T5" fmla="*/ 111 h 376"/>
                  <a:gd name="T6" fmla="*/ 46 w 241"/>
                  <a:gd name="T7" fmla="*/ 187 h 376"/>
                  <a:gd name="T8" fmla="*/ 50 w 241"/>
                  <a:gd name="T9" fmla="*/ 250 h 376"/>
                  <a:gd name="T10" fmla="*/ 59 w 241"/>
                  <a:gd name="T11" fmla="*/ 294 h 376"/>
                  <a:gd name="T12" fmla="*/ 82 w 241"/>
                  <a:gd name="T13" fmla="*/ 326 h 376"/>
                  <a:gd name="T14" fmla="*/ 120 w 241"/>
                  <a:gd name="T15" fmla="*/ 339 h 376"/>
                  <a:gd name="T16" fmla="*/ 157 w 241"/>
                  <a:gd name="T17" fmla="*/ 326 h 376"/>
                  <a:gd name="T18" fmla="*/ 181 w 241"/>
                  <a:gd name="T19" fmla="*/ 294 h 376"/>
                  <a:gd name="T20" fmla="*/ 191 w 241"/>
                  <a:gd name="T21" fmla="*/ 250 h 376"/>
                  <a:gd name="T22" fmla="*/ 195 w 241"/>
                  <a:gd name="T23" fmla="*/ 187 h 376"/>
                  <a:gd name="T24" fmla="*/ 191 w 241"/>
                  <a:gd name="T25" fmla="*/ 124 h 376"/>
                  <a:gd name="T26" fmla="*/ 181 w 241"/>
                  <a:gd name="T27" fmla="*/ 81 h 376"/>
                  <a:gd name="T28" fmla="*/ 157 w 241"/>
                  <a:gd name="T29" fmla="*/ 50 h 376"/>
                  <a:gd name="T30" fmla="*/ 120 w 241"/>
                  <a:gd name="T31" fmla="*/ 37 h 376"/>
                  <a:gd name="T32" fmla="*/ 139 w 241"/>
                  <a:gd name="T33" fmla="*/ 1 h 376"/>
                  <a:gd name="T34" fmla="*/ 173 w 241"/>
                  <a:gd name="T35" fmla="*/ 11 h 376"/>
                  <a:gd name="T36" fmla="*/ 209 w 241"/>
                  <a:gd name="T37" fmla="*/ 46 h 376"/>
                  <a:gd name="T38" fmla="*/ 234 w 241"/>
                  <a:gd name="T39" fmla="*/ 100 h 376"/>
                  <a:gd name="T40" fmla="*/ 240 w 241"/>
                  <a:gd name="T41" fmla="*/ 154 h 376"/>
                  <a:gd name="T42" fmla="*/ 240 w 241"/>
                  <a:gd name="T43" fmla="*/ 228 h 376"/>
                  <a:gd name="T44" fmla="*/ 227 w 241"/>
                  <a:gd name="T45" fmla="*/ 292 h 376"/>
                  <a:gd name="T46" fmla="*/ 204 w 241"/>
                  <a:gd name="T47" fmla="*/ 337 h 376"/>
                  <a:gd name="T48" fmla="*/ 169 w 241"/>
                  <a:gd name="T49" fmla="*/ 365 h 376"/>
                  <a:gd name="T50" fmla="*/ 120 w 241"/>
                  <a:gd name="T51" fmla="*/ 376 h 376"/>
                  <a:gd name="T52" fmla="*/ 72 w 241"/>
                  <a:gd name="T53" fmla="*/ 365 h 376"/>
                  <a:gd name="T54" fmla="*/ 36 w 241"/>
                  <a:gd name="T55" fmla="*/ 337 h 376"/>
                  <a:gd name="T56" fmla="*/ 12 w 241"/>
                  <a:gd name="T57" fmla="*/ 291 h 376"/>
                  <a:gd name="T58" fmla="*/ 1 w 241"/>
                  <a:gd name="T59" fmla="*/ 227 h 376"/>
                  <a:gd name="T60" fmla="*/ 1 w 241"/>
                  <a:gd name="T61" fmla="*/ 147 h 376"/>
                  <a:gd name="T62" fmla="*/ 12 w 241"/>
                  <a:gd name="T63" fmla="*/ 82 h 376"/>
                  <a:gd name="T64" fmla="*/ 37 w 241"/>
                  <a:gd name="T65" fmla="*/ 37 h 376"/>
                  <a:gd name="T66" fmla="*/ 72 w 241"/>
                  <a:gd name="T67" fmla="*/ 9 h 376"/>
                  <a:gd name="T68" fmla="*/ 120 w 241"/>
                  <a:gd name="T6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41" h="376">
                    <a:moveTo>
                      <a:pt x="120" y="37"/>
                    </a:moveTo>
                    <a:lnTo>
                      <a:pt x="100" y="39"/>
                    </a:lnTo>
                    <a:lnTo>
                      <a:pt x="84" y="48"/>
                    </a:lnTo>
                    <a:lnTo>
                      <a:pt x="69" y="64"/>
                    </a:lnTo>
                    <a:lnTo>
                      <a:pt x="59" y="83"/>
                    </a:lnTo>
                    <a:lnTo>
                      <a:pt x="51" y="111"/>
                    </a:lnTo>
                    <a:lnTo>
                      <a:pt x="47" y="146"/>
                    </a:lnTo>
                    <a:lnTo>
                      <a:pt x="46" y="187"/>
                    </a:lnTo>
                    <a:lnTo>
                      <a:pt x="47" y="222"/>
                    </a:lnTo>
                    <a:lnTo>
                      <a:pt x="50" y="250"/>
                    </a:lnTo>
                    <a:lnTo>
                      <a:pt x="54" y="274"/>
                    </a:lnTo>
                    <a:lnTo>
                      <a:pt x="59" y="294"/>
                    </a:lnTo>
                    <a:lnTo>
                      <a:pt x="67" y="309"/>
                    </a:lnTo>
                    <a:lnTo>
                      <a:pt x="82" y="326"/>
                    </a:lnTo>
                    <a:lnTo>
                      <a:pt x="100" y="335"/>
                    </a:lnTo>
                    <a:lnTo>
                      <a:pt x="120" y="339"/>
                    </a:lnTo>
                    <a:lnTo>
                      <a:pt x="140" y="335"/>
                    </a:lnTo>
                    <a:lnTo>
                      <a:pt x="157" y="326"/>
                    </a:lnTo>
                    <a:lnTo>
                      <a:pt x="173" y="309"/>
                    </a:lnTo>
                    <a:lnTo>
                      <a:pt x="181" y="294"/>
                    </a:lnTo>
                    <a:lnTo>
                      <a:pt x="187" y="274"/>
                    </a:lnTo>
                    <a:lnTo>
                      <a:pt x="191" y="250"/>
                    </a:lnTo>
                    <a:lnTo>
                      <a:pt x="194" y="222"/>
                    </a:lnTo>
                    <a:lnTo>
                      <a:pt x="195" y="187"/>
                    </a:lnTo>
                    <a:lnTo>
                      <a:pt x="194" y="154"/>
                    </a:lnTo>
                    <a:lnTo>
                      <a:pt x="191" y="124"/>
                    </a:lnTo>
                    <a:lnTo>
                      <a:pt x="187" y="100"/>
                    </a:lnTo>
                    <a:lnTo>
                      <a:pt x="181" y="81"/>
                    </a:lnTo>
                    <a:lnTo>
                      <a:pt x="173" y="66"/>
                    </a:lnTo>
                    <a:lnTo>
                      <a:pt x="157" y="50"/>
                    </a:lnTo>
                    <a:lnTo>
                      <a:pt x="139" y="41"/>
                    </a:lnTo>
                    <a:lnTo>
                      <a:pt x="120" y="37"/>
                    </a:lnTo>
                    <a:close/>
                    <a:moveTo>
                      <a:pt x="120" y="0"/>
                    </a:moveTo>
                    <a:lnTo>
                      <a:pt x="139" y="1"/>
                    </a:lnTo>
                    <a:lnTo>
                      <a:pt x="157" y="5"/>
                    </a:lnTo>
                    <a:lnTo>
                      <a:pt x="173" y="11"/>
                    </a:lnTo>
                    <a:lnTo>
                      <a:pt x="194" y="25"/>
                    </a:lnTo>
                    <a:lnTo>
                      <a:pt x="209" y="46"/>
                    </a:lnTo>
                    <a:lnTo>
                      <a:pt x="223" y="70"/>
                    </a:lnTo>
                    <a:lnTo>
                      <a:pt x="234" y="100"/>
                    </a:lnTo>
                    <a:lnTo>
                      <a:pt x="237" y="124"/>
                    </a:lnTo>
                    <a:lnTo>
                      <a:pt x="240" y="154"/>
                    </a:lnTo>
                    <a:lnTo>
                      <a:pt x="241" y="187"/>
                    </a:lnTo>
                    <a:lnTo>
                      <a:pt x="240" y="228"/>
                    </a:lnTo>
                    <a:lnTo>
                      <a:pt x="235" y="263"/>
                    </a:lnTo>
                    <a:lnTo>
                      <a:pt x="227" y="292"/>
                    </a:lnTo>
                    <a:lnTo>
                      <a:pt x="217" y="317"/>
                    </a:lnTo>
                    <a:lnTo>
                      <a:pt x="204" y="337"/>
                    </a:lnTo>
                    <a:lnTo>
                      <a:pt x="187" y="354"/>
                    </a:lnTo>
                    <a:lnTo>
                      <a:pt x="169" y="365"/>
                    </a:lnTo>
                    <a:lnTo>
                      <a:pt x="146" y="373"/>
                    </a:lnTo>
                    <a:lnTo>
                      <a:pt x="120" y="376"/>
                    </a:lnTo>
                    <a:lnTo>
                      <a:pt x="95" y="373"/>
                    </a:lnTo>
                    <a:lnTo>
                      <a:pt x="72" y="365"/>
                    </a:lnTo>
                    <a:lnTo>
                      <a:pt x="53" y="354"/>
                    </a:lnTo>
                    <a:lnTo>
                      <a:pt x="36" y="337"/>
                    </a:lnTo>
                    <a:lnTo>
                      <a:pt x="23" y="317"/>
                    </a:lnTo>
                    <a:lnTo>
                      <a:pt x="12" y="291"/>
                    </a:lnTo>
                    <a:lnTo>
                      <a:pt x="5" y="262"/>
                    </a:lnTo>
                    <a:lnTo>
                      <a:pt x="1" y="227"/>
                    </a:lnTo>
                    <a:lnTo>
                      <a:pt x="0" y="187"/>
                    </a:lnTo>
                    <a:lnTo>
                      <a:pt x="1" y="147"/>
                    </a:lnTo>
                    <a:lnTo>
                      <a:pt x="5" y="111"/>
                    </a:lnTo>
                    <a:lnTo>
                      <a:pt x="12" y="82"/>
                    </a:lnTo>
                    <a:lnTo>
                      <a:pt x="23" y="57"/>
                    </a:lnTo>
                    <a:lnTo>
                      <a:pt x="37" y="37"/>
                    </a:lnTo>
                    <a:lnTo>
                      <a:pt x="53" y="21"/>
                    </a:lnTo>
                    <a:lnTo>
                      <a:pt x="72" y="9"/>
                    </a:lnTo>
                    <a:lnTo>
                      <a:pt x="95" y="2"/>
                    </a:lnTo>
                    <a:lnTo>
                      <a:pt x="1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2" name="Freeform 37"/>
              <p:cNvSpPr>
                <a:spLocks/>
              </p:cNvSpPr>
              <p:nvPr/>
            </p:nvSpPr>
            <p:spPr bwMode="auto">
              <a:xfrm>
                <a:off x="5833" y="3100"/>
                <a:ext cx="46" cy="123"/>
              </a:xfrm>
              <a:custGeom>
                <a:avLst/>
                <a:gdLst>
                  <a:gd name="T0" fmla="*/ 106 w 136"/>
                  <a:gd name="T1" fmla="*/ 0 h 369"/>
                  <a:gd name="T2" fmla="*/ 136 w 136"/>
                  <a:gd name="T3" fmla="*/ 0 h 369"/>
                  <a:gd name="T4" fmla="*/ 136 w 136"/>
                  <a:gd name="T5" fmla="*/ 369 h 369"/>
                  <a:gd name="T6" fmla="*/ 90 w 136"/>
                  <a:gd name="T7" fmla="*/ 369 h 369"/>
                  <a:gd name="T8" fmla="*/ 90 w 136"/>
                  <a:gd name="T9" fmla="*/ 82 h 369"/>
                  <a:gd name="T10" fmla="*/ 71 w 136"/>
                  <a:gd name="T11" fmla="*/ 97 h 369"/>
                  <a:gd name="T12" fmla="*/ 48 w 136"/>
                  <a:gd name="T13" fmla="*/ 113 h 369"/>
                  <a:gd name="T14" fmla="*/ 22 w 136"/>
                  <a:gd name="T15" fmla="*/ 125 h 369"/>
                  <a:gd name="T16" fmla="*/ 0 w 136"/>
                  <a:gd name="T17" fmla="*/ 136 h 369"/>
                  <a:gd name="T18" fmla="*/ 0 w 136"/>
                  <a:gd name="T19" fmla="*/ 92 h 369"/>
                  <a:gd name="T20" fmla="*/ 35 w 136"/>
                  <a:gd name="T21" fmla="*/ 72 h 369"/>
                  <a:gd name="T22" fmla="*/ 66 w 136"/>
                  <a:gd name="T23" fmla="*/ 48 h 369"/>
                  <a:gd name="T24" fmla="*/ 90 w 136"/>
                  <a:gd name="T25" fmla="*/ 24 h 369"/>
                  <a:gd name="T26" fmla="*/ 106 w 136"/>
                  <a:gd name="T27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6" h="369">
                    <a:moveTo>
                      <a:pt x="106" y="0"/>
                    </a:moveTo>
                    <a:lnTo>
                      <a:pt x="136" y="0"/>
                    </a:lnTo>
                    <a:lnTo>
                      <a:pt x="136" y="369"/>
                    </a:lnTo>
                    <a:lnTo>
                      <a:pt x="90" y="369"/>
                    </a:lnTo>
                    <a:lnTo>
                      <a:pt x="90" y="82"/>
                    </a:lnTo>
                    <a:lnTo>
                      <a:pt x="71" y="97"/>
                    </a:lnTo>
                    <a:lnTo>
                      <a:pt x="48" y="113"/>
                    </a:lnTo>
                    <a:lnTo>
                      <a:pt x="22" y="125"/>
                    </a:lnTo>
                    <a:lnTo>
                      <a:pt x="0" y="136"/>
                    </a:lnTo>
                    <a:lnTo>
                      <a:pt x="0" y="92"/>
                    </a:lnTo>
                    <a:lnTo>
                      <a:pt x="35" y="72"/>
                    </a:lnTo>
                    <a:lnTo>
                      <a:pt x="66" y="48"/>
                    </a:lnTo>
                    <a:lnTo>
                      <a:pt x="90" y="24"/>
                    </a:lnTo>
                    <a:lnTo>
                      <a:pt x="1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3" name="Freeform 38"/>
              <p:cNvSpPr>
                <a:spLocks/>
              </p:cNvSpPr>
              <p:nvPr/>
            </p:nvSpPr>
            <p:spPr bwMode="auto">
              <a:xfrm>
                <a:off x="5916" y="3100"/>
                <a:ext cx="46" cy="123"/>
              </a:xfrm>
              <a:custGeom>
                <a:avLst/>
                <a:gdLst>
                  <a:gd name="T0" fmla="*/ 108 w 137"/>
                  <a:gd name="T1" fmla="*/ 0 h 369"/>
                  <a:gd name="T2" fmla="*/ 137 w 137"/>
                  <a:gd name="T3" fmla="*/ 0 h 369"/>
                  <a:gd name="T4" fmla="*/ 137 w 137"/>
                  <a:gd name="T5" fmla="*/ 369 h 369"/>
                  <a:gd name="T6" fmla="*/ 91 w 137"/>
                  <a:gd name="T7" fmla="*/ 369 h 369"/>
                  <a:gd name="T8" fmla="*/ 91 w 137"/>
                  <a:gd name="T9" fmla="*/ 82 h 369"/>
                  <a:gd name="T10" fmla="*/ 73 w 137"/>
                  <a:gd name="T11" fmla="*/ 97 h 369"/>
                  <a:gd name="T12" fmla="*/ 48 w 137"/>
                  <a:gd name="T13" fmla="*/ 113 h 369"/>
                  <a:gd name="T14" fmla="*/ 22 w 137"/>
                  <a:gd name="T15" fmla="*/ 125 h 369"/>
                  <a:gd name="T16" fmla="*/ 0 w 137"/>
                  <a:gd name="T17" fmla="*/ 136 h 369"/>
                  <a:gd name="T18" fmla="*/ 0 w 137"/>
                  <a:gd name="T19" fmla="*/ 92 h 369"/>
                  <a:gd name="T20" fmla="*/ 37 w 137"/>
                  <a:gd name="T21" fmla="*/ 72 h 369"/>
                  <a:gd name="T22" fmla="*/ 68 w 137"/>
                  <a:gd name="T23" fmla="*/ 48 h 369"/>
                  <a:gd name="T24" fmla="*/ 92 w 137"/>
                  <a:gd name="T25" fmla="*/ 24 h 369"/>
                  <a:gd name="T26" fmla="*/ 108 w 137"/>
                  <a:gd name="T27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7" h="369">
                    <a:moveTo>
                      <a:pt x="108" y="0"/>
                    </a:moveTo>
                    <a:lnTo>
                      <a:pt x="137" y="0"/>
                    </a:lnTo>
                    <a:lnTo>
                      <a:pt x="137" y="369"/>
                    </a:lnTo>
                    <a:lnTo>
                      <a:pt x="91" y="369"/>
                    </a:lnTo>
                    <a:lnTo>
                      <a:pt x="91" y="82"/>
                    </a:lnTo>
                    <a:lnTo>
                      <a:pt x="73" y="97"/>
                    </a:lnTo>
                    <a:lnTo>
                      <a:pt x="48" y="113"/>
                    </a:lnTo>
                    <a:lnTo>
                      <a:pt x="22" y="125"/>
                    </a:lnTo>
                    <a:lnTo>
                      <a:pt x="0" y="136"/>
                    </a:lnTo>
                    <a:lnTo>
                      <a:pt x="0" y="92"/>
                    </a:lnTo>
                    <a:lnTo>
                      <a:pt x="37" y="72"/>
                    </a:lnTo>
                    <a:lnTo>
                      <a:pt x="68" y="48"/>
                    </a:lnTo>
                    <a:lnTo>
                      <a:pt x="92" y="24"/>
                    </a:lnTo>
                    <a:lnTo>
                      <a:pt x="10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4" name="Freeform 39"/>
              <p:cNvSpPr>
                <a:spLocks noEditPoints="1"/>
              </p:cNvSpPr>
              <p:nvPr/>
            </p:nvSpPr>
            <p:spPr bwMode="auto">
              <a:xfrm>
                <a:off x="6001" y="3100"/>
                <a:ext cx="81" cy="125"/>
              </a:xfrm>
              <a:custGeom>
                <a:avLst/>
                <a:gdLst>
                  <a:gd name="T0" fmla="*/ 101 w 242"/>
                  <a:gd name="T1" fmla="*/ 39 h 376"/>
                  <a:gd name="T2" fmla="*/ 70 w 242"/>
                  <a:gd name="T3" fmla="*/ 64 h 376"/>
                  <a:gd name="T4" fmla="*/ 53 w 242"/>
                  <a:gd name="T5" fmla="*/ 111 h 376"/>
                  <a:gd name="T6" fmla="*/ 46 w 242"/>
                  <a:gd name="T7" fmla="*/ 187 h 376"/>
                  <a:gd name="T8" fmla="*/ 50 w 242"/>
                  <a:gd name="T9" fmla="*/ 250 h 376"/>
                  <a:gd name="T10" fmla="*/ 61 w 242"/>
                  <a:gd name="T11" fmla="*/ 294 h 376"/>
                  <a:gd name="T12" fmla="*/ 84 w 242"/>
                  <a:gd name="T13" fmla="*/ 326 h 376"/>
                  <a:gd name="T14" fmla="*/ 120 w 242"/>
                  <a:gd name="T15" fmla="*/ 339 h 376"/>
                  <a:gd name="T16" fmla="*/ 158 w 242"/>
                  <a:gd name="T17" fmla="*/ 326 h 376"/>
                  <a:gd name="T18" fmla="*/ 181 w 242"/>
                  <a:gd name="T19" fmla="*/ 294 h 376"/>
                  <a:gd name="T20" fmla="*/ 191 w 242"/>
                  <a:gd name="T21" fmla="*/ 250 h 376"/>
                  <a:gd name="T22" fmla="*/ 195 w 242"/>
                  <a:gd name="T23" fmla="*/ 187 h 376"/>
                  <a:gd name="T24" fmla="*/ 191 w 242"/>
                  <a:gd name="T25" fmla="*/ 124 h 376"/>
                  <a:gd name="T26" fmla="*/ 181 w 242"/>
                  <a:gd name="T27" fmla="*/ 81 h 376"/>
                  <a:gd name="T28" fmla="*/ 158 w 242"/>
                  <a:gd name="T29" fmla="*/ 50 h 376"/>
                  <a:gd name="T30" fmla="*/ 120 w 242"/>
                  <a:gd name="T31" fmla="*/ 37 h 376"/>
                  <a:gd name="T32" fmla="*/ 149 w 242"/>
                  <a:gd name="T33" fmla="*/ 2 h 376"/>
                  <a:gd name="T34" fmla="*/ 187 w 242"/>
                  <a:gd name="T35" fmla="*/ 20 h 376"/>
                  <a:gd name="T36" fmla="*/ 211 w 242"/>
                  <a:gd name="T37" fmla="*/ 46 h 376"/>
                  <a:gd name="T38" fmla="*/ 234 w 242"/>
                  <a:gd name="T39" fmla="*/ 100 h 376"/>
                  <a:gd name="T40" fmla="*/ 240 w 242"/>
                  <a:gd name="T41" fmla="*/ 154 h 376"/>
                  <a:gd name="T42" fmla="*/ 240 w 242"/>
                  <a:gd name="T43" fmla="*/ 228 h 376"/>
                  <a:gd name="T44" fmla="*/ 229 w 242"/>
                  <a:gd name="T45" fmla="*/ 292 h 376"/>
                  <a:gd name="T46" fmla="*/ 204 w 242"/>
                  <a:gd name="T47" fmla="*/ 337 h 376"/>
                  <a:gd name="T48" fmla="*/ 169 w 242"/>
                  <a:gd name="T49" fmla="*/ 365 h 376"/>
                  <a:gd name="T50" fmla="*/ 120 w 242"/>
                  <a:gd name="T51" fmla="*/ 376 h 376"/>
                  <a:gd name="T52" fmla="*/ 72 w 242"/>
                  <a:gd name="T53" fmla="*/ 365 h 376"/>
                  <a:gd name="T54" fmla="*/ 36 w 242"/>
                  <a:gd name="T55" fmla="*/ 337 h 376"/>
                  <a:gd name="T56" fmla="*/ 13 w 242"/>
                  <a:gd name="T57" fmla="*/ 291 h 376"/>
                  <a:gd name="T58" fmla="*/ 1 w 242"/>
                  <a:gd name="T59" fmla="*/ 227 h 376"/>
                  <a:gd name="T60" fmla="*/ 1 w 242"/>
                  <a:gd name="T61" fmla="*/ 147 h 376"/>
                  <a:gd name="T62" fmla="*/ 13 w 242"/>
                  <a:gd name="T63" fmla="*/ 82 h 376"/>
                  <a:gd name="T64" fmla="*/ 37 w 242"/>
                  <a:gd name="T65" fmla="*/ 37 h 376"/>
                  <a:gd name="T66" fmla="*/ 72 w 242"/>
                  <a:gd name="T67" fmla="*/ 9 h 376"/>
                  <a:gd name="T68" fmla="*/ 120 w 242"/>
                  <a:gd name="T6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42" h="376">
                    <a:moveTo>
                      <a:pt x="120" y="37"/>
                    </a:moveTo>
                    <a:lnTo>
                      <a:pt x="101" y="39"/>
                    </a:lnTo>
                    <a:lnTo>
                      <a:pt x="84" y="48"/>
                    </a:lnTo>
                    <a:lnTo>
                      <a:pt x="70" y="64"/>
                    </a:lnTo>
                    <a:lnTo>
                      <a:pt x="59" y="83"/>
                    </a:lnTo>
                    <a:lnTo>
                      <a:pt x="53" y="111"/>
                    </a:lnTo>
                    <a:lnTo>
                      <a:pt x="48" y="146"/>
                    </a:lnTo>
                    <a:lnTo>
                      <a:pt x="46" y="187"/>
                    </a:lnTo>
                    <a:lnTo>
                      <a:pt x="48" y="222"/>
                    </a:lnTo>
                    <a:lnTo>
                      <a:pt x="50" y="250"/>
                    </a:lnTo>
                    <a:lnTo>
                      <a:pt x="54" y="274"/>
                    </a:lnTo>
                    <a:lnTo>
                      <a:pt x="61" y="294"/>
                    </a:lnTo>
                    <a:lnTo>
                      <a:pt x="68" y="309"/>
                    </a:lnTo>
                    <a:lnTo>
                      <a:pt x="84" y="326"/>
                    </a:lnTo>
                    <a:lnTo>
                      <a:pt x="101" y="335"/>
                    </a:lnTo>
                    <a:lnTo>
                      <a:pt x="120" y="339"/>
                    </a:lnTo>
                    <a:lnTo>
                      <a:pt x="141" y="335"/>
                    </a:lnTo>
                    <a:lnTo>
                      <a:pt x="158" y="326"/>
                    </a:lnTo>
                    <a:lnTo>
                      <a:pt x="173" y="309"/>
                    </a:lnTo>
                    <a:lnTo>
                      <a:pt x="181" y="294"/>
                    </a:lnTo>
                    <a:lnTo>
                      <a:pt x="187" y="274"/>
                    </a:lnTo>
                    <a:lnTo>
                      <a:pt x="191" y="250"/>
                    </a:lnTo>
                    <a:lnTo>
                      <a:pt x="194" y="222"/>
                    </a:lnTo>
                    <a:lnTo>
                      <a:pt x="195" y="187"/>
                    </a:lnTo>
                    <a:lnTo>
                      <a:pt x="194" y="154"/>
                    </a:lnTo>
                    <a:lnTo>
                      <a:pt x="191" y="124"/>
                    </a:lnTo>
                    <a:lnTo>
                      <a:pt x="187" y="100"/>
                    </a:lnTo>
                    <a:lnTo>
                      <a:pt x="181" y="81"/>
                    </a:lnTo>
                    <a:lnTo>
                      <a:pt x="173" y="66"/>
                    </a:lnTo>
                    <a:lnTo>
                      <a:pt x="158" y="50"/>
                    </a:lnTo>
                    <a:lnTo>
                      <a:pt x="141" y="41"/>
                    </a:lnTo>
                    <a:lnTo>
                      <a:pt x="120" y="37"/>
                    </a:lnTo>
                    <a:close/>
                    <a:moveTo>
                      <a:pt x="120" y="0"/>
                    </a:moveTo>
                    <a:lnTo>
                      <a:pt x="149" y="2"/>
                    </a:lnTo>
                    <a:lnTo>
                      <a:pt x="173" y="11"/>
                    </a:lnTo>
                    <a:lnTo>
                      <a:pt x="187" y="20"/>
                    </a:lnTo>
                    <a:lnTo>
                      <a:pt x="199" y="32"/>
                    </a:lnTo>
                    <a:lnTo>
                      <a:pt x="211" y="46"/>
                    </a:lnTo>
                    <a:lnTo>
                      <a:pt x="224" y="70"/>
                    </a:lnTo>
                    <a:lnTo>
                      <a:pt x="234" y="100"/>
                    </a:lnTo>
                    <a:lnTo>
                      <a:pt x="238" y="124"/>
                    </a:lnTo>
                    <a:lnTo>
                      <a:pt x="240" y="154"/>
                    </a:lnTo>
                    <a:lnTo>
                      <a:pt x="242" y="187"/>
                    </a:lnTo>
                    <a:lnTo>
                      <a:pt x="240" y="228"/>
                    </a:lnTo>
                    <a:lnTo>
                      <a:pt x="236" y="263"/>
                    </a:lnTo>
                    <a:lnTo>
                      <a:pt x="229" y="292"/>
                    </a:lnTo>
                    <a:lnTo>
                      <a:pt x="218" y="317"/>
                    </a:lnTo>
                    <a:lnTo>
                      <a:pt x="204" y="337"/>
                    </a:lnTo>
                    <a:lnTo>
                      <a:pt x="189" y="354"/>
                    </a:lnTo>
                    <a:lnTo>
                      <a:pt x="169" y="365"/>
                    </a:lnTo>
                    <a:lnTo>
                      <a:pt x="146" y="373"/>
                    </a:lnTo>
                    <a:lnTo>
                      <a:pt x="120" y="376"/>
                    </a:lnTo>
                    <a:lnTo>
                      <a:pt x="96" y="373"/>
                    </a:lnTo>
                    <a:lnTo>
                      <a:pt x="72" y="365"/>
                    </a:lnTo>
                    <a:lnTo>
                      <a:pt x="53" y="354"/>
                    </a:lnTo>
                    <a:lnTo>
                      <a:pt x="36" y="337"/>
                    </a:lnTo>
                    <a:lnTo>
                      <a:pt x="23" y="317"/>
                    </a:lnTo>
                    <a:lnTo>
                      <a:pt x="13" y="291"/>
                    </a:lnTo>
                    <a:lnTo>
                      <a:pt x="6" y="262"/>
                    </a:lnTo>
                    <a:lnTo>
                      <a:pt x="1" y="227"/>
                    </a:lnTo>
                    <a:lnTo>
                      <a:pt x="0" y="187"/>
                    </a:lnTo>
                    <a:lnTo>
                      <a:pt x="1" y="147"/>
                    </a:lnTo>
                    <a:lnTo>
                      <a:pt x="6" y="111"/>
                    </a:lnTo>
                    <a:lnTo>
                      <a:pt x="13" y="82"/>
                    </a:lnTo>
                    <a:lnTo>
                      <a:pt x="24" y="57"/>
                    </a:lnTo>
                    <a:lnTo>
                      <a:pt x="37" y="37"/>
                    </a:lnTo>
                    <a:lnTo>
                      <a:pt x="54" y="21"/>
                    </a:lnTo>
                    <a:lnTo>
                      <a:pt x="72" y="9"/>
                    </a:lnTo>
                    <a:lnTo>
                      <a:pt x="96" y="2"/>
                    </a:lnTo>
                    <a:lnTo>
                      <a:pt x="1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65" name="Group 42"/>
          <p:cNvGrpSpPr>
            <a:grpSpLocks noChangeAspect="1"/>
          </p:cNvGrpSpPr>
          <p:nvPr/>
        </p:nvGrpSpPr>
        <p:grpSpPr bwMode="auto">
          <a:xfrm>
            <a:off x="783971" y="1912249"/>
            <a:ext cx="564301" cy="580654"/>
            <a:chOff x="304" y="1065"/>
            <a:chExt cx="2105" cy="2166"/>
          </a:xfrm>
          <a:solidFill>
            <a:schemeClr val="bg1"/>
          </a:solidFill>
        </p:grpSpPr>
        <p:sp>
          <p:nvSpPr>
            <p:cNvPr id="68" name="Freeform 44"/>
            <p:cNvSpPr>
              <a:spLocks/>
            </p:cNvSpPr>
            <p:nvPr/>
          </p:nvSpPr>
          <p:spPr bwMode="auto">
            <a:xfrm>
              <a:off x="1299" y="2119"/>
              <a:ext cx="956" cy="58"/>
            </a:xfrm>
            <a:custGeom>
              <a:avLst/>
              <a:gdLst>
                <a:gd name="T0" fmla="*/ 58 w 1913"/>
                <a:gd name="T1" fmla="*/ 0 h 116"/>
                <a:gd name="T2" fmla="*/ 1855 w 1913"/>
                <a:gd name="T3" fmla="*/ 0 h 116"/>
                <a:gd name="T4" fmla="*/ 1874 w 1913"/>
                <a:gd name="T5" fmla="*/ 3 h 116"/>
                <a:gd name="T6" fmla="*/ 1889 w 1913"/>
                <a:gd name="T7" fmla="*/ 12 h 116"/>
                <a:gd name="T8" fmla="*/ 1901 w 1913"/>
                <a:gd name="T9" fmla="*/ 24 h 116"/>
                <a:gd name="T10" fmla="*/ 1910 w 1913"/>
                <a:gd name="T11" fmla="*/ 40 h 116"/>
                <a:gd name="T12" fmla="*/ 1913 w 1913"/>
                <a:gd name="T13" fmla="*/ 58 h 116"/>
                <a:gd name="T14" fmla="*/ 1910 w 1913"/>
                <a:gd name="T15" fmla="*/ 77 h 116"/>
                <a:gd name="T16" fmla="*/ 1901 w 1913"/>
                <a:gd name="T17" fmla="*/ 92 h 116"/>
                <a:gd name="T18" fmla="*/ 1889 w 1913"/>
                <a:gd name="T19" fmla="*/ 106 h 116"/>
                <a:gd name="T20" fmla="*/ 1874 w 1913"/>
                <a:gd name="T21" fmla="*/ 113 h 116"/>
                <a:gd name="T22" fmla="*/ 1855 w 1913"/>
                <a:gd name="T23" fmla="*/ 116 h 116"/>
                <a:gd name="T24" fmla="*/ 58 w 1913"/>
                <a:gd name="T25" fmla="*/ 116 h 116"/>
                <a:gd name="T26" fmla="*/ 40 w 1913"/>
                <a:gd name="T27" fmla="*/ 113 h 116"/>
                <a:gd name="T28" fmla="*/ 24 w 1913"/>
                <a:gd name="T29" fmla="*/ 106 h 116"/>
                <a:gd name="T30" fmla="*/ 11 w 1913"/>
                <a:gd name="T31" fmla="*/ 92 h 116"/>
                <a:gd name="T32" fmla="*/ 3 w 1913"/>
                <a:gd name="T33" fmla="*/ 77 h 116"/>
                <a:gd name="T34" fmla="*/ 0 w 1913"/>
                <a:gd name="T35" fmla="*/ 58 h 116"/>
                <a:gd name="T36" fmla="*/ 3 w 1913"/>
                <a:gd name="T37" fmla="*/ 40 h 116"/>
                <a:gd name="T38" fmla="*/ 11 w 1913"/>
                <a:gd name="T39" fmla="*/ 24 h 116"/>
                <a:gd name="T40" fmla="*/ 24 w 1913"/>
                <a:gd name="T41" fmla="*/ 12 h 116"/>
                <a:gd name="T42" fmla="*/ 40 w 1913"/>
                <a:gd name="T43" fmla="*/ 3 h 116"/>
                <a:gd name="T44" fmla="*/ 58 w 1913"/>
                <a:gd name="T45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13" h="116">
                  <a:moveTo>
                    <a:pt x="58" y="0"/>
                  </a:moveTo>
                  <a:lnTo>
                    <a:pt x="1855" y="0"/>
                  </a:lnTo>
                  <a:lnTo>
                    <a:pt x="1874" y="3"/>
                  </a:lnTo>
                  <a:lnTo>
                    <a:pt x="1889" y="12"/>
                  </a:lnTo>
                  <a:lnTo>
                    <a:pt x="1901" y="24"/>
                  </a:lnTo>
                  <a:lnTo>
                    <a:pt x="1910" y="40"/>
                  </a:lnTo>
                  <a:lnTo>
                    <a:pt x="1913" y="58"/>
                  </a:lnTo>
                  <a:lnTo>
                    <a:pt x="1910" y="77"/>
                  </a:lnTo>
                  <a:lnTo>
                    <a:pt x="1901" y="92"/>
                  </a:lnTo>
                  <a:lnTo>
                    <a:pt x="1889" y="106"/>
                  </a:lnTo>
                  <a:lnTo>
                    <a:pt x="1874" y="113"/>
                  </a:lnTo>
                  <a:lnTo>
                    <a:pt x="1855" y="116"/>
                  </a:lnTo>
                  <a:lnTo>
                    <a:pt x="58" y="116"/>
                  </a:lnTo>
                  <a:lnTo>
                    <a:pt x="40" y="113"/>
                  </a:lnTo>
                  <a:lnTo>
                    <a:pt x="24" y="106"/>
                  </a:lnTo>
                  <a:lnTo>
                    <a:pt x="11" y="92"/>
                  </a:lnTo>
                  <a:lnTo>
                    <a:pt x="3" y="77"/>
                  </a:lnTo>
                  <a:lnTo>
                    <a:pt x="0" y="58"/>
                  </a:lnTo>
                  <a:lnTo>
                    <a:pt x="3" y="40"/>
                  </a:lnTo>
                  <a:lnTo>
                    <a:pt x="11" y="24"/>
                  </a:lnTo>
                  <a:lnTo>
                    <a:pt x="24" y="12"/>
                  </a:lnTo>
                  <a:lnTo>
                    <a:pt x="40" y="3"/>
                  </a:lnTo>
                  <a:lnTo>
                    <a:pt x="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9" name="Freeform 45"/>
            <p:cNvSpPr>
              <a:spLocks/>
            </p:cNvSpPr>
            <p:nvPr/>
          </p:nvSpPr>
          <p:spPr bwMode="auto">
            <a:xfrm>
              <a:off x="2042" y="1964"/>
              <a:ext cx="367" cy="368"/>
            </a:xfrm>
            <a:custGeom>
              <a:avLst/>
              <a:gdLst>
                <a:gd name="T0" fmla="*/ 368 w 735"/>
                <a:gd name="T1" fmla="*/ 0 h 736"/>
                <a:gd name="T2" fmla="*/ 422 w 735"/>
                <a:gd name="T3" fmla="*/ 5 h 736"/>
                <a:gd name="T4" fmla="*/ 474 w 735"/>
                <a:gd name="T5" fmla="*/ 16 h 736"/>
                <a:gd name="T6" fmla="*/ 522 w 735"/>
                <a:gd name="T7" fmla="*/ 34 h 736"/>
                <a:gd name="T8" fmla="*/ 569 w 735"/>
                <a:gd name="T9" fmla="*/ 59 h 736"/>
                <a:gd name="T10" fmla="*/ 609 w 735"/>
                <a:gd name="T11" fmla="*/ 91 h 736"/>
                <a:gd name="T12" fmla="*/ 645 w 735"/>
                <a:gd name="T13" fmla="*/ 126 h 736"/>
                <a:gd name="T14" fmla="*/ 677 w 735"/>
                <a:gd name="T15" fmla="*/ 167 h 736"/>
                <a:gd name="T16" fmla="*/ 701 w 735"/>
                <a:gd name="T17" fmla="*/ 214 h 736"/>
                <a:gd name="T18" fmla="*/ 720 w 735"/>
                <a:gd name="T19" fmla="*/ 262 h 736"/>
                <a:gd name="T20" fmla="*/ 731 w 735"/>
                <a:gd name="T21" fmla="*/ 314 h 736"/>
                <a:gd name="T22" fmla="*/ 735 w 735"/>
                <a:gd name="T23" fmla="*/ 368 h 736"/>
                <a:gd name="T24" fmla="*/ 731 w 735"/>
                <a:gd name="T25" fmla="*/ 422 h 736"/>
                <a:gd name="T26" fmla="*/ 720 w 735"/>
                <a:gd name="T27" fmla="*/ 474 h 736"/>
                <a:gd name="T28" fmla="*/ 701 w 735"/>
                <a:gd name="T29" fmla="*/ 522 h 736"/>
                <a:gd name="T30" fmla="*/ 677 w 735"/>
                <a:gd name="T31" fmla="*/ 569 h 736"/>
                <a:gd name="T32" fmla="*/ 645 w 735"/>
                <a:gd name="T33" fmla="*/ 610 h 736"/>
                <a:gd name="T34" fmla="*/ 609 w 735"/>
                <a:gd name="T35" fmla="*/ 645 h 736"/>
                <a:gd name="T36" fmla="*/ 569 w 735"/>
                <a:gd name="T37" fmla="*/ 677 h 736"/>
                <a:gd name="T38" fmla="*/ 522 w 735"/>
                <a:gd name="T39" fmla="*/ 702 h 736"/>
                <a:gd name="T40" fmla="*/ 474 w 735"/>
                <a:gd name="T41" fmla="*/ 720 h 736"/>
                <a:gd name="T42" fmla="*/ 422 w 735"/>
                <a:gd name="T43" fmla="*/ 732 h 736"/>
                <a:gd name="T44" fmla="*/ 368 w 735"/>
                <a:gd name="T45" fmla="*/ 736 h 736"/>
                <a:gd name="T46" fmla="*/ 314 w 735"/>
                <a:gd name="T47" fmla="*/ 732 h 736"/>
                <a:gd name="T48" fmla="*/ 261 w 735"/>
                <a:gd name="T49" fmla="*/ 720 h 736"/>
                <a:gd name="T50" fmla="*/ 212 w 735"/>
                <a:gd name="T51" fmla="*/ 702 h 736"/>
                <a:gd name="T52" fmla="*/ 168 w 735"/>
                <a:gd name="T53" fmla="*/ 677 h 736"/>
                <a:gd name="T54" fmla="*/ 127 w 735"/>
                <a:gd name="T55" fmla="*/ 645 h 736"/>
                <a:gd name="T56" fmla="*/ 91 w 735"/>
                <a:gd name="T57" fmla="*/ 610 h 736"/>
                <a:gd name="T58" fmla="*/ 59 w 735"/>
                <a:gd name="T59" fmla="*/ 569 h 736"/>
                <a:gd name="T60" fmla="*/ 34 w 735"/>
                <a:gd name="T61" fmla="*/ 522 h 736"/>
                <a:gd name="T62" fmla="*/ 16 w 735"/>
                <a:gd name="T63" fmla="*/ 474 h 736"/>
                <a:gd name="T64" fmla="*/ 4 w 735"/>
                <a:gd name="T65" fmla="*/ 422 h 736"/>
                <a:gd name="T66" fmla="*/ 0 w 735"/>
                <a:gd name="T67" fmla="*/ 368 h 736"/>
                <a:gd name="T68" fmla="*/ 4 w 735"/>
                <a:gd name="T69" fmla="*/ 314 h 736"/>
                <a:gd name="T70" fmla="*/ 16 w 735"/>
                <a:gd name="T71" fmla="*/ 262 h 736"/>
                <a:gd name="T72" fmla="*/ 34 w 735"/>
                <a:gd name="T73" fmla="*/ 214 h 736"/>
                <a:gd name="T74" fmla="*/ 59 w 735"/>
                <a:gd name="T75" fmla="*/ 167 h 736"/>
                <a:gd name="T76" fmla="*/ 91 w 735"/>
                <a:gd name="T77" fmla="*/ 126 h 736"/>
                <a:gd name="T78" fmla="*/ 127 w 735"/>
                <a:gd name="T79" fmla="*/ 91 h 736"/>
                <a:gd name="T80" fmla="*/ 168 w 735"/>
                <a:gd name="T81" fmla="*/ 59 h 736"/>
                <a:gd name="T82" fmla="*/ 212 w 735"/>
                <a:gd name="T83" fmla="*/ 34 h 736"/>
                <a:gd name="T84" fmla="*/ 261 w 735"/>
                <a:gd name="T85" fmla="*/ 16 h 736"/>
                <a:gd name="T86" fmla="*/ 314 w 735"/>
                <a:gd name="T87" fmla="*/ 5 h 736"/>
                <a:gd name="T88" fmla="*/ 368 w 735"/>
                <a:gd name="T89" fmla="*/ 0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35" h="736">
                  <a:moveTo>
                    <a:pt x="368" y="0"/>
                  </a:moveTo>
                  <a:lnTo>
                    <a:pt x="422" y="5"/>
                  </a:lnTo>
                  <a:lnTo>
                    <a:pt x="474" y="16"/>
                  </a:lnTo>
                  <a:lnTo>
                    <a:pt x="522" y="34"/>
                  </a:lnTo>
                  <a:lnTo>
                    <a:pt x="569" y="59"/>
                  </a:lnTo>
                  <a:lnTo>
                    <a:pt x="609" y="91"/>
                  </a:lnTo>
                  <a:lnTo>
                    <a:pt x="645" y="126"/>
                  </a:lnTo>
                  <a:lnTo>
                    <a:pt x="677" y="167"/>
                  </a:lnTo>
                  <a:lnTo>
                    <a:pt x="701" y="214"/>
                  </a:lnTo>
                  <a:lnTo>
                    <a:pt x="720" y="262"/>
                  </a:lnTo>
                  <a:lnTo>
                    <a:pt x="731" y="314"/>
                  </a:lnTo>
                  <a:lnTo>
                    <a:pt x="735" y="368"/>
                  </a:lnTo>
                  <a:lnTo>
                    <a:pt x="731" y="422"/>
                  </a:lnTo>
                  <a:lnTo>
                    <a:pt x="720" y="474"/>
                  </a:lnTo>
                  <a:lnTo>
                    <a:pt x="701" y="522"/>
                  </a:lnTo>
                  <a:lnTo>
                    <a:pt x="677" y="569"/>
                  </a:lnTo>
                  <a:lnTo>
                    <a:pt x="645" y="610"/>
                  </a:lnTo>
                  <a:lnTo>
                    <a:pt x="609" y="645"/>
                  </a:lnTo>
                  <a:lnTo>
                    <a:pt x="569" y="677"/>
                  </a:lnTo>
                  <a:lnTo>
                    <a:pt x="522" y="702"/>
                  </a:lnTo>
                  <a:lnTo>
                    <a:pt x="474" y="720"/>
                  </a:lnTo>
                  <a:lnTo>
                    <a:pt x="422" y="732"/>
                  </a:lnTo>
                  <a:lnTo>
                    <a:pt x="368" y="736"/>
                  </a:lnTo>
                  <a:lnTo>
                    <a:pt x="314" y="732"/>
                  </a:lnTo>
                  <a:lnTo>
                    <a:pt x="261" y="720"/>
                  </a:lnTo>
                  <a:lnTo>
                    <a:pt x="212" y="702"/>
                  </a:lnTo>
                  <a:lnTo>
                    <a:pt x="168" y="677"/>
                  </a:lnTo>
                  <a:lnTo>
                    <a:pt x="127" y="645"/>
                  </a:lnTo>
                  <a:lnTo>
                    <a:pt x="91" y="610"/>
                  </a:lnTo>
                  <a:lnTo>
                    <a:pt x="59" y="569"/>
                  </a:lnTo>
                  <a:lnTo>
                    <a:pt x="34" y="522"/>
                  </a:lnTo>
                  <a:lnTo>
                    <a:pt x="16" y="474"/>
                  </a:lnTo>
                  <a:lnTo>
                    <a:pt x="4" y="422"/>
                  </a:lnTo>
                  <a:lnTo>
                    <a:pt x="0" y="368"/>
                  </a:lnTo>
                  <a:lnTo>
                    <a:pt x="4" y="314"/>
                  </a:lnTo>
                  <a:lnTo>
                    <a:pt x="16" y="262"/>
                  </a:lnTo>
                  <a:lnTo>
                    <a:pt x="34" y="214"/>
                  </a:lnTo>
                  <a:lnTo>
                    <a:pt x="59" y="167"/>
                  </a:lnTo>
                  <a:lnTo>
                    <a:pt x="91" y="126"/>
                  </a:lnTo>
                  <a:lnTo>
                    <a:pt x="127" y="91"/>
                  </a:lnTo>
                  <a:lnTo>
                    <a:pt x="168" y="59"/>
                  </a:lnTo>
                  <a:lnTo>
                    <a:pt x="212" y="34"/>
                  </a:lnTo>
                  <a:lnTo>
                    <a:pt x="261" y="16"/>
                  </a:lnTo>
                  <a:lnTo>
                    <a:pt x="314" y="5"/>
                  </a:lnTo>
                  <a:lnTo>
                    <a:pt x="3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0" name="Freeform 46"/>
            <p:cNvSpPr>
              <a:spLocks/>
            </p:cNvSpPr>
            <p:nvPr/>
          </p:nvSpPr>
          <p:spPr bwMode="auto">
            <a:xfrm>
              <a:off x="1299" y="1483"/>
              <a:ext cx="692" cy="694"/>
            </a:xfrm>
            <a:custGeom>
              <a:avLst/>
              <a:gdLst>
                <a:gd name="T0" fmla="*/ 1319 w 1385"/>
                <a:gd name="T1" fmla="*/ 0 h 1387"/>
                <a:gd name="T2" fmla="*/ 1338 w 1385"/>
                <a:gd name="T3" fmla="*/ 0 h 1387"/>
                <a:gd name="T4" fmla="*/ 1354 w 1385"/>
                <a:gd name="T5" fmla="*/ 5 h 1387"/>
                <a:gd name="T6" fmla="*/ 1370 w 1385"/>
                <a:gd name="T7" fmla="*/ 17 h 1387"/>
                <a:gd name="T8" fmla="*/ 1380 w 1385"/>
                <a:gd name="T9" fmla="*/ 31 h 1387"/>
                <a:gd name="T10" fmla="*/ 1385 w 1385"/>
                <a:gd name="T11" fmla="*/ 49 h 1387"/>
                <a:gd name="T12" fmla="*/ 1385 w 1385"/>
                <a:gd name="T13" fmla="*/ 67 h 1387"/>
                <a:gd name="T14" fmla="*/ 1380 w 1385"/>
                <a:gd name="T15" fmla="*/ 83 h 1387"/>
                <a:gd name="T16" fmla="*/ 1370 w 1385"/>
                <a:gd name="T17" fmla="*/ 99 h 1387"/>
                <a:gd name="T18" fmla="*/ 99 w 1385"/>
                <a:gd name="T19" fmla="*/ 1370 h 1387"/>
                <a:gd name="T20" fmla="*/ 86 w 1385"/>
                <a:gd name="T21" fmla="*/ 1379 h 1387"/>
                <a:gd name="T22" fmla="*/ 73 w 1385"/>
                <a:gd name="T23" fmla="*/ 1386 h 1387"/>
                <a:gd name="T24" fmla="*/ 58 w 1385"/>
                <a:gd name="T25" fmla="*/ 1387 h 1387"/>
                <a:gd name="T26" fmla="*/ 43 w 1385"/>
                <a:gd name="T27" fmla="*/ 1386 h 1387"/>
                <a:gd name="T28" fmla="*/ 29 w 1385"/>
                <a:gd name="T29" fmla="*/ 1379 h 1387"/>
                <a:gd name="T30" fmla="*/ 16 w 1385"/>
                <a:gd name="T31" fmla="*/ 1370 h 1387"/>
                <a:gd name="T32" fmla="*/ 6 w 1385"/>
                <a:gd name="T33" fmla="*/ 1355 h 1387"/>
                <a:gd name="T34" fmla="*/ 0 w 1385"/>
                <a:gd name="T35" fmla="*/ 1338 h 1387"/>
                <a:gd name="T36" fmla="*/ 0 w 1385"/>
                <a:gd name="T37" fmla="*/ 1320 h 1387"/>
                <a:gd name="T38" fmla="*/ 6 w 1385"/>
                <a:gd name="T39" fmla="*/ 1303 h 1387"/>
                <a:gd name="T40" fmla="*/ 16 w 1385"/>
                <a:gd name="T41" fmla="*/ 1288 h 1387"/>
                <a:gd name="T42" fmla="*/ 1288 w 1385"/>
                <a:gd name="T43" fmla="*/ 17 h 1387"/>
                <a:gd name="T44" fmla="*/ 1302 w 1385"/>
                <a:gd name="T45" fmla="*/ 5 h 1387"/>
                <a:gd name="T46" fmla="*/ 1319 w 1385"/>
                <a:gd name="T47" fmla="*/ 0 h 1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85" h="1387">
                  <a:moveTo>
                    <a:pt x="1319" y="0"/>
                  </a:moveTo>
                  <a:lnTo>
                    <a:pt x="1338" y="0"/>
                  </a:lnTo>
                  <a:lnTo>
                    <a:pt x="1354" y="5"/>
                  </a:lnTo>
                  <a:lnTo>
                    <a:pt x="1370" y="17"/>
                  </a:lnTo>
                  <a:lnTo>
                    <a:pt x="1380" y="31"/>
                  </a:lnTo>
                  <a:lnTo>
                    <a:pt x="1385" y="49"/>
                  </a:lnTo>
                  <a:lnTo>
                    <a:pt x="1385" y="67"/>
                  </a:lnTo>
                  <a:lnTo>
                    <a:pt x="1380" y="83"/>
                  </a:lnTo>
                  <a:lnTo>
                    <a:pt x="1370" y="99"/>
                  </a:lnTo>
                  <a:lnTo>
                    <a:pt x="99" y="1370"/>
                  </a:lnTo>
                  <a:lnTo>
                    <a:pt x="86" y="1379"/>
                  </a:lnTo>
                  <a:lnTo>
                    <a:pt x="73" y="1386"/>
                  </a:lnTo>
                  <a:lnTo>
                    <a:pt x="58" y="1387"/>
                  </a:lnTo>
                  <a:lnTo>
                    <a:pt x="43" y="1386"/>
                  </a:lnTo>
                  <a:lnTo>
                    <a:pt x="29" y="1379"/>
                  </a:lnTo>
                  <a:lnTo>
                    <a:pt x="16" y="1370"/>
                  </a:lnTo>
                  <a:lnTo>
                    <a:pt x="6" y="1355"/>
                  </a:lnTo>
                  <a:lnTo>
                    <a:pt x="0" y="1338"/>
                  </a:lnTo>
                  <a:lnTo>
                    <a:pt x="0" y="1320"/>
                  </a:lnTo>
                  <a:lnTo>
                    <a:pt x="6" y="1303"/>
                  </a:lnTo>
                  <a:lnTo>
                    <a:pt x="16" y="1288"/>
                  </a:lnTo>
                  <a:lnTo>
                    <a:pt x="1288" y="17"/>
                  </a:lnTo>
                  <a:lnTo>
                    <a:pt x="1302" y="5"/>
                  </a:lnTo>
                  <a:lnTo>
                    <a:pt x="13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1" name="Freeform 47"/>
            <p:cNvSpPr>
              <a:spLocks/>
            </p:cNvSpPr>
            <p:nvPr/>
          </p:nvSpPr>
          <p:spPr bwMode="auto">
            <a:xfrm>
              <a:off x="1822" y="1371"/>
              <a:ext cx="281" cy="282"/>
            </a:xfrm>
            <a:custGeom>
              <a:avLst/>
              <a:gdLst>
                <a:gd name="T0" fmla="*/ 283 w 564"/>
                <a:gd name="T1" fmla="*/ 0 h 564"/>
                <a:gd name="T2" fmla="*/ 328 w 564"/>
                <a:gd name="T3" fmla="*/ 4 h 564"/>
                <a:gd name="T4" fmla="*/ 371 w 564"/>
                <a:gd name="T5" fmla="*/ 15 h 564"/>
                <a:gd name="T6" fmla="*/ 412 w 564"/>
                <a:gd name="T7" fmla="*/ 32 h 564"/>
                <a:gd name="T8" fmla="*/ 449 w 564"/>
                <a:gd name="T9" fmla="*/ 56 h 564"/>
                <a:gd name="T10" fmla="*/ 482 w 564"/>
                <a:gd name="T11" fmla="*/ 84 h 564"/>
                <a:gd name="T12" fmla="*/ 510 w 564"/>
                <a:gd name="T13" fmla="*/ 117 h 564"/>
                <a:gd name="T14" fmla="*/ 532 w 564"/>
                <a:gd name="T15" fmla="*/ 154 h 564"/>
                <a:gd name="T16" fmla="*/ 549 w 564"/>
                <a:gd name="T17" fmla="*/ 193 h 564"/>
                <a:gd name="T18" fmla="*/ 560 w 564"/>
                <a:gd name="T19" fmla="*/ 237 h 564"/>
                <a:gd name="T20" fmla="*/ 564 w 564"/>
                <a:gd name="T21" fmla="*/ 283 h 564"/>
                <a:gd name="T22" fmla="*/ 560 w 564"/>
                <a:gd name="T23" fmla="*/ 328 h 564"/>
                <a:gd name="T24" fmla="*/ 549 w 564"/>
                <a:gd name="T25" fmla="*/ 371 h 564"/>
                <a:gd name="T26" fmla="*/ 532 w 564"/>
                <a:gd name="T27" fmla="*/ 412 h 564"/>
                <a:gd name="T28" fmla="*/ 510 w 564"/>
                <a:gd name="T29" fmla="*/ 449 h 564"/>
                <a:gd name="T30" fmla="*/ 482 w 564"/>
                <a:gd name="T31" fmla="*/ 482 h 564"/>
                <a:gd name="T32" fmla="*/ 449 w 564"/>
                <a:gd name="T33" fmla="*/ 510 h 564"/>
                <a:gd name="T34" fmla="*/ 412 w 564"/>
                <a:gd name="T35" fmla="*/ 532 h 564"/>
                <a:gd name="T36" fmla="*/ 371 w 564"/>
                <a:gd name="T37" fmla="*/ 550 h 564"/>
                <a:gd name="T38" fmla="*/ 328 w 564"/>
                <a:gd name="T39" fmla="*/ 560 h 564"/>
                <a:gd name="T40" fmla="*/ 283 w 564"/>
                <a:gd name="T41" fmla="*/ 564 h 564"/>
                <a:gd name="T42" fmla="*/ 237 w 564"/>
                <a:gd name="T43" fmla="*/ 560 h 564"/>
                <a:gd name="T44" fmla="*/ 193 w 564"/>
                <a:gd name="T45" fmla="*/ 550 h 564"/>
                <a:gd name="T46" fmla="*/ 153 w 564"/>
                <a:gd name="T47" fmla="*/ 532 h 564"/>
                <a:gd name="T48" fmla="*/ 117 w 564"/>
                <a:gd name="T49" fmla="*/ 510 h 564"/>
                <a:gd name="T50" fmla="*/ 84 w 564"/>
                <a:gd name="T51" fmla="*/ 482 h 564"/>
                <a:gd name="T52" fmla="*/ 56 w 564"/>
                <a:gd name="T53" fmla="*/ 449 h 564"/>
                <a:gd name="T54" fmla="*/ 32 w 564"/>
                <a:gd name="T55" fmla="*/ 412 h 564"/>
                <a:gd name="T56" fmla="*/ 15 w 564"/>
                <a:gd name="T57" fmla="*/ 371 h 564"/>
                <a:gd name="T58" fmla="*/ 4 w 564"/>
                <a:gd name="T59" fmla="*/ 328 h 564"/>
                <a:gd name="T60" fmla="*/ 0 w 564"/>
                <a:gd name="T61" fmla="*/ 283 h 564"/>
                <a:gd name="T62" fmla="*/ 4 w 564"/>
                <a:gd name="T63" fmla="*/ 237 h 564"/>
                <a:gd name="T64" fmla="*/ 15 w 564"/>
                <a:gd name="T65" fmla="*/ 193 h 564"/>
                <a:gd name="T66" fmla="*/ 32 w 564"/>
                <a:gd name="T67" fmla="*/ 154 h 564"/>
                <a:gd name="T68" fmla="*/ 56 w 564"/>
                <a:gd name="T69" fmla="*/ 117 h 564"/>
                <a:gd name="T70" fmla="*/ 84 w 564"/>
                <a:gd name="T71" fmla="*/ 84 h 564"/>
                <a:gd name="T72" fmla="*/ 117 w 564"/>
                <a:gd name="T73" fmla="*/ 56 h 564"/>
                <a:gd name="T74" fmla="*/ 153 w 564"/>
                <a:gd name="T75" fmla="*/ 32 h 564"/>
                <a:gd name="T76" fmla="*/ 193 w 564"/>
                <a:gd name="T77" fmla="*/ 15 h 564"/>
                <a:gd name="T78" fmla="*/ 237 w 564"/>
                <a:gd name="T79" fmla="*/ 4 h 564"/>
                <a:gd name="T80" fmla="*/ 283 w 564"/>
                <a:gd name="T81" fmla="*/ 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64" h="564">
                  <a:moveTo>
                    <a:pt x="283" y="0"/>
                  </a:moveTo>
                  <a:lnTo>
                    <a:pt x="328" y="4"/>
                  </a:lnTo>
                  <a:lnTo>
                    <a:pt x="371" y="15"/>
                  </a:lnTo>
                  <a:lnTo>
                    <a:pt x="412" y="32"/>
                  </a:lnTo>
                  <a:lnTo>
                    <a:pt x="449" y="56"/>
                  </a:lnTo>
                  <a:lnTo>
                    <a:pt x="482" y="84"/>
                  </a:lnTo>
                  <a:lnTo>
                    <a:pt x="510" y="117"/>
                  </a:lnTo>
                  <a:lnTo>
                    <a:pt x="532" y="154"/>
                  </a:lnTo>
                  <a:lnTo>
                    <a:pt x="549" y="193"/>
                  </a:lnTo>
                  <a:lnTo>
                    <a:pt x="560" y="237"/>
                  </a:lnTo>
                  <a:lnTo>
                    <a:pt x="564" y="283"/>
                  </a:lnTo>
                  <a:lnTo>
                    <a:pt x="560" y="328"/>
                  </a:lnTo>
                  <a:lnTo>
                    <a:pt x="549" y="371"/>
                  </a:lnTo>
                  <a:lnTo>
                    <a:pt x="532" y="412"/>
                  </a:lnTo>
                  <a:lnTo>
                    <a:pt x="510" y="449"/>
                  </a:lnTo>
                  <a:lnTo>
                    <a:pt x="482" y="482"/>
                  </a:lnTo>
                  <a:lnTo>
                    <a:pt x="449" y="510"/>
                  </a:lnTo>
                  <a:lnTo>
                    <a:pt x="412" y="532"/>
                  </a:lnTo>
                  <a:lnTo>
                    <a:pt x="371" y="550"/>
                  </a:lnTo>
                  <a:lnTo>
                    <a:pt x="328" y="560"/>
                  </a:lnTo>
                  <a:lnTo>
                    <a:pt x="283" y="564"/>
                  </a:lnTo>
                  <a:lnTo>
                    <a:pt x="237" y="560"/>
                  </a:lnTo>
                  <a:lnTo>
                    <a:pt x="193" y="550"/>
                  </a:lnTo>
                  <a:lnTo>
                    <a:pt x="153" y="532"/>
                  </a:lnTo>
                  <a:lnTo>
                    <a:pt x="117" y="510"/>
                  </a:lnTo>
                  <a:lnTo>
                    <a:pt x="84" y="482"/>
                  </a:lnTo>
                  <a:lnTo>
                    <a:pt x="56" y="449"/>
                  </a:lnTo>
                  <a:lnTo>
                    <a:pt x="32" y="412"/>
                  </a:lnTo>
                  <a:lnTo>
                    <a:pt x="15" y="371"/>
                  </a:lnTo>
                  <a:lnTo>
                    <a:pt x="4" y="328"/>
                  </a:lnTo>
                  <a:lnTo>
                    <a:pt x="0" y="283"/>
                  </a:lnTo>
                  <a:lnTo>
                    <a:pt x="4" y="237"/>
                  </a:lnTo>
                  <a:lnTo>
                    <a:pt x="15" y="193"/>
                  </a:lnTo>
                  <a:lnTo>
                    <a:pt x="32" y="154"/>
                  </a:lnTo>
                  <a:lnTo>
                    <a:pt x="56" y="117"/>
                  </a:lnTo>
                  <a:lnTo>
                    <a:pt x="84" y="84"/>
                  </a:lnTo>
                  <a:lnTo>
                    <a:pt x="117" y="56"/>
                  </a:lnTo>
                  <a:lnTo>
                    <a:pt x="153" y="32"/>
                  </a:lnTo>
                  <a:lnTo>
                    <a:pt x="193" y="15"/>
                  </a:lnTo>
                  <a:lnTo>
                    <a:pt x="237" y="4"/>
                  </a:lnTo>
                  <a:lnTo>
                    <a:pt x="2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2" name="Freeform 48"/>
            <p:cNvSpPr>
              <a:spLocks/>
            </p:cNvSpPr>
            <p:nvPr/>
          </p:nvSpPr>
          <p:spPr bwMode="auto">
            <a:xfrm>
              <a:off x="1299" y="1220"/>
              <a:ext cx="58" cy="957"/>
            </a:xfrm>
            <a:custGeom>
              <a:avLst/>
              <a:gdLst>
                <a:gd name="T0" fmla="*/ 58 w 116"/>
                <a:gd name="T1" fmla="*/ 0 h 1914"/>
                <a:gd name="T2" fmla="*/ 76 w 116"/>
                <a:gd name="T3" fmla="*/ 3 h 1914"/>
                <a:gd name="T4" fmla="*/ 93 w 116"/>
                <a:gd name="T5" fmla="*/ 11 h 1914"/>
                <a:gd name="T6" fmla="*/ 105 w 116"/>
                <a:gd name="T7" fmla="*/ 24 h 1914"/>
                <a:gd name="T8" fmla="*/ 112 w 116"/>
                <a:gd name="T9" fmla="*/ 40 h 1914"/>
                <a:gd name="T10" fmla="*/ 116 w 116"/>
                <a:gd name="T11" fmla="*/ 58 h 1914"/>
                <a:gd name="T12" fmla="*/ 116 w 116"/>
                <a:gd name="T13" fmla="*/ 1856 h 1914"/>
                <a:gd name="T14" fmla="*/ 112 w 116"/>
                <a:gd name="T15" fmla="*/ 1875 h 1914"/>
                <a:gd name="T16" fmla="*/ 105 w 116"/>
                <a:gd name="T17" fmla="*/ 1890 h 1914"/>
                <a:gd name="T18" fmla="*/ 93 w 116"/>
                <a:gd name="T19" fmla="*/ 1904 h 1914"/>
                <a:gd name="T20" fmla="*/ 76 w 116"/>
                <a:gd name="T21" fmla="*/ 1911 h 1914"/>
                <a:gd name="T22" fmla="*/ 58 w 116"/>
                <a:gd name="T23" fmla="*/ 1914 h 1914"/>
                <a:gd name="T24" fmla="*/ 40 w 116"/>
                <a:gd name="T25" fmla="*/ 1911 h 1914"/>
                <a:gd name="T26" fmla="*/ 24 w 116"/>
                <a:gd name="T27" fmla="*/ 1904 h 1914"/>
                <a:gd name="T28" fmla="*/ 11 w 116"/>
                <a:gd name="T29" fmla="*/ 1890 h 1914"/>
                <a:gd name="T30" fmla="*/ 3 w 116"/>
                <a:gd name="T31" fmla="*/ 1875 h 1914"/>
                <a:gd name="T32" fmla="*/ 0 w 116"/>
                <a:gd name="T33" fmla="*/ 1856 h 1914"/>
                <a:gd name="T34" fmla="*/ 0 w 116"/>
                <a:gd name="T35" fmla="*/ 58 h 1914"/>
                <a:gd name="T36" fmla="*/ 3 w 116"/>
                <a:gd name="T37" fmla="*/ 40 h 1914"/>
                <a:gd name="T38" fmla="*/ 11 w 116"/>
                <a:gd name="T39" fmla="*/ 24 h 1914"/>
                <a:gd name="T40" fmla="*/ 24 w 116"/>
                <a:gd name="T41" fmla="*/ 11 h 1914"/>
                <a:gd name="T42" fmla="*/ 40 w 116"/>
                <a:gd name="T43" fmla="*/ 3 h 1914"/>
                <a:gd name="T44" fmla="*/ 58 w 116"/>
                <a:gd name="T45" fmla="*/ 0 h 1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6" h="1914">
                  <a:moveTo>
                    <a:pt x="58" y="0"/>
                  </a:moveTo>
                  <a:lnTo>
                    <a:pt x="76" y="3"/>
                  </a:lnTo>
                  <a:lnTo>
                    <a:pt x="93" y="11"/>
                  </a:lnTo>
                  <a:lnTo>
                    <a:pt x="105" y="24"/>
                  </a:lnTo>
                  <a:lnTo>
                    <a:pt x="112" y="40"/>
                  </a:lnTo>
                  <a:lnTo>
                    <a:pt x="116" y="58"/>
                  </a:lnTo>
                  <a:lnTo>
                    <a:pt x="116" y="1856"/>
                  </a:lnTo>
                  <a:lnTo>
                    <a:pt x="112" y="1875"/>
                  </a:lnTo>
                  <a:lnTo>
                    <a:pt x="105" y="1890"/>
                  </a:lnTo>
                  <a:lnTo>
                    <a:pt x="93" y="1904"/>
                  </a:lnTo>
                  <a:lnTo>
                    <a:pt x="76" y="1911"/>
                  </a:lnTo>
                  <a:lnTo>
                    <a:pt x="58" y="1914"/>
                  </a:lnTo>
                  <a:lnTo>
                    <a:pt x="40" y="1911"/>
                  </a:lnTo>
                  <a:lnTo>
                    <a:pt x="24" y="1904"/>
                  </a:lnTo>
                  <a:lnTo>
                    <a:pt x="11" y="1890"/>
                  </a:lnTo>
                  <a:lnTo>
                    <a:pt x="3" y="1875"/>
                  </a:lnTo>
                  <a:lnTo>
                    <a:pt x="0" y="1856"/>
                  </a:lnTo>
                  <a:lnTo>
                    <a:pt x="0" y="58"/>
                  </a:lnTo>
                  <a:lnTo>
                    <a:pt x="3" y="40"/>
                  </a:lnTo>
                  <a:lnTo>
                    <a:pt x="11" y="24"/>
                  </a:lnTo>
                  <a:lnTo>
                    <a:pt x="24" y="11"/>
                  </a:lnTo>
                  <a:lnTo>
                    <a:pt x="40" y="3"/>
                  </a:lnTo>
                  <a:lnTo>
                    <a:pt x="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3" name="Freeform 49"/>
            <p:cNvSpPr>
              <a:spLocks/>
            </p:cNvSpPr>
            <p:nvPr/>
          </p:nvSpPr>
          <p:spPr bwMode="auto">
            <a:xfrm>
              <a:off x="1144" y="1065"/>
              <a:ext cx="367" cy="368"/>
            </a:xfrm>
            <a:custGeom>
              <a:avLst/>
              <a:gdLst>
                <a:gd name="T0" fmla="*/ 368 w 735"/>
                <a:gd name="T1" fmla="*/ 0 h 735"/>
                <a:gd name="T2" fmla="*/ 422 w 735"/>
                <a:gd name="T3" fmla="*/ 4 h 735"/>
                <a:gd name="T4" fmla="*/ 474 w 735"/>
                <a:gd name="T5" fmla="*/ 16 h 735"/>
                <a:gd name="T6" fmla="*/ 523 w 735"/>
                <a:gd name="T7" fmla="*/ 34 h 735"/>
                <a:gd name="T8" fmla="*/ 568 w 735"/>
                <a:gd name="T9" fmla="*/ 59 h 735"/>
                <a:gd name="T10" fmla="*/ 608 w 735"/>
                <a:gd name="T11" fmla="*/ 91 h 735"/>
                <a:gd name="T12" fmla="*/ 645 w 735"/>
                <a:gd name="T13" fmla="*/ 127 h 735"/>
                <a:gd name="T14" fmla="*/ 676 w 735"/>
                <a:gd name="T15" fmla="*/ 168 h 735"/>
                <a:gd name="T16" fmla="*/ 701 w 735"/>
                <a:gd name="T17" fmla="*/ 212 h 735"/>
                <a:gd name="T18" fmla="*/ 719 w 735"/>
                <a:gd name="T19" fmla="*/ 261 h 735"/>
                <a:gd name="T20" fmla="*/ 731 w 735"/>
                <a:gd name="T21" fmla="*/ 314 h 735"/>
                <a:gd name="T22" fmla="*/ 735 w 735"/>
                <a:gd name="T23" fmla="*/ 368 h 735"/>
                <a:gd name="T24" fmla="*/ 731 w 735"/>
                <a:gd name="T25" fmla="*/ 422 h 735"/>
                <a:gd name="T26" fmla="*/ 719 w 735"/>
                <a:gd name="T27" fmla="*/ 474 h 735"/>
                <a:gd name="T28" fmla="*/ 701 w 735"/>
                <a:gd name="T29" fmla="*/ 523 h 735"/>
                <a:gd name="T30" fmla="*/ 676 w 735"/>
                <a:gd name="T31" fmla="*/ 568 h 735"/>
                <a:gd name="T32" fmla="*/ 645 w 735"/>
                <a:gd name="T33" fmla="*/ 610 h 735"/>
                <a:gd name="T34" fmla="*/ 608 w 735"/>
                <a:gd name="T35" fmla="*/ 645 h 735"/>
                <a:gd name="T36" fmla="*/ 568 w 735"/>
                <a:gd name="T37" fmla="*/ 676 h 735"/>
                <a:gd name="T38" fmla="*/ 523 w 735"/>
                <a:gd name="T39" fmla="*/ 701 h 735"/>
                <a:gd name="T40" fmla="*/ 474 w 735"/>
                <a:gd name="T41" fmla="*/ 721 h 735"/>
                <a:gd name="T42" fmla="*/ 422 w 735"/>
                <a:gd name="T43" fmla="*/ 731 h 735"/>
                <a:gd name="T44" fmla="*/ 368 w 735"/>
                <a:gd name="T45" fmla="*/ 735 h 735"/>
                <a:gd name="T46" fmla="*/ 313 w 735"/>
                <a:gd name="T47" fmla="*/ 731 h 735"/>
                <a:gd name="T48" fmla="*/ 262 w 735"/>
                <a:gd name="T49" fmla="*/ 721 h 735"/>
                <a:gd name="T50" fmla="*/ 213 w 735"/>
                <a:gd name="T51" fmla="*/ 701 h 735"/>
                <a:gd name="T52" fmla="*/ 168 w 735"/>
                <a:gd name="T53" fmla="*/ 676 h 735"/>
                <a:gd name="T54" fmla="*/ 127 w 735"/>
                <a:gd name="T55" fmla="*/ 645 h 735"/>
                <a:gd name="T56" fmla="*/ 90 w 735"/>
                <a:gd name="T57" fmla="*/ 610 h 735"/>
                <a:gd name="T58" fmla="*/ 60 w 735"/>
                <a:gd name="T59" fmla="*/ 568 h 735"/>
                <a:gd name="T60" fmla="*/ 35 w 735"/>
                <a:gd name="T61" fmla="*/ 523 h 735"/>
                <a:gd name="T62" fmla="*/ 16 w 735"/>
                <a:gd name="T63" fmla="*/ 474 h 735"/>
                <a:gd name="T64" fmla="*/ 4 w 735"/>
                <a:gd name="T65" fmla="*/ 422 h 735"/>
                <a:gd name="T66" fmla="*/ 0 w 735"/>
                <a:gd name="T67" fmla="*/ 368 h 735"/>
                <a:gd name="T68" fmla="*/ 4 w 735"/>
                <a:gd name="T69" fmla="*/ 314 h 735"/>
                <a:gd name="T70" fmla="*/ 16 w 735"/>
                <a:gd name="T71" fmla="*/ 261 h 735"/>
                <a:gd name="T72" fmla="*/ 35 w 735"/>
                <a:gd name="T73" fmla="*/ 212 h 735"/>
                <a:gd name="T74" fmla="*/ 60 w 735"/>
                <a:gd name="T75" fmla="*/ 168 h 735"/>
                <a:gd name="T76" fmla="*/ 90 w 735"/>
                <a:gd name="T77" fmla="*/ 127 h 735"/>
                <a:gd name="T78" fmla="*/ 127 w 735"/>
                <a:gd name="T79" fmla="*/ 91 h 735"/>
                <a:gd name="T80" fmla="*/ 168 w 735"/>
                <a:gd name="T81" fmla="*/ 59 h 735"/>
                <a:gd name="T82" fmla="*/ 213 w 735"/>
                <a:gd name="T83" fmla="*/ 34 h 735"/>
                <a:gd name="T84" fmla="*/ 262 w 735"/>
                <a:gd name="T85" fmla="*/ 16 h 735"/>
                <a:gd name="T86" fmla="*/ 313 w 735"/>
                <a:gd name="T87" fmla="*/ 4 h 735"/>
                <a:gd name="T88" fmla="*/ 368 w 735"/>
                <a:gd name="T89" fmla="*/ 0 h 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35" h="735">
                  <a:moveTo>
                    <a:pt x="368" y="0"/>
                  </a:moveTo>
                  <a:lnTo>
                    <a:pt x="422" y="4"/>
                  </a:lnTo>
                  <a:lnTo>
                    <a:pt x="474" y="16"/>
                  </a:lnTo>
                  <a:lnTo>
                    <a:pt x="523" y="34"/>
                  </a:lnTo>
                  <a:lnTo>
                    <a:pt x="568" y="59"/>
                  </a:lnTo>
                  <a:lnTo>
                    <a:pt x="608" y="91"/>
                  </a:lnTo>
                  <a:lnTo>
                    <a:pt x="645" y="127"/>
                  </a:lnTo>
                  <a:lnTo>
                    <a:pt x="676" y="168"/>
                  </a:lnTo>
                  <a:lnTo>
                    <a:pt x="701" y="212"/>
                  </a:lnTo>
                  <a:lnTo>
                    <a:pt x="719" y="261"/>
                  </a:lnTo>
                  <a:lnTo>
                    <a:pt x="731" y="314"/>
                  </a:lnTo>
                  <a:lnTo>
                    <a:pt x="735" y="368"/>
                  </a:lnTo>
                  <a:lnTo>
                    <a:pt x="731" y="422"/>
                  </a:lnTo>
                  <a:lnTo>
                    <a:pt x="719" y="474"/>
                  </a:lnTo>
                  <a:lnTo>
                    <a:pt x="701" y="523"/>
                  </a:lnTo>
                  <a:lnTo>
                    <a:pt x="676" y="568"/>
                  </a:lnTo>
                  <a:lnTo>
                    <a:pt x="645" y="610"/>
                  </a:lnTo>
                  <a:lnTo>
                    <a:pt x="608" y="645"/>
                  </a:lnTo>
                  <a:lnTo>
                    <a:pt x="568" y="676"/>
                  </a:lnTo>
                  <a:lnTo>
                    <a:pt x="523" y="701"/>
                  </a:lnTo>
                  <a:lnTo>
                    <a:pt x="474" y="721"/>
                  </a:lnTo>
                  <a:lnTo>
                    <a:pt x="422" y="731"/>
                  </a:lnTo>
                  <a:lnTo>
                    <a:pt x="368" y="735"/>
                  </a:lnTo>
                  <a:lnTo>
                    <a:pt x="313" y="731"/>
                  </a:lnTo>
                  <a:lnTo>
                    <a:pt x="262" y="721"/>
                  </a:lnTo>
                  <a:lnTo>
                    <a:pt x="213" y="701"/>
                  </a:lnTo>
                  <a:lnTo>
                    <a:pt x="168" y="676"/>
                  </a:lnTo>
                  <a:lnTo>
                    <a:pt x="127" y="645"/>
                  </a:lnTo>
                  <a:lnTo>
                    <a:pt x="90" y="610"/>
                  </a:lnTo>
                  <a:lnTo>
                    <a:pt x="60" y="568"/>
                  </a:lnTo>
                  <a:lnTo>
                    <a:pt x="35" y="523"/>
                  </a:lnTo>
                  <a:lnTo>
                    <a:pt x="16" y="474"/>
                  </a:lnTo>
                  <a:lnTo>
                    <a:pt x="4" y="422"/>
                  </a:lnTo>
                  <a:lnTo>
                    <a:pt x="0" y="368"/>
                  </a:lnTo>
                  <a:lnTo>
                    <a:pt x="4" y="314"/>
                  </a:lnTo>
                  <a:lnTo>
                    <a:pt x="16" y="261"/>
                  </a:lnTo>
                  <a:lnTo>
                    <a:pt x="35" y="212"/>
                  </a:lnTo>
                  <a:lnTo>
                    <a:pt x="60" y="168"/>
                  </a:lnTo>
                  <a:lnTo>
                    <a:pt x="90" y="127"/>
                  </a:lnTo>
                  <a:lnTo>
                    <a:pt x="127" y="91"/>
                  </a:lnTo>
                  <a:lnTo>
                    <a:pt x="168" y="59"/>
                  </a:lnTo>
                  <a:lnTo>
                    <a:pt x="213" y="34"/>
                  </a:lnTo>
                  <a:lnTo>
                    <a:pt x="262" y="16"/>
                  </a:lnTo>
                  <a:lnTo>
                    <a:pt x="313" y="4"/>
                  </a:lnTo>
                  <a:lnTo>
                    <a:pt x="3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4" name="Freeform 50"/>
            <p:cNvSpPr>
              <a:spLocks/>
            </p:cNvSpPr>
            <p:nvPr/>
          </p:nvSpPr>
          <p:spPr bwMode="auto">
            <a:xfrm>
              <a:off x="663" y="1483"/>
              <a:ext cx="693" cy="694"/>
            </a:xfrm>
            <a:custGeom>
              <a:avLst/>
              <a:gdLst>
                <a:gd name="T0" fmla="*/ 49 w 1385"/>
                <a:gd name="T1" fmla="*/ 0 h 1387"/>
                <a:gd name="T2" fmla="*/ 66 w 1385"/>
                <a:gd name="T3" fmla="*/ 0 h 1387"/>
                <a:gd name="T4" fmla="*/ 83 w 1385"/>
                <a:gd name="T5" fmla="*/ 5 h 1387"/>
                <a:gd name="T6" fmla="*/ 98 w 1385"/>
                <a:gd name="T7" fmla="*/ 17 h 1387"/>
                <a:gd name="T8" fmla="*/ 1369 w 1385"/>
                <a:gd name="T9" fmla="*/ 1288 h 1387"/>
                <a:gd name="T10" fmla="*/ 1380 w 1385"/>
                <a:gd name="T11" fmla="*/ 1303 h 1387"/>
                <a:gd name="T12" fmla="*/ 1385 w 1385"/>
                <a:gd name="T13" fmla="*/ 1320 h 1387"/>
                <a:gd name="T14" fmla="*/ 1385 w 1385"/>
                <a:gd name="T15" fmla="*/ 1338 h 1387"/>
                <a:gd name="T16" fmla="*/ 1380 w 1385"/>
                <a:gd name="T17" fmla="*/ 1355 h 1387"/>
                <a:gd name="T18" fmla="*/ 1369 w 1385"/>
                <a:gd name="T19" fmla="*/ 1370 h 1387"/>
                <a:gd name="T20" fmla="*/ 1356 w 1385"/>
                <a:gd name="T21" fmla="*/ 1379 h 1387"/>
                <a:gd name="T22" fmla="*/ 1343 w 1385"/>
                <a:gd name="T23" fmla="*/ 1386 h 1387"/>
                <a:gd name="T24" fmla="*/ 1328 w 1385"/>
                <a:gd name="T25" fmla="*/ 1387 h 1387"/>
                <a:gd name="T26" fmla="*/ 1313 w 1385"/>
                <a:gd name="T27" fmla="*/ 1386 h 1387"/>
                <a:gd name="T28" fmla="*/ 1299 w 1385"/>
                <a:gd name="T29" fmla="*/ 1379 h 1387"/>
                <a:gd name="T30" fmla="*/ 1286 w 1385"/>
                <a:gd name="T31" fmla="*/ 1370 h 1387"/>
                <a:gd name="T32" fmla="*/ 16 w 1385"/>
                <a:gd name="T33" fmla="*/ 99 h 1387"/>
                <a:gd name="T34" fmla="*/ 5 w 1385"/>
                <a:gd name="T35" fmla="*/ 83 h 1387"/>
                <a:gd name="T36" fmla="*/ 0 w 1385"/>
                <a:gd name="T37" fmla="*/ 66 h 1387"/>
                <a:gd name="T38" fmla="*/ 0 w 1385"/>
                <a:gd name="T39" fmla="*/ 49 h 1387"/>
                <a:gd name="T40" fmla="*/ 5 w 1385"/>
                <a:gd name="T41" fmla="*/ 31 h 1387"/>
                <a:gd name="T42" fmla="*/ 16 w 1385"/>
                <a:gd name="T43" fmla="*/ 17 h 1387"/>
                <a:gd name="T44" fmla="*/ 32 w 1385"/>
                <a:gd name="T45" fmla="*/ 5 h 1387"/>
                <a:gd name="T46" fmla="*/ 49 w 1385"/>
                <a:gd name="T47" fmla="*/ 0 h 1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85" h="1387">
                  <a:moveTo>
                    <a:pt x="49" y="0"/>
                  </a:moveTo>
                  <a:lnTo>
                    <a:pt x="66" y="0"/>
                  </a:lnTo>
                  <a:lnTo>
                    <a:pt x="83" y="5"/>
                  </a:lnTo>
                  <a:lnTo>
                    <a:pt x="98" y="17"/>
                  </a:lnTo>
                  <a:lnTo>
                    <a:pt x="1369" y="1288"/>
                  </a:lnTo>
                  <a:lnTo>
                    <a:pt x="1380" y="1303"/>
                  </a:lnTo>
                  <a:lnTo>
                    <a:pt x="1385" y="1320"/>
                  </a:lnTo>
                  <a:lnTo>
                    <a:pt x="1385" y="1338"/>
                  </a:lnTo>
                  <a:lnTo>
                    <a:pt x="1380" y="1355"/>
                  </a:lnTo>
                  <a:lnTo>
                    <a:pt x="1369" y="1370"/>
                  </a:lnTo>
                  <a:lnTo>
                    <a:pt x="1356" y="1379"/>
                  </a:lnTo>
                  <a:lnTo>
                    <a:pt x="1343" y="1386"/>
                  </a:lnTo>
                  <a:lnTo>
                    <a:pt x="1328" y="1387"/>
                  </a:lnTo>
                  <a:lnTo>
                    <a:pt x="1313" y="1386"/>
                  </a:lnTo>
                  <a:lnTo>
                    <a:pt x="1299" y="1379"/>
                  </a:lnTo>
                  <a:lnTo>
                    <a:pt x="1286" y="1370"/>
                  </a:lnTo>
                  <a:lnTo>
                    <a:pt x="16" y="99"/>
                  </a:lnTo>
                  <a:lnTo>
                    <a:pt x="5" y="83"/>
                  </a:lnTo>
                  <a:lnTo>
                    <a:pt x="0" y="66"/>
                  </a:lnTo>
                  <a:lnTo>
                    <a:pt x="0" y="49"/>
                  </a:lnTo>
                  <a:lnTo>
                    <a:pt x="5" y="31"/>
                  </a:lnTo>
                  <a:lnTo>
                    <a:pt x="16" y="17"/>
                  </a:lnTo>
                  <a:lnTo>
                    <a:pt x="32" y="5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51"/>
            <p:cNvSpPr>
              <a:spLocks/>
            </p:cNvSpPr>
            <p:nvPr/>
          </p:nvSpPr>
          <p:spPr bwMode="auto">
            <a:xfrm>
              <a:off x="508" y="1328"/>
              <a:ext cx="368" cy="368"/>
            </a:xfrm>
            <a:custGeom>
              <a:avLst/>
              <a:gdLst>
                <a:gd name="T0" fmla="*/ 367 w 735"/>
                <a:gd name="T1" fmla="*/ 0 h 735"/>
                <a:gd name="T2" fmla="*/ 421 w 735"/>
                <a:gd name="T3" fmla="*/ 4 h 735"/>
                <a:gd name="T4" fmla="*/ 474 w 735"/>
                <a:gd name="T5" fmla="*/ 15 h 735"/>
                <a:gd name="T6" fmla="*/ 522 w 735"/>
                <a:gd name="T7" fmla="*/ 34 h 735"/>
                <a:gd name="T8" fmla="*/ 567 w 735"/>
                <a:gd name="T9" fmla="*/ 59 h 735"/>
                <a:gd name="T10" fmla="*/ 608 w 735"/>
                <a:gd name="T11" fmla="*/ 91 h 735"/>
                <a:gd name="T12" fmla="*/ 645 w 735"/>
                <a:gd name="T13" fmla="*/ 126 h 735"/>
                <a:gd name="T14" fmla="*/ 675 w 735"/>
                <a:gd name="T15" fmla="*/ 167 h 735"/>
                <a:gd name="T16" fmla="*/ 700 w 735"/>
                <a:gd name="T17" fmla="*/ 212 h 735"/>
                <a:gd name="T18" fmla="*/ 719 w 735"/>
                <a:gd name="T19" fmla="*/ 261 h 735"/>
                <a:gd name="T20" fmla="*/ 731 w 735"/>
                <a:gd name="T21" fmla="*/ 314 h 735"/>
                <a:gd name="T22" fmla="*/ 735 w 735"/>
                <a:gd name="T23" fmla="*/ 368 h 735"/>
                <a:gd name="T24" fmla="*/ 731 w 735"/>
                <a:gd name="T25" fmla="*/ 422 h 735"/>
                <a:gd name="T26" fmla="*/ 719 w 735"/>
                <a:gd name="T27" fmla="*/ 473 h 735"/>
                <a:gd name="T28" fmla="*/ 700 w 735"/>
                <a:gd name="T29" fmla="*/ 522 h 735"/>
                <a:gd name="T30" fmla="*/ 675 w 735"/>
                <a:gd name="T31" fmla="*/ 567 h 735"/>
                <a:gd name="T32" fmla="*/ 645 w 735"/>
                <a:gd name="T33" fmla="*/ 609 h 735"/>
                <a:gd name="T34" fmla="*/ 608 w 735"/>
                <a:gd name="T35" fmla="*/ 645 h 735"/>
                <a:gd name="T36" fmla="*/ 567 w 735"/>
                <a:gd name="T37" fmla="*/ 675 h 735"/>
                <a:gd name="T38" fmla="*/ 522 w 735"/>
                <a:gd name="T39" fmla="*/ 701 h 735"/>
                <a:gd name="T40" fmla="*/ 474 w 735"/>
                <a:gd name="T41" fmla="*/ 720 h 735"/>
                <a:gd name="T42" fmla="*/ 421 w 735"/>
                <a:gd name="T43" fmla="*/ 731 h 735"/>
                <a:gd name="T44" fmla="*/ 367 w 735"/>
                <a:gd name="T45" fmla="*/ 735 h 735"/>
                <a:gd name="T46" fmla="*/ 313 w 735"/>
                <a:gd name="T47" fmla="*/ 731 h 735"/>
                <a:gd name="T48" fmla="*/ 261 w 735"/>
                <a:gd name="T49" fmla="*/ 720 h 735"/>
                <a:gd name="T50" fmla="*/ 212 w 735"/>
                <a:gd name="T51" fmla="*/ 701 h 735"/>
                <a:gd name="T52" fmla="*/ 167 w 735"/>
                <a:gd name="T53" fmla="*/ 675 h 735"/>
                <a:gd name="T54" fmla="*/ 127 w 735"/>
                <a:gd name="T55" fmla="*/ 645 h 735"/>
                <a:gd name="T56" fmla="*/ 90 w 735"/>
                <a:gd name="T57" fmla="*/ 609 h 735"/>
                <a:gd name="T58" fmla="*/ 59 w 735"/>
                <a:gd name="T59" fmla="*/ 567 h 735"/>
                <a:gd name="T60" fmla="*/ 34 w 735"/>
                <a:gd name="T61" fmla="*/ 522 h 735"/>
                <a:gd name="T62" fmla="*/ 16 w 735"/>
                <a:gd name="T63" fmla="*/ 473 h 735"/>
                <a:gd name="T64" fmla="*/ 4 w 735"/>
                <a:gd name="T65" fmla="*/ 422 h 735"/>
                <a:gd name="T66" fmla="*/ 0 w 735"/>
                <a:gd name="T67" fmla="*/ 368 h 735"/>
                <a:gd name="T68" fmla="*/ 4 w 735"/>
                <a:gd name="T69" fmla="*/ 314 h 735"/>
                <a:gd name="T70" fmla="*/ 16 w 735"/>
                <a:gd name="T71" fmla="*/ 261 h 735"/>
                <a:gd name="T72" fmla="*/ 34 w 735"/>
                <a:gd name="T73" fmla="*/ 212 h 735"/>
                <a:gd name="T74" fmla="*/ 59 w 735"/>
                <a:gd name="T75" fmla="*/ 167 h 735"/>
                <a:gd name="T76" fmla="*/ 90 w 735"/>
                <a:gd name="T77" fmla="*/ 126 h 735"/>
                <a:gd name="T78" fmla="*/ 127 w 735"/>
                <a:gd name="T79" fmla="*/ 91 h 735"/>
                <a:gd name="T80" fmla="*/ 167 w 735"/>
                <a:gd name="T81" fmla="*/ 59 h 735"/>
                <a:gd name="T82" fmla="*/ 212 w 735"/>
                <a:gd name="T83" fmla="*/ 34 h 735"/>
                <a:gd name="T84" fmla="*/ 261 w 735"/>
                <a:gd name="T85" fmla="*/ 15 h 735"/>
                <a:gd name="T86" fmla="*/ 313 w 735"/>
                <a:gd name="T87" fmla="*/ 4 h 735"/>
                <a:gd name="T88" fmla="*/ 367 w 735"/>
                <a:gd name="T89" fmla="*/ 0 h 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35" h="735">
                  <a:moveTo>
                    <a:pt x="367" y="0"/>
                  </a:moveTo>
                  <a:lnTo>
                    <a:pt x="421" y="4"/>
                  </a:lnTo>
                  <a:lnTo>
                    <a:pt x="474" y="15"/>
                  </a:lnTo>
                  <a:lnTo>
                    <a:pt x="522" y="34"/>
                  </a:lnTo>
                  <a:lnTo>
                    <a:pt x="567" y="59"/>
                  </a:lnTo>
                  <a:lnTo>
                    <a:pt x="608" y="91"/>
                  </a:lnTo>
                  <a:lnTo>
                    <a:pt x="645" y="126"/>
                  </a:lnTo>
                  <a:lnTo>
                    <a:pt x="675" y="167"/>
                  </a:lnTo>
                  <a:lnTo>
                    <a:pt x="700" y="212"/>
                  </a:lnTo>
                  <a:lnTo>
                    <a:pt x="719" y="261"/>
                  </a:lnTo>
                  <a:lnTo>
                    <a:pt x="731" y="314"/>
                  </a:lnTo>
                  <a:lnTo>
                    <a:pt x="735" y="368"/>
                  </a:lnTo>
                  <a:lnTo>
                    <a:pt x="731" y="422"/>
                  </a:lnTo>
                  <a:lnTo>
                    <a:pt x="719" y="473"/>
                  </a:lnTo>
                  <a:lnTo>
                    <a:pt x="700" y="522"/>
                  </a:lnTo>
                  <a:lnTo>
                    <a:pt x="675" y="567"/>
                  </a:lnTo>
                  <a:lnTo>
                    <a:pt x="645" y="609"/>
                  </a:lnTo>
                  <a:lnTo>
                    <a:pt x="608" y="645"/>
                  </a:lnTo>
                  <a:lnTo>
                    <a:pt x="567" y="675"/>
                  </a:lnTo>
                  <a:lnTo>
                    <a:pt x="522" y="701"/>
                  </a:lnTo>
                  <a:lnTo>
                    <a:pt x="474" y="720"/>
                  </a:lnTo>
                  <a:lnTo>
                    <a:pt x="421" y="731"/>
                  </a:lnTo>
                  <a:lnTo>
                    <a:pt x="367" y="735"/>
                  </a:lnTo>
                  <a:lnTo>
                    <a:pt x="313" y="731"/>
                  </a:lnTo>
                  <a:lnTo>
                    <a:pt x="261" y="720"/>
                  </a:lnTo>
                  <a:lnTo>
                    <a:pt x="212" y="701"/>
                  </a:lnTo>
                  <a:lnTo>
                    <a:pt x="167" y="675"/>
                  </a:lnTo>
                  <a:lnTo>
                    <a:pt x="127" y="645"/>
                  </a:lnTo>
                  <a:lnTo>
                    <a:pt x="90" y="609"/>
                  </a:lnTo>
                  <a:lnTo>
                    <a:pt x="59" y="567"/>
                  </a:lnTo>
                  <a:lnTo>
                    <a:pt x="34" y="522"/>
                  </a:lnTo>
                  <a:lnTo>
                    <a:pt x="16" y="473"/>
                  </a:lnTo>
                  <a:lnTo>
                    <a:pt x="4" y="422"/>
                  </a:lnTo>
                  <a:lnTo>
                    <a:pt x="0" y="368"/>
                  </a:lnTo>
                  <a:lnTo>
                    <a:pt x="4" y="314"/>
                  </a:lnTo>
                  <a:lnTo>
                    <a:pt x="16" y="261"/>
                  </a:lnTo>
                  <a:lnTo>
                    <a:pt x="34" y="212"/>
                  </a:lnTo>
                  <a:lnTo>
                    <a:pt x="59" y="167"/>
                  </a:lnTo>
                  <a:lnTo>
                    <a:pt x="90" y="126"/>
                  </a:lnTo>
                  <a:lnTo>
                    <a:pt x="127" y="91"/>
                  </a:lnTo>
                  <a:lnTo>
                    <a:pt x="167" y="59"/>
                  </a:lnTo>
                  <a:lnTo>
                    <a:pt x="212" y="34"/>
                  </a:lnTo>
                  <a:lnTo>
                    <a:pt x="261" y="15"/>
                  </a:lnTo>
                  <a:lnTo>
                    <a:pt x="313" y="4"/>
                  </a:lnTo>
                  <a:lnTo>
                    <a:pt x="3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52"/>
            <p:cNvSpPr>
              <a:spLocks/>
            </p:cNvSpPr>
            <p:nvPr/>
          </p:nvSpPr>
          <p:spPr bwMode="auto">
            <a:xfrm>
              <a:off x="400" y="2119"/>
              <a:ext cx="957" cy="58"/>
            </a:xfrm>
            <a:custGeom>
              <a:avLst/>
              <a:gdLst>
                <a:gd name="T0" fmla="*/ 58 w 1914"/>
                <a:gd name="T1" fmla="*/ 0 h 116"/>
                <a:gd name="T2" fmla="*/ 1856 w 1914"/>
                <a:gd name="T3" fmla="*/ 0 h 116"/>
                <a:gd name="T4" fmla="*/ 1874 w 1914"/>
                <a:gd name="T5" fmla="*/ 3 h 116"/>
                <a:gd name="T6" fmla="*/ 1891 w 1914"/>
                <a:gd name="T7" fmla="*/ 12 h 116"/>
                <a:gd name="T8" fmla="*/ 1903 w 1914"/>
                <a:gd name="T9" fmla="*/ 24 h 116"/>
                <a:gd name="T10" fmla="*/ 1910 w 1914"/>
                <a:gd name="T11" fmla="*/ 40 h 116"/>
                <a:gd name="T12" fmla="*/ 1914 w 1914"/>
                <a:gd name="T13" fmla="*/ 58 h 116"/>
                <a:gd name="T14" fmla="*/ 1910 w 1914"/>
                <a:gd name="T15" fmla="*/ 77 h 116"/>
                <a:gd name="T16" fmla="*/ 1903 w 1914"/>
                <a:gd name="T17" fmla="*/ 92 h 116"/>
                <a:gd name="T18" fmla="*/ 1891 w 1914"/>
                <a:gd name="T19" fmla="*/ 106 h 116"/>
                <a:gd name="T20" fmla="*/ 1874 w 1914"/>
                <a:gd name="T21" fmla="*/ 113 h 116"/>
                <a:gd name="T22" fmla="*/ 1856 w 1914"/>
                <a:gd name="T23" fmla="*/ 116 h 116"/>
                <a:gd name="T24" fmla="*/ 58 w 1914"/>
                <a:gd name="T25" fmla="*/ 116 h 116"/>
                <a:gd name="T26" fmla="*/ 40 w 1914"/>
                <a:gd name="T27" fmla="*/ 113 h 116"/>
                <a:gd name="T28" fmla="*/ 24 w 1914"/>
                <a:gd name="T29" fmla="*/ 106 h 116"/>
                <a:gd name="T30" fmla="*/ 12 w 1914"/>
                <a:gd name="T31" fmla="*/ 92 h 116"/>
                <a:gd name="T32" fmla="*/ 4 w 1914"/>
                <a:gd name="T33" fmla="*/ 77 h 116"/>
                <a:gd name="T34" fmla="*/ 0 w 1914"/>
                <a:gd name="T35" fmla="*/ 58 h 116"/>
                <a:gd name="T36" fmla="*/ 4 w 1914"/>
                <a:gd name="T37" fmla="*/ 40 h 116"/>
                <a:gd name="T38" fmla="*/ 12 w 1914"/>
                <a:gd name="T39" fmla="*/ 24 h 116"/>
                <a:gd name="T40" fmla="*/ 24 w 1914"/>
                <a:gd name="T41" fmla="*/ 12 h 116"/>
                <a:gd name="T42" fmla="*/ 40 w 1914"/>
                <a:gd name="T43" fmla="*/ 3 h 116"/>
                <a:gd name="T44" fmla="*/ 58 w 1914"/>
                <a:gd name="T45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14" h="116">
                  <a:moveTo>
                    <a:pt x="58" y="0"/>
                  </a:moveTo>
                  <a:lnTo>
                    <a:pt x="1856" y="0"/>
                  </a:lnTo>
                  <a:lnTo>
                    <a:pt x="1874" y="3"/>
                  </a:lnTo>
                  <a:lnTo>
                    <a:pt x="1891" y="12"/>
                  </a:lnTo>
                  <a:lnTo>
                    <a:pt x="1903" y="24"/>
                  </a:lnTo>
                  <a:lnTo>
                    <a:pt x="1910" y="40"/>
                  </a:lnTo>
                  <a:lnTo>
                    <a:pt x="1914" y="58"/>
                  </a:lnTo>
                  <a:lnTo>
                    <a:pt x="1910" y="77"/>
                  </a:lnTo>
                  <a:lnTo>
                    <a:pt x="1903" y="92"/>
                  </a:lnTo>
                  <a:lnTo>
                    <a:pt x="1891" y="106"/>
                  </a:lnTo>
                  <a:lnTo>
                    <a:pt x="1874" y="113"/>
                  </a:lnTo>
                  <a:lnTo>
                    <a:pt x="1856" y="116"/>
                  </a:lnTo>
                  <a:lnTo>
                    <a:pt x="58" y="116"/>
                  </a:lnTo>
                  <a:lnTo>
                    <a:pt x="40" y="113"/>
                  </a:lnTo>
                  <a:lnTo>
                    <a:pt x="24" y="106"/>
                  </a:lnTo>
                  <a:lnTo>
                    <a:pt x="12" y="92"/>
                  </a:lnTo>
                  <a:lnTo>
                    <a:pt x="4" y="77"/>
                  </a:lnTo>
                  <a:lnTo>
                    <a:pt x="0" y="58"/>
                  </a:lnTo>
                  <a:lnTo>
                    <a:pt x="4" y="40"/>
                  </a:lnTo>
                  <a:lnTo>
                    <a:pt x="12" y="24"/>
                  </a:lnTo>
                  <a:lnTo>
                    <a:pt x="24" y="12"/>
                  </a:lnTo>
                  <a:lnTo>
                    <a:pt x="40" y="3"/>
                  </a:lnTo>
                  <a:lnTo>
                    <a:pt x="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53"/>
            <p:cNvSpPr>
              <a:spLocks/>
            </p:cNvSpPr>
            <p:nvPr/>
          </p:nvSpPr>
          <p:spPr bwMode="auto">
            <a:xfrm>
              <a:off x="304" y="2023"/>
              <a:ext cx="250" cy="250"/>
            </a:xfrm>
            <a:custGeom>
              <a:avLst/>
              <a:gdLst>
                <a:gd name="T0" fmla="*/ 249 w 500"/>
                <a:gd name="T1" fmla="*/ 0 h 502"/>
                <a:gd name="T2" fmla="*/ 294 w 500"/>
                <a:gd name="T3" fmla="*/ 4 h 502"/>
                <a:gd name="T4" fmla="*/ 336 w 500"/>
                <a:gd name="T5" fmla="*/ 16 h 502"/>
                <a:gd name="T6" fmla="*/ 376 w 500"/>
                <a:gd name="T7" fmla="*/ 35 h 502"/>
                <a:gd name="T8" fmla="*/ 412 w 500"/>
                <a:gd name="T9" fmla="*/ 60 h 502"/>
                <a:gd name="T10" fmla="*/ 441 w 500"/>
                <a:gd name="T11" fmla="*/ 90 h 502"/>
                <a:gd name="T12" fmla="*/ 466 w 500"/>
                <a:gd name="T13" fmla="*/ 124 h 502"/>
                <a:gd name="T14" fmla="*/ 484 w 500"/>
                <a:gd name="T15" fmla="*/ 164 h 502"/>
                <a:gd name="T16" fmla="*/ 496 w 500"/>
                <a:gd name="T17" fmla="*/ 206 h 502"/>
                <a:gd name="T18" fmla="*/ 500 w 500"/>
                <a:gd name="T19" fmla="*/ 251 h 502"/>
                <a:gd name="T20" fmla="*/ 496 w 500"/>
                <a:gd name="T21" fmla="*/ 296 h 502"/>
                <a:gd name="T22" fmla="*/ 484 w 500"/>
                <a:gd name="T23" fmla="*/ 338 h 502"/>
                <a:gd name="T24" fmla="*/ 466 w 500"/>
                <a:gd name="T25" fmla="*/ 378 h 502"/>
                <a:gd name="T26" fmla="*/ 441 w 500"/>
                <a:gd name="T27" fmla="*/ 412 h 502"/>
                <a:gd name="T28" fmla="*/ 412 w 500"/>
                <a:gd name="T29" fmla="*/ 442 h 502"/>
                <a:gd name="T30" fmla="*/ 376 w 500"/>
                <a:gd name="T31" fmla="*/ 468 h 502"/>
                <a:gd name="T32" fmla="*/ 336 w 500"/>
                <a:gd name="T33" fmla="*/ 486 h 502"/>
                <a:gd name="T34" fmla="*/ 294 w 500"/>
                <a:gd name="T35" fmla="*/ 498 h 502"/>
                <a:gd name="T36" fmla="*/ 249 w 500"/>
                <a:gd name="T37" fmla="*/ 502 h 502"/>
                <a:gd name="T38" fmla="*/ 204 w 500"/>
                <a:gd name="T39" fmla="*/ 498 h 502"/>
                <a:gd name="T40" fmla="*/ 162 w 500"/>
                <a:gd name="T41" fmla="*/ 486 h 502"/>
                <a:gd name="T42" fmla="*/ 124 w 500"/>
                <a:gd name="T43" fmla="*/ 468 h 502"/>
                <a:gd name="T44" fmla="*/ 88 w 500"/>
                <a:gd name="T45" fmla="*/ 442 h 502"/>
                <a:gd name="T46" fmla="*/ 58 w 500"/>
                <a:gd name="T47" fmla="*/ 412 h 502"/>
                <a:gd name="T48" fmla="*/ 33 w 500"/>
                <a:gd name="T49" fmla="*/ 378 h 502"/>
                <a:gd name="T50" fmla="*/ 15 w 500"/>
                <a:gd name="T51" fmla="*/ 338 h 502"/>
                <a:gd name="T52" fmla="*/ 4 w 500"/>
                <a:gd name="T53" fmla="*/ 296 h 502"/>
                <a:gd name="T54" fmla="*/ 0 w 500"/>
                <a:gd name="T55" fmla="*/ 251 h 502"/>
                <a:gd name="T56" fmla="*/ 4 w 500"/>
                <a:gd name="T57" fmla="*/ 206 h 502"/>
                <a:gd name="T58" fmla="*/ 15 w 500"/>
                <a:gd name="T59" fmla="*/ 164 h 502"/>
                <a:gd name="T60" fmla="*/ 33 w 500"/>
                <a:gd name="T61" fmla="*/ 124 h 502"/>
                <a:gd name="T62" fmla="*/ 58 w 500"/>
                <a:gd name="T63" fmla="*/ 90 h 502"/>
                <a:gd name="T64" fmla="*/ 88 w 500"/>
                <a:gd name="T65" fmla="*/ 60 h 502"/>
                <a:gd name="T66" fmla="*/ 124 w 500"/>
                <a:gd name="T67" fmla="*/ 35 h 502"/>
                <a:gd name="T68" fmla="*/ 162 w 500"/>
                <a:gd name="T69" fmla="*/ 16 h 502"/>
                <a:gd name="T70" fmla="*/ 204 w 500"/>
                <a:gd name="T71" fmla="*/ 4 h 502"/>
                <a:gd name="T72" fmla="*/ 249 w 500"/>
                <a:gd name="T73" fmla="*/ 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00" h="502">
                  <a:moveTo>
                    <a:pt x="249" y="0"/>
                  </a:moveTo>
                  <a:lnTo>
                    <a:pt x="294" y="4"/>
                  </a:lnTo>
                  <a:lnTo>
                    <a:pt x="336" y="16"/>
                  </a:lnTo>
                  <a:lnTo>
                    <a:pt x="376" y="35"/>
                  </a:lnTo>
                  <a:lnTo>
                    <a:pt x="412" y="60"/>
                  </a:lnTo>
                  <a:lnTo>
                    <a:pt x="441" y="90"/>
                  </a:lnTo>
                  <a:lnTo>
                    <a:pt x="466" y="124"/>
                  </a:lnTo>
                  <a:lnTo>
                    <a:pt x="484" y="164"/>
                  </a:lnTo>
                  <a:lnTo>
                    <a:pt x="496" y="206"/>
                  </a:lnTo>
                  <a:lnTo>
                    <a:pt x="500" y="251"/>
                  </a:lnTo>
                  <a:lnTo>
                    <a:pt x="496" y="296"/>
                  </a:lnTo>
                  <a:lnTo>
                    <a:pt x="484" y="338"/>
                  </a:lnTo>
                  <a:lnTo>
                    <a:pt x="466" y="378"/>
                  </a:lnTo>
                  <a:lnTo>
                    <a:pt x="441" y="412"/>
                  </a:lnTo>
                  <a:lnTo>
                    <a:pt x="412" y="442"/>
                  </a:lnTo>
                  <a:lnTo>
                    <a:pt x="376" y="468"/>
                  </a:lnTo>
                  <a:lnTo>
                    <a:pt x="336" y="486"/>
                  </a:lnTo>
                  <a:lnTo>
                    <a:pt x="294" y="498"/>
                  </a:lnTo>
                  <a:lnTo>
                    <a:pt x="249" y="502"/>
                  </a:lnTo>
                  <a:lnTo>
                    <a:pt x="204" y="498"/>
                  </a:lnTo>
                  <a:lnTo>
                    <a:pt x="162" y="486"/>
                  </a:lnTo>
                  <a:lnTo>
                    <a:pt x="124" y="468"/>
                  </a:lnTo>
                  <a:lnTo>
                    <a:pt x="88" y="442"/>
                  </a:lnTo>
                  <a:lnTo>
                    <a:pt x="58" y="412"/>
                  </a:lnTo>
                  <a:lnTo>
                    <a:pt x="33" y="378"/>
                  </a:lnTo>
                  <a:lnTo>
                    <a:pt x="15" y="338"/>
                  </a:lnTo>
                  <a:lnTo>
                    <a:pt x="4" y="296"/>
                  </a:lnTo>
                  <a:lnTo>
                    <a:pt x="0" y="251"/>
                  </a:lnTo>
                  <a:lnTo>
                    <a:pt x="4" y="206"/>
                  </a:lnTo>
                  <a:lnTo>
                    <a:pt x="15" y="164"/>
                  </a:lnTo>
                  <a:lnTo>
                    <a:pt x="33" y="124"/>
                  </a:lnTo>
                  <a:lnTo>
                    <a:pt x="58" y="90"/>
                  </a:lnTo>
                  <a:lnTo>
                    <a:pt x="88" y="60"/>
                  </a:lnTo>
                  <a:lnTo>
                    <a:pt x="124" y="35"/>
                  </a:lnTo>
                  <a:lnTo>
                    <a:pt x="162" y="16"/>
                  </a:lnTo>
                  <a:lnTo>
                    <a:pt x="204" y="4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54"/>
            <p:cNvSpPr>
              <a:spLocks/>
            </p:cNvSpPr>
            <p:nvPr/>
          </p:nvSpPr>
          <p:spPr bwMode="auto">
            <a:xfrm>
              <a:off x="663" y="2120"/>
              <a:ext cx="693" cy="693"/>
            </a:xfrm>
            <a:custGeom>
              <a:avLst/>
              <a:gdLst>
                <a:gd name="T0" fmla="*/ 1319 w 1385"/>
                <a:gd name="T1" fmla="*/ 0 h 1386"/>
                <a:gd name="T2" fmla="*/ 1336 w 1385"/>
                <a:gd name="T3" fmla="*/ 0 h 1386"/>
                <a:gd name="T4" fmla="*/ 1353 w 1385"/>
                <a:gd name="T5" fmla="*/ 6 h 1386"/>
                <a:gd name="T6" fmla="*/ 1369 w 1385"/>
                <a:gd name="T7" fmla="*/ 16 h 1386"/>
                <a:gd name="T8" fmla="*/ 1380 w 1385"/>
                <a:gd name="T9" fmla="*/ 31 h 1386"/>
                <a:gd name="T10" fmla="*/ 1385 w 1385"/>
                <a:gd name="T11" fmla="*/ 48 h 1386"/>
                <a:gd name="T12" fmla="*/ 1385 w 1385"/>
                <a:gd name="T13" fmla="*/ 66 h 1386"/>
                <a:gd name="T14" fmla="*/ 1380 w 1385"/>
                <a:gd name="T15" fmla="*/ 83 h 1386"/>
                <a:gd name="T16" fmla="*/ 1369 w 1385"/>
                <a:gd name="T17" fmla="*/ 98 h 1386"/>
                <a:gd name="T18" fmla="*/ 98 w 1385"/>
                <a:gd name="T19" fmla="*/ 1369 h 1386"/>
                <a:gd name="T20" fmla="*/ 86 w 1385"/>
                <a:gd name="T21" fmla="*/ 1380 h 1386"/>
                <a:gd name="T22" fmla="*/ 71 w 1385"/>
                <a:gd name="T23" fmla="*/ 1385 h 1386"/>
                <a:gd name="T24" fmla="*/ 57 w 1385"/>
                <a:gd name="T25" fmla="*/ 1386 h 1386"/>
                <a:gd name="T26" fmla="*/ 42 w 1385"/>
                <a:gd name="T27" fmla="*/ 1385 h 1386"/>
                <a:gd name="T28" fmla="*/ 29 w 1385"/>
                <a:gd name="T29" fmla="*/ 1380 h 1386"/>
                <a:gd name="T30" fmla="*/ 16 w 1385"/>
                <a:gd name="T31" fmla="*/ 1369 h 1386"/>
                <a:gd name="T32" fmla="*/ 5 w 1385"/>
                <a:gd name="T33" fmla="*/ 1355 h 1386"/>
                <a:gd name="T34" fmla="*/ 0 w 1385"/>
                <a:gd name="T35" fmla="*/ 1337 h 1386"/>
                <a:gd name="T36" fmla="*/ 0 w 1385"/>
                <a:gd name="T37" fmla="*/ 1320 h 1386"/>
                <a:gd name="T38" fmla="*/ 5 w 1385"/>
                <a:gd name="T39" fmla="*/ 1303 h 1386"/>
                <a:gd name="T40" fmla="*/ 16 w 1385"/>
                <a:gd name="T41" fmla="*/ 1287 h 1386"/>
                <a:gd name="T42" fmla="*/ 1286 w 1385"/>
                <a:gd name="T43" fmla="*/ 16 h 1386"/>
                <a:gd name="T44" fmla="*/ 1302 w 1385"/>
                <a:gd name="T45" fmla="*/ 6 h 1386"/>
                <a:gd name="T46" fmla="*/ 1319 w 1385"/>
                <a:gd name="T47" fmla="*/ 0 h 1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85" h="1386">
                  <a:moveTo>
                    <a:pt x="1319" y="0"/>
                  </a:moveTo>
                  <a:lnTo>
                    <a:pt x="1336" y="0"/>
                  </a:lnTo>
                  <a:lnTo>
                    <a:pt x="1353" y="6"/>
                  </a:lnTo>
                  <a:lnTo>
                    <a:pt x="1369" y="16"/>
                  </a:lnTo>
                  <a:lnTo>
                    <a:pt x="1380" y="31"/>
                  </a:lnTo>
                  <a:lnTo>
                    <a:pt x="1385" y="48"/>
                  </a:lnTo>
                  <a:lnTo>
                    <a:pt x="1385" y="66"/>
                  </a:lnTo>
                  <a:lnTo>
                    <a:pt x="1380" y="83"/>
                  </a:lnTo>
                  <a:lnTo>
                    <a:pt x="1369" y="98"/>
                  </a:lnTo>
                  <a:lnTo>
                    <a:pt x="98" y="1369"/>
                  </a:lnTo>
                  <a:lnTo>
                    <a:pt x="86" y="1380"/>
                  </a:lnTo>
                  <a:lnTo>
                    <a:pt x="71" y="1385"/>
                  </a:lnTo>
                  <a:lnTo>
                    <a:pt x="57" y="1386"/>
                  </a:lnTo>
                  <a:lnTo>
                    <a:pt x="42" y="1385"/>
                  </a:lnTo>
                  <a:lnTo>
                    <a:pt x="29" y="1380"/>
                  </a:lnTo>
                  <a:lnTo>
                    <a:pt x="16" y="1369"/>
                  </a:lnTo>
                  <a:lnTo>
                    <a:pt x="5" y="1355"/>
                  </a:lnTo>
                  <a:lnTo>
                    <a:pt x="0" y="1337"/>
                  </a:lnTo>
                  <a:lnTo>
                    <a:pt x="0" y="1320"/>
                  </a:lnTo>
                  <a:lnTo>
                    <a:pt x="5" y="1303"/>
                  </a:lnTo>
                  <a:lnTo>
                    <a:pt x="16" y="1287"/>
                  </a:lnTo>
                  <a:lnTo>
                    <a:pt x="1286" y="16"/>
                  </a:lnTo>
                  <a:lnTo>
                    <a:pt x="1302" y="6"/>
                  </a:lnTo>
                  <a:lnTo>
                    <a:pt x="13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55"/>
            <p:cNvSpPr>
              <a:spLocks/>
            </p:cNvSpPr>
            <p:nvPr/>
          </p:nvSpPr>
          <p:spPr bwMode="auto">
            <a:xfrm>
              <a:off x="508" y="2600"/>
              <a:ext cx="368" cy="368"/>
            </a:xfrm>
            <a:custGeom>
              <a:avLst/>
              <a:gdLst>
                <a:gd name="T0" fmla="*/ 367 w 735"/>
                <a:gd name="T1" fmla="*/ 0 h 735"/>
                <a:gd name="T2" fmla="*/ 414 w 735"/>
                <a:gd name="T3" fmla="*/ 3 h 735"/>
                <a:gd name="T4" fmla="*/ 460 w 735"/>
                <a:gd name="T5" fmla="*/ 12 h 735"/>
                <a:gd name="T6" fmla="*/ 505 w 735"/>
                <a:gd name="T7" fmla="*/ 27 h 735"/>
                <a:gd name="T8" fmla="*/ 549 w 735"/>
                <a:gd name="T9" fmla="*/ 48 h 735"/>
                <a:gd name="T10" fmla="*/ 590 w 735"/>
                <a:gd name="T11" fmla="*/ 74 h 735"/>
                <a:gd name="T12" fmla="*/ 627 w 735"/>
                <a:gd name="T13" fmla="*/ 107 h 735"/>
                <a:gd name="T14" fmla="*/ 660 w 735"/>
                <a:gd name="T15" fmla="*/ 145 h 735"/>
                <a:gd name="T16" fmla="*/ 687 w 735"/>
                <a:gd name="T17" fmla="*/ 186 h 735"/>
                <a:gd name="T18" fmla="*/ 707 w 735"/>
                <a:gd name="T19" fmla="*/ 229 h 735"/>
                <a:gd name="T20" fmla="*/ 723 w 735"/>
                <a:gd name="T21" fmla="*/ 275 h 735"/>
                <a:gd name="T22" fmla="*/ 732 w 735"/>
                <a:gd name="T23" fmla="*/ 321 h 735"/>
                <a:gd name="T24" fmla="*/ 735 w 735"/>
                <a:gd name="T25" fmla="*/ 367 h 735"/>
                <a:gd name="T26" fmla="*/ 732 w 735"/>
                <a:gd name="T27" fmla="*/ 415 h 735"/>
                <a:gd name="T28" fmla="*/ 723 w 735"/>
                <a:gd name="T29" fmla="*/ 461 h 735"/>
                <a:gd name="T30" fmla="*/ 707 w 735"/>
                <a:gd name="T31" fmla="*/ 506 h 735"/>
                <a:gd name="T32" fmla="*/ 687 w 735"/>
                <a:gd name="T33" fmla="*/ 549 h 735"/>
                <a:gd name="T34" fmla="*/ 660 w 735"/>
                <a:gd name="T35" fmla="*/ 590 h 735"/>
                <a:gd name="T36" fmla="*/ 627 w 735"/>
                <a:gd name="T37" fmla="*/ 627 h 735"/>
                <a:gd name="T38" fmla="*/ 590 w 735"/>
                <a:gd name="T39" fmla="*/ 660 h 735"/>
                <a:gd name="T40" fmla="*/ 549 w 735"/>
                <a:gd name="T41" fmla="*/ 688 h 735"/>
                <a:gd name="T42" fmla="*/ 505 w 735"/>
                <a:gd name="T43" fmla="*/ 708 h 735"/>
                <a:gd name="T44" fmla="*/ 460 w 735"/>
                <a:gd name="T45" fmla="*/ 724 h 735"/>
                <a:gd name="T46" fmla="*/ 414 w 735"/>
                <a:gd name="T47" fmla="*/ 733 h 735"/>
                <a:gd name="T48" fmla="*/ 367 w 735"/>
                <a:gd name="T49" fmla="*/ 735 h 735"/>
                <a:gd name="T50" fmla="*/ 321 w 735"/>
                <a:gd name="T51" fmla="*/ 733 h 735"/>
                <a:gd name="T52" fmla="*/ 274 w 735"/>
                <a:gd name="T53" fmla="*/ 724 h 735"/>
                <a:gd name="T54" fmla="*/ 228 w 735"/>
                <a:gd name="T55" fmla="*/ 708 h 735"/>
                <a:gd name="T56" fmla="*/ 186 w 735"/>
                <a:gd name="T57" fmla="*/ 688 h 735"/>
                <a:gd name="T58" fmla="*/ 145 w 735"/>
                <a:gd name="T59" fmla="*/ 660 h 735"/>
                <a:gd name="T60" fmla="*/ 107 w 735"/>
                <a:gd name="T61" fmla="*/ 627 h 735"/>
                <a:gd name="T62" fmla="*/ 74 w 735"/>
                <a:gd name="T63" fmla="*/ 590 h 735"/>
                <a:gd name="T64" fmla="*/ 47 w 735"/>
                <a:gd name="T65" fmla="*/ 549 h 735"/>
                <a:gd name="T66" fmla="*/ 26 w 735"/>
                <a:gd name="T67" fmla="*/ 506 h 735"/>
                <a:gd name="T68" fmla="*/ 12 w 735"/>
                <a:gd name="T69" fmla="*/ 461 h 735"/>
                <a:gd name="T70" fmla="*/ 3 w 735"/>
                <a:gd name="T71" fmla="*/ 415 h 735"/>
                <a:gd name="T72" fmla="*/ 0 w 735"/>
                <a:gd name="T73" fmla="*/ 367 h 735"/>
                <a:gd name="T74" fmla="*/ 3 w 735"/>
                <a:gd name="T75" fmla="*/ 321 h 735"/>
                <a:gd name="T76" fmla="*/ 12 w 735"/>
                <a:gd name="T77" fmla="*/ 275 h 735"/>
                <a:gd name="T78" fmla="*/ 26 w 735"/>
                <a:gd name="T79" fmla="*/ 229 h 735"/>
                <a:gd name="T80" fmla="*/ 47 w 735"/>
                <a:gd name="T81" fmla="*/ 186 h 735"/>
                <a:gd name="T82" fmla="*/ 74 w 735"/>
                <a:gd name="T83" fmla="*/ 145 h 735"/>
                <a:gd name="T84" fmla="*/ 107 w 735"/>
                <a:gd name="T85" fmla="*/ 107 h 735"/>
                <a:gd name="T86" fmla="*/ 145 w 735"/>
                <a:gd name="T87" fmla="*/ 74 h 735"/>
                <a:gd name="T88" fmla="*/ 186 w 735"/>
                <a:gd name="T89" fmla="*/ 48 h 735"/>
                <a:gd name="T90" fmla="*/ 228 w 735"/>
                <a:gd name="T91" fmla="*/ 27 h 735"/>
                <a:gd name="T92" fmla="*/ 274 w 735"/>
                <a:gd name="T93" fmla="*/ 12 h 735"/>
                <a:gd name="T94" fmla="*/ 321 w 735"/>
                <a:gd name="T95" fmla="*/ 3 h 735"/>
                <a:gd name="T96" fmla="*/ 367 w 735"/>
                <a:gd name="T97" fmla="*/ 0 h 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35" h="735">
                  <a:moveTo>
                    <a:pt x="367" y="0"/>
                  </a:moveTo>
                  <a:lnTo>
                    <a:pt x="414" y="3"/>
                  </a:lnTo>
                  <a:lnTo>
                    <a:pt x="460" y="12"/>
                  </a:lnTo>
                  <a:lnTo>
                    <a:pt x="505" y="27"/>
                  </a:lnTo>
                  <a:lnTo>
                    <a:pt x="549" y="48"/>
                  </a:lnTo>
                  <a:lnTo>
                    <a:pt x="590" y="74"/>
                  </a:lnTo>
                  <a:lnTo>
                    <a:pt x="627" y="107"/>
                  </a:lnTo>
                  <a:lnTo>
                    <a:pt x="660" y="145"/>
                  </a:lnTo>
                  <a:lnTo>
                    <a:pt x="687" y="186"/>
                  </a:lnTo>
                  <a:lnTo>
                    <a:pt x="707" y="229"/>
                  </a:lnTo>
                  <a:lnTo>
                    <a:pt x="723" y="275"/>
                  </a:lnTo>
                  <a:lnTo>
                    <a:pt x="732" y="321"/>
                  </a:lnTo>
                  <a:lnTo>
                    <a:pt x="735" y="367"/>
                  </a:lnTo>
                  <a:lnTo>
                    <a:pt x="732" y="415"/>
                  </a:lnTo>
                  <a:lnTo>
                    <a:pt x="723" y="461"/>
                  </a:lnTo>
                  <a:lnTo>
                    <a:pt x="707" y="506"/>
                  </a:lnTo>
                  <a:lnTo>
                    <a:pt x="687" y="549"/>
                  </a:lnTo>
                  <a:lnTo>
                    <a:pt x="660" y="590"/>
                  </a:lnTo>
                  <a:lnTo>
                    <a:pt x="627" y="627"/>
                  </a:lnTo>
                  <a:lnTo>
                    <a:pt x="590" y="660"/>
                  </a:lnTo>
                  <a:lnTo>
                    <a:pt x="549" y="688"/>
                  </a:lnTo>
                  <a:lnTo>
                    <a:pt x="505" y="708"/>
                  </a:lnTo>
                  <a:lnTo>
                    <a:pt x="460" y="724"/>
                  </a:lnTo>
                  <a:lnTo>
                    <a:pt x="414" y="733"/>
                  </a:lnTo>
                  <a:lnTo>
                    <a:pt x="367" y="735"/>
                  </a:lnTo>
                  <a:lnTo>
                    <a:pt x="321" y="733"/>
                  </a:lnTo>
                  <a:lnTo>
                    <a:pt x="274" y="724"/>
                  </a:lnTo>
                  <a:lnTo>
                    <a:pt x="228" y="708"/>
                  </a:lnTo>
                  <a:lnTo>
                    <a:pt x="186" y="688"/>
                  </a:lnTo>
                  <a:lnTo>
                    <a:pt x="145" y="660"/>
                  </a:lnTo>
                  <a:lnTo>
                    <a:pt x="107" y="627"/>
                  </a:lnTo>
                  <a:lnTo>
                    <a:pt x="74" y="590"/>
                  </a:lnTo>
                  <a:lnTo>
                    <a:pt x="47" y="549"/>
                  </a:lnTo>
                  <a:lnTo>
                    <a:pt x="26" y="506"/>
                  </a:lnTo>
                  <a:lnTo>
                    <a:pt x="12" y="461"/>
                  </a:lnTo>
                  <a:lnTo>
                    <a:pt x="3" y="415"/>
                  </a:lnTo>
                  <a:lnTo>
                    <a:pt x="0" y="367"/>
                  </a:lnTo>
                  <a:lnTo>
                    <a:pt x="3" y="321"/>
                  </a:lnTo>
                  <a:lnTo>
                    <a:pt x="12" y="275"/>
                  </a:lnTo>
                  <a:lnTo>
                    <a:pt x="26" y="229"/>
                  </a:lnTo>
                  <a:lnTo>
                    <a:pt x="47" y="186"/>
                  </a:lnTo>
                  <a:lnTo>
                    <a:pt x="74" y="145"/>
                  </a:lnTo>
                  <a:lnTo>
                    <a:pt x="107" y="107"/>
                  </a:lnTo>
                  <a:lnTo>
                    <a:pt x="145" y="74"/>
                  </a:lnTo>
                  <a:lnTo>
                    <a:pt x="186" y="48"/>
                  </a:lnTo>
                  <a:lnTo>
                    <a:pt x="228" y="27"/>
                  </a:lnTo>
                  <a:lnTo>
                    <a:pt x="274" y="12"/>
                  </a:lnTo>
                  <a:lnTo>
                    <a:pt x="321" y="3"/>
                  </a:lnTo>
                  <a:lnTo>
                    <a:pt x="3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Freeform 56"/>
            <p:cNvSpPr>
              <a:spLocks/>
            </p:cNvSpPr>
            <p:nvPr/>
          </p:nvSpPr>
          <p:spPr bwMode="auto">
            <a:xfrm>
              <a:off x="1299" y="2119"/>
              <a:ext cx="58" cy="957"/>
            </a:xfrm>
            <a:custGeom>
              <a:avLst/>
              <a:gdLst>
                <a:gd name="T0" fmla="*/ 58 w 116"/>
                <a:gd name="T1" fmla="*/ 0 h 1914"/>
                <a:gd name="T2" fmla="*/ 76 w 116"/>
                <a:gd name="T3" fmla="*/ 3 h 1914"/>
                <a:gd name="T4" fmla="*/ 93 w 116"/>
                <a:gd name="T5" fmla="*/ 12 h 1914"/>
                <a:gd name="T6" fmla="*/ 105 w 116"/>
                <a:gd name="T7" fmla="*/ 24 h 1914"/>
                <a:gd name="T8" fmla="*/ 112 w 116"/>
                <a:gd name="T9" fmla="*/ 40 h 1914"/>
                <a:gd name="T10" fmla="*/ 116 w 116"/>
                <a:gd name="T11" fmla="*/ 58 h 1914"/>
                <a:gd name="T12" fmla="*/ 116 w 116"/>
                <a:gd name="T13" fmla="*/ 1856 h 1914"/>
                <a:gd name="T14" fmla="*/ 112 w 116"/>
                <a:gd name="T15" fmla="*/ 1874 h 1914"/>
                <a:gd name="T16" fmla="*/ 105 w 116"/>
                <a:gd name="T17" fmla="*/ 1890 h 1914"/>
                <a:gd name="T18" fmla="*/ 93 w 116"/>
                <a:gd name="T19" fmla="*/ 1903 h 1914"/>
                <a:gd name="T20" fmla="*/ 76 w 116"/>
                <a:gd name="T21" fmla="*/ 1911 h 1914"/>
                <a:gd name="T22" fmla="*/ 58 w 116"/>
                <a:gd name="T23" fmla="*/ 1914 h 1914"/>
                <a:gd name="T24" fmla="*/ 40 w 116"/>
                <a:gd name="T25" fmla="*/ 1911 h 1914"/>
                <a:gd name="T26" fmla="*/ 24 w 116"/>
                <a:gd name="T27" fmla="*/ 1903 h 1914"/>
                <a:gd name="T28" fmla="*/ 11 w 116"/>
                <a:gd name="T29" fmla="*/ 1890 h 1914"/>
                <a:gd name="T30" fmla="*/ 3 w 116"/>
                <a:gd name="T31" fmla="*/ 1874 h 1914"/>
                <a:gd name="T32" fmla="*/ 0 w 116"/>
                <a:gd name="T33" fmla="*/ 1856 h 1914"/>
                <a:gd name="T34" fmla="*/ 0 w 116"/>
                <a:gd name="T35" fmla="*/ 58 h 1914"/>
                <a:gd name="T36" fmla="*/ 3 w 116"/>
                <a:gd name="T37" fmla="*/ 40 h 1914"/>
                <a:gd name="T38" fmla="*/ 11 w 116"/>
                <a:gd name="T39" fmla="*/ 24 h 1914"/>
                <a:gd name="T40" fmla="*/ 24 w 116"/>
                <a:gd name="T41" fmla="*/ 12 h 1914"/>
                <a:gd name="T42" fmla="*/ 40 w 116"/>
                <a:gd name="T43" fmla="*/ 3 h 1914"/>
                <a:gd name="T44" fmla="*/ 58 w 116"/>
                <a:gd name="T45" fmla="*/ 0 h 1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6" h="1914">
                  <a:moveTo>
                    <a:pt x="58" y="0"/>
                  </a:moveTo>
                  <a:lnTo>
                    <a:pt x="76" y="3"/>
                  </a:lnTo>
                  <a:lnTo>
                    <a:pt x="93" y="12"/>
                  </a:lnTo>
                  <a:lnTo>
                    <a:pt x="105" y="24"/>
                  </a:lnTo>
                  <a:lnTo>
                    <a:pt x="112" y="40"/>
                  </a:lnTo>
                  <a:lnTo>
                    <a:pt x="116" y="58"/>
                  </a:lnTo>
                  <a:lnTo>
                    <a:pt x="116" y="1856"/>
                  </a:lnTo>
                  <a:lnTo>
                    <a:pt x="112" y="1874"/>
                  </a:lnTo>
                  <a:lnTo>
                    <a:pt x="105" y="1890"/>
                  </a:lnTo>
                  <a:lnTo>
                    <a:pt x="93" y="1903"/>
                  </a:lnTo>
                  <a:lnTo>
                    <a:pt x="76" y="1911"/>
                  </a:lnTo>
                  <a:lnTo>
                    <a:pt x="58" y="1914"/>
                  </a:lnTo>
                  <a:lnTo>
                    <a:pt x="40" y="1911"/>
                  </a:lnTo>
                  <a:lnTo>
                    <a:pt x="24" y="1903"/>
                  </a:lnTo>
                  <a:lnTo>
                    <a:pt x="11" y="1890"/>
                  </a:lnTo>
                  <a:lnTo>
                    <a:pt x="3" y="1874"/>
                  </a:lnTo>
                  <a:lnTo>
                    <a:pt x="0" y="1856"/>
                  </a:lnTo>
                  <a:lnTo>
                    <a:pt x="0" y="58"/>
                  </a:lnTo>
                  <a:lnTo>
                    <a:pt x="3" y="40"/>
                  </a:lnTo>
                  <a:lnTo>
                    <a:pt x="11" y="24"/>
                  </a:lnTo>
                  <a:lnTo>
                    <a:pt x="24" y="12"/>
                  </a:lnTo>
                  <a:lnTo>
                    <a:pt x="40" y="3"/>
                  </a:lnTo>
                  <a:lnTo>
                    <a:pt x="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" name="Freeform 57"/>
            <p:cNvSpPr>
              <a:spLocks/>
            </p:cNvSpPr>
            <p:nvPr/>
          </p:nvSpPr>
          <p:spPr bwMode="auto">
            <a:xfrm>
              <a:off x="1144" y="2863"/>
              <a:ext cx="367" cy="368"/>
            </a:xfrm>
            <a:custGeom>
              <a:avLst/>
              <a:gdLst>
                <a:gd name="T0" fmla="*/ 368 w 735"/>
                <a:gd name="T1" fmla="*/ 0 h 735"/>
                <a:gd name="T2" fmla="*/ 422 w 735"/>
                <a:gd name="T3" fmla="*/ 4 h 735"/>
                <a:gd name="T4" fmla="*/ 474 w 735"/>
                <a:gd name="T5" fmla="*/ 16 h 735"/>
                <a:gd name="T6" fmla="*/ 523 w 735"/>
                <a:gd name="T7" fmla="*/ 34 h 735"/>
                <a:gd name="T8" fmla="*/ 568 w 735"/>
                <a:gd name="T9" fmla="*/ 59 h 735"/>
                <a:gd name="T10" fmla="*/ 608 w 735"/>
                <a:gd name="T11" fmla="*/ 90 h 735"/>
                <a:gd name="T12" fmla="*/ 645 w 735"/>
                <a:gd name="T13" fmla="*/ 127 h 735"/>
                <a:gd name="T14" fmla="*/ 676 w 735"/>
                <a:gd name="T15" fmla="*/ 168 h 735"/>
                <a:gd name="T16" fmla="*/ 701 w 735"/>
                <a:gd name="T17" fmla="*/ 212 h 735"/>
                <a:gd name="T18" fmla="*/ 719 w 735"/>
                <a:gd name="T19" fmla="*/ 261 h 735"/>
                <a:gd name="T20" fmla="*/ 731 w 735"/>
                <a:gd name="T21" fmla="*/ 313 h 735"/>
                <a:gd name="T22" fmla="*/ 735 w 735"/>
                <a:gd name="T23" fmla="*/ 367 h 735"/>
                <a:gd name="T24" fmla="*/ 731 w 735"/>
                <a:gd name="T25" fmla="*/ 421 h 735"/>
                <a:gd name="T26" fmla="*/ 719 w 735"/>
                <a:gd name="T27" fmla="*/ 474 h 735"/>
                <a:gd name="T28" fmla="*/ 701 w 735"/>
                <a:gd name="T29" fmla="*/ 523 h 735"/>
                <a:gd name="T30" fmla="*/ 676 w 735"/>
                <a:gd name="T31" fmla="*/ 568 h 735"/>
                <a:gd name="T32" fmla="*/ 645 w 735"/>
                <a:gd name="T33" fmla="*/ 608 h 735"/>
                <a:gd name="T34" fmla="*/ 608 w 735"/>
                <a:gd name="T35" fmla="*/ 645 h 735"/>
                <a:gd name="T36" fmla="*/ 568 w 735"/>
                <a:gd name="T37" fmla="*/ 676 h 735"/>
                <a:gd name="T38" fmla="*/ 523 w 735"/>
                <a:gd name="T39" fmla="*/ 701 h 735"/>
                <a:gd name="T40" fmla="*/ 474 w 735"/>
                <a:gd name="T41" fmla="*/ 719 h 735"/>
                <a:gd name="T42" fmla="*/ 422 w 735"/>
                <a:gd name="T43" fmla="*/ 731 h 735"/>
                <a:gd name="T44" fmla="*/ 368 w 735"/>
                <a:gd name="T45" fmla="*/ 735 h 735"/>
                <a:gd name="T46" fmla="*/ 313 w 735"/>
                <a:gd name="T47" fmla="*/ 731 h 735"/>
                <a:gd name="T48" fmla="*/ 262 w 735"/>
                <a:gd name="T49" fmla="*/ 719 h 735"/>
                <a:gd name="T50" fmla="*/ 213 w 735"/>
                <a:gd name="T51" fmla="*/ 701 h 735"/>
                <a:gd name="T52" fmla="*/ 168 w 735"/>
                <a:gd name="T53" fmla="*/ 676 h 735"/>
                <a:gd name="T54" fmla="*/ 127 w 735"/>
                <a:gd name="T55" fmla="*/ 645 h 735"/>
                <a:gd name="T56" fmla="*/ 90 w 735"/>
                <a:gd name="T57" fmla="*/ 608 h 735"/>
                <a:gd name="T58" fmla="*/ 60 w 735"/>
                <a:gd name="T59" fmla="*/ 568 h 735"/>
                <a:gd name="T60" fmla="*/ 35 w 735"/>
                <a:gd name="T61" fmla="*/ 523 h 735"/>
                <a:gd name="T62" fmla="*/ 16 w 735"/>
                <a:gd name="T63" fmla="*/ 474 h 735"/>
                <a:gd name="T64" fmla="*/ 4 w 735"/>
                <a:gd name="T65" fmla="*/ 421 h 735"/>
                <a:gd name="T66" fmla="*/ 0 w 735"/>
                <a:gd name="T67" fmla="*/ 367 h 735"/>
                <a:gd name="T68" fmla="*/ 4 w 735"/>
                <a:gd name="T69" fmla="*/ 313 h 735"/>
                <a:gd name="T70" fmla="*/ 16 w 735"/>
                <a:gd name="T71" fmla="*/ 261 h 735"/>
                <a:gd name="T72" fmla="*/ 35 w 735"/>
                <a:gd name="T73" fmla="*/ 212 h 735"/>
                <a:gd name="T74" fmla="*/ 60 w 735"/>
                <a:gd name="T75" fmla="*/ 168 h 735"/>
                <a:gd name="T76" fmla="*/ 90 w 735"/>
                <a:gd name="T77" fmla="*/ 127 h 735"/>
                <a:gd name="T78" fmla="*/ 127 w 735"/>
                <a:gd name="T79" fmla="*/ 90 h 735"/>
                <a:gd name="T80" fmla="*/ 168 w 735"/>
                <a:gd name="T81" fmla="*/ 59 h 735"/>
                <a:gd name="T82" fmla="*/ 213 w 735"/>
                <a:gd name="T83" fmla="*/ 34 h 735"/>
                <a:gd name="T84" fmla="*/ 262 w 735"/>
                <a:gd name="T85" fmla="*/ 16 h 735"/>
                <a:gd name="T86" fmla="*/ 313 w 735"/>
                <a:gd name="T87" fmla="*/ 4 h 735"/>
                <a:gd name="T88" fmla="*/ 368 w 735"/>
                <a:gd name="T89" fmla="*/ 0 h 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35" h="735">
                  <a:moveTo>
                    <a:pt x="368" y="0"/>
                  </a:moveTo>
                  <a:lnTo>
                    <a:pt x="422" y="4"/>
                  </a:lnTo>
                  <a:lnTo>
                    <a:pt x="474" y="16"/>
                  </a:lnTo>
                  <a:lnTo>
                    <a:pt x="523" y="34"/>
                  </a:lnTo>
                  <a:lnTo>
                    <a:pt x="568" y="59"/>
                  </a:lnTo>
                  <a:lnTo>
                    <a:pt x="608" y="90"/>
                  </a:lnTo>
                  <a:lnTo>
                    <a:pt x="645" y="127"/>
                  </a:lnTo>
                  <a:lnTo>
                    <a:pt x="676" y="168"/>
                  </a:lnTo>
                  <a:lnTo>
                    <a:pt x="701" y="212"/>
                  </a:lnTo>
                  <a:lnTo>
                    <a:pt x="719" y="261"/>
                  </a:lnTo>
                  <a:lnTo>
                    <a:pt x="731" y="313"/>
                  </a:lnTo>
                  <a:lnTo>
                    <a:pt x="735" y="367"/>
                  </a:lnTo>
                  <a:lnTo>
                    <a:pt x="731" y="421"/>
                  </a:lnTo>
                  <a:lnTo>
                    <a:pt x="719" y="474"/>
                  </a:lnTo>
                  <a:lnTo>
                    <a:pt x="701" y="523"/>
                  </a:lnTo>
                  <a:lnTo>
                    <a:pt x="676" y="568"/>
                  </a:lnTo>
                  <a:lnTo>
                    <a:pt x="645" y="608"/>
                  </a:lnTo>
                  <a:lnTo>
                    <a:pt x="608" y="645"/>
                  </a:lnTo>
                  <a:lnTo>
                    <a:pt x="568" y="676"/>
                  </a:lnTo>
                  <a:lnTo>
                    <a:pt x="523" y="701"/>
                  </a:lnTo>
                  <a:lnTo>
                    <a:pt x="474" y="719"/>
                  </a:lnTo>
                  <a:lnTo>
                    <a:pt x="422" y="731"/>
                  </a:lnTo>
                  <a:lnTo>
                    <a:pt x="368" y="735"/>
                  </a:lnTo>
                  <a:lnTo>
                    <a:pt x="313" y="731"/>
                  </a:lnTo>
                  <a:lnTo>
                    <a:pt x="262" y="719"/>
                  </a:lnTo>
                  <a:lnTo>
                    <a:pt x="213" y="701"/>
                  </a:lnTo>
                  <a:lnTo>
                    <a:pt x="168" y="676"/>
                  </a:lnTo>
                  <a:lnTo>
                    <a:pt x="127" y="645"/>
                  </a:lnTo>
                  <a:lnTo>
                    <a:pt x="90" y="608"/>
                  </a:lnTo>
                  <a:lnTo>
                    <a:pt x="60" y="568"/>
                  </a:lnTo>
                  <a:lnTo>
                    <a:pt x="35" y="523"/>
                  </a:lnTo>
                  <a:lnTo>
                    <a:pt x="16" y="474"/>
                  </a:lnTo>
                  <a:lnTo>
                    <a:pt x="4" y="421"/>
                  </a:lnTo>
                  <a:lnTo>
                    <a:pt x="0" y="367"/>
                  </a:lnTo>
                  <a:lnTo>
                    <a:pt x="4" y="313"/>
                  </a:lnTo>
                  <a:lnTo>
                    <a:pt x="16" y="261"/>
                  </a:lnTo>
                  <a:lnTo>
                    <a:pt x="35" y="212"/>
                  </a:lnTo>
                  <a:lnTo>
                    <a:pt x="60" y="168"/>
                  </a:lnTo>
                  <a:lnTo>
                    <a:pt x="90" y="127"/>
                  </a:lnTo>
                  <a:lnTo>
                    <a:pt x="127" y="90"/>
                  </a:lnTo>
                  <a:lnTo>
                    <a:pt x="168" y="59"/>
                  </a:lnTo>
                  <a:lnTo>
                    <a:pt x="213" y="34"/>
                  </a:lnTo>
                  <a:lnTo>
                    <a:pt x="262" y="16"/>
                  </a:lnTo>
                  <a:lnTo>
                    <a:pt x="313" y="4"/>
                  </a:lnTo>
                  <a:lnTo>
                    <a:pt x="3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Freeform 58"/>
            <p:cNvSpPr>
              <a:spLocks/>
            </p:cNvSpPr>
            <p:nvPr/>
          </p:nvSpPr>
          <p:spPr bwMode="auto">
            <a:xfrm>
              <a:off x="1299" y="2120"/>
              <a:ext cx="692" cy="693"/>
            </a:xfrm>
            <a:custGeom>
              <a:avLst/>
              <a:gdLst>
                <a:gd name="T0" fmla="*/ 49 w 1385"/>
                <a:gd name="T1" fmla="*/ 0 h 1386"/>
                <a:gd name="T2" fmla="*/ 66 w 1385"/>
                <a:gd name="T3" fmla="*/ 0 h 1386"/>
                <a:gd name="T4" fmla="*/ 83 w 1385"/>
                <a:gd name="T5" fmla="*/ 6 h 1386"/>
                <a:gd name="T6" fmla="*/ 99 w 1385"/>
                <a:gd name="T7" fmla="*/ 16 h 1386"/>
                <a:gd name="T8" fmla="*/ 1370 w 1385"/>
                <a:gd name="T9" fmla="*/ 1287 h 1386"/>
                <a:gd name="T10" fmla="*/ 1380 w 1385"/>
                <a:gd name="T11" fmla="*/ 1303 h 1386"/>
                <a:gd name="T12" fmla="*/ 1385 w 1385"/>
                <a:gd name="T13" fmla="*/ 1320 h 1386"/>
                <a:gd name="T14" fmla="*/ 1385 w 1385"/>
                <a:gd name="T15" fmla="*/ 1337 h 1386"/>
                <a:gd name="T16" fmla="*/ 1380 w 1385"/>
                <a:gd name="T17" fmla="*/ 1355 h 1386"/>
                <a:gd name="T18" fmla="*/ 1370 w 1385"/>
                <a:gd name="T19" fmla="*/ 1369 h 1386"/>
                <a:gd name="T20" fmla="*/ 1358 w 1385"/>
                <a:gd name="T21" fmla="*/ 1380 h 1386"/>
                <a:gd name="T22" fmla="*/ 1343 w 1385"/>
                <a:gd name="T23" fmla="*/ 1385 h 1386"/>
                <a:gd name="T24" fmla="*/ 1329 w 1385"/>
                <a:gd name="T25" fmla="*/ 1386 h 1386"/>
                <a:gd name="T26" fmla="*/ 1314 w 1385"/>
                <a:gd name="T27" fmla="*/ 1385 h 1386"/>
                <a:gd name="T28" fmla="*/ 1300 w 1385"/>
                <a:gd name="T29" fmla="*/ 1380 h 1386"/>
                <a:gd name="T30" fmla="*/ 1288 w 1385"/>
                <a:gd name="T31" fmla="*/ 1369 h 1386"/>
                <a:gd name="T32" fmla="*/ 16 w 1385"/>
                <a:gd name="T33" fmla="*/ 98 h 1386"/>
                <a:gd name="T34" fmla="*/ 6 w 1385"/>
                <a:gd name="T35" fmla="*/ 83 h 1386"/>
                <a:gd name="T36" fmla="*/ 0 w 1385"/>
                <a:gd name="T37" fmla="*/ 66 h 1386"/>
                <a:gd name="T38" fmla="*/ 0 w 1385"/>
                <a:gd name="T39" fmla="*/ 48 h 1386"/>
                <a:gd name="T40" fmla="*/ 6 w 1385"/>
                <a:gd name="T41" fmla="*/ 31 h 1386"/>
                <a:gd name="T42" fmla="*/ 16 w 1385"/>
                <a:gd name="T43" fmla="*/ 16 h 1386"/>
                <a:gd name="T44" fmla="*/ 32 w 1385"/>
                <a:gd name="T45" fmla="*/ 6 h 1386"/>
                <a:gd name="T46" fmla="*/ 49 w 1385"/>
                <a:gd name="T47" fmla="*/ 0 h 1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85" h="1386">
                  <a:moveTo>
                    <a:pt x="49" y="0"/>
                  </a:moveTo>
                  <a:lnTo>
                    <a:pt x="66" y="0"/>
                  </a:lnTo>
                  <a:lnTo>
                    <a:pt x="83" y="6"/>
                  </a:lnTo>
                  <a:lnTo>
                    <a:pt x="99" y="16"/>
                  </a:lnTo>
                  <a:lnTo>
                    <a:pt x="1370" y="1287"/>
                  </a:lnTo>
                  <a:lnTo>
                    <a:pt x="1380" y="1303"/>
                  </a:lnTo>
                  <a:lnTo>
                    <a:pt x="1385" y="1320"/>
                  </a:lnTo>
                  <a:lnTo>
                    <a:pt x="1385" y="1337"/>
                  </a:lnTo>
                  <a:lnTo>
                    <a:pt x="1380" y="1355"/>
                  </a:lnTo>
                  <a:lnTo>
                    <a:pt x="1370" y="1369"/>
                  </a:lnTo>
                  <a:lnTo>
                    <a:pt x="1358" y="1380"/>
                  </a:lnTo>
                  <a:lnTo>
                    <a:pt x="1343" y="1385"/>
                  </a:lnTo>
                  <a:lnTo>
                    <a:pt x="1329" y="1386"/>
                  </a:lnTo>
                  <a:lnTo>
                    <a:pt x="1314" y="1385"/>
                  </a:lnTo>
                  <a:lnTo>
                    <a:pt x="1300" y="1380"/>
                  </a:lnTo>
                  <a:lnTo>
                    <a:pt x="1288" y="1369"/>
                  </a:lnTo>
                  <a:lnTo>
                    <a:pt x="16" y="98"/>
                  </a:lnTo>
                  <a:lnTo>
                    <a:pt x="6" y="83"/>
                  </a:lnTo>
                  <a:lnTo>
                    <a:pt x="0" y="66"/>
                  </a:lnTo>
                  <a:lnTo>
                    <a:pt x="0" y="48"/>
                  </a:lnTo>
                  <a:lnTo>
                    <a:pt x="6" y="31"/>
                  </a:lnTo>
                  <a:lnTo>
                    <a:pt x="16" y="16"/>
                  </a:lnTo>
                  <a:lnTo>
                    <a:pt x="32" y="6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59"/>
            <p:cNvSpPr>
              <a:spLocks/>
            </p:cNvSpPr>
            <p:nvPr/>
          </p:nvSpPr>
          <p:spPr bwMode="auto">
            <a:xfrm>
              <a:off x="1779" y="2600"/>
              <a:ext cx="367" cy="368"/>
            </a:xfrm>
            <a:custGeom>
              <a:avLst/>
              <a:gdLst>
                <a:gd name="T0" fmla="*/ 368 w 734"/>
                <a:gd name="T1" fmla="*/ 0 h 735"/>
                <a:gd name="T2" fmla="*/ 414 w 734"/>
                <a:gd name="T3" fmla="*/ 3 h 735"/>
                <a:gd name="T4" fmla="*/ 460 w 734"/>
                <a:gd name="T5" fmla="*/ 12 h 735"/>
                <a:gd name="T6" fmla="*/ 506 w 734"/>
                <a:gd name="T7" fmla="*/ 27 h 735"/>
                <a:gd name="T8" fmla="*/ 548 w 734"/>
                <a:gd name="T9" fmla="*/ 48 h 735"/>
                <a:gd name="T10" fmla="*/ 589 w 734"/>
                <a:gd name="T11" fmla="*/ 74 h 735"/>
                <a:gd name="T12" fmla="*/ 628 w 734"/>
                <a:gd name="T13" fmla="*/ 107 h 735"/>
                <a:gd name="T14" fmla="*/ 661 w 734"/>
                <a:gd name="T15" fmla="*/ 145 h 735"/>
                <a:gd name="T16" fmla="*/ 687 w 734"/>
                <a:gd name="T17" fmla="*/ 186 h 735"/>
                <a:gd name="T18" fmla="*/ 708 w 734"/>
                <a:gd name="T19" fmla="*/ 229 h 735"/>
                <a:gd name="T20" fmla="*/ 723 w 734"/>
                <a:gd name="T21" fmla="*/ 275 h 735"/>
                <a:gd name="T22" fmla="*/ 732 w 734"/>
                <a:gd name="T23" fmla="*/ 321 h 735"/>
                <a:gd name="T24" fmla="*/ 734 w 734"/>
                <a:gd name="T25" fmla="*/ 367 h 735"/>
                <a:gd name="T26" fmla="*/ 732 w 734"/>
                <a:gd name="T27" fmla="*/ 415 h 735"/>
                <a:gd name="T28" fmla="*/ 723 w 734"/>
                <a:gd name="T29" fmla="*/ 461 h 735"/>
                <a:gd name="T30" fmla="*/ 708 w 734"/>
                <a:gd name="T31" fmla="*/ 506 h 735"/>
                <a:gd name="T32" fmla="*/ 687 w 734"/>
                <a:gd name="T33" fmla="*/ 549 h 735"/>
                <a:gd name="T34" fmla="*/ 661 w 734"/>
                <a:gd name="T35" fmla="*/ 590 h 735"/>
                <a:gd name="T36" fmla="*/ 628 w 734"/>
                <a:gd name="T37" fmla="*/ 627 h 735"/>
                <a:gd name="T38" fmla="*/ 589 w 734"/>
                <a:gd name="T39" fmla="*/ 660 h 735"/>
                <a:gd name="T40" fmla="*/ 548 w 734"/>
                <a:gd name="T41" fmla="*/ 688 h 735"/>
                <a:gd name="T42" fmla="*/ 506 w 734"/>
                <a:gd name="T43" fmla="*/ 708 h 735"/>
                <a:gd name="T44" fmla="*/ 460 w 734"/>
                <a:gd name="T45" fmla="*/ 724 h 735"/>
                <a:gd name="T46" fmla="*/ 414 w 734"/>
                <a:gd name="T47" fmla="*/ 733 h 735"/>
                <a:gd name="T48" fmla="*/ 368 w 734"/>
                <a:gd name="T49" fmla="*/ 735 h 735"/>
                <a:gd name="T50" fmla="*/ 320 w 734"/>
                <a:gd name="T51" fmla="*/ 733 h 735"/>
                <a:gd name="T52" fmla="*/ 274 w 734"/>
                <a:gd name="T53" fmla="*/ 724 h 735"/>
                <a:gd name="T54" fmla="*/ 229 w 734"/>
                <a:gd name="T55" fmla="*/ 708 h 735"/>
                <a:gd name="T56" fmla="*/ 186 w 734"/>
                <a:gd name="T57" fmla="*/ 688 h 735"/>
                <a:gd name="T58" fmla="*/ 145 w 734"/>
                <a:gd name="T59" fmla="*/ 660 h 735"/>
                <a:gd name="T60" fmla="*/ 108 w 734"/>
                <a:gd name="T61" fmla="*/ 627 h 735"/>
                <a:gd name="T62" fmla="*/ 75 w 734"/>
                <a:gd name="T63" fmla="*/ 590 h 735"/>
                <a:gd name="T64" fmla="*/ 48 w 734"/>
                <a:gd name="T65" fmla="*/ 549 h 735"/>
                <a:gd name="T66" fmla="*/ 27 w 734"/>
                <a:gd name="T67" fmla="*/ 506 h 735"/>
                <a:gd name="T68" fmla="*/ 12 w 734"/>
                <a:gd name="T69" fmla="*/ 461 h 735"/>
                <a:gd name="T70" fmla="*/ 4 w 734"/>
                <a:gd name="T71" fmla="*/ 415 h 735"/>
                <a:gd name="T72" fmla="*/ 0 w 734"/>
                <a:gd name="T73" fmla="*/ 367 h 735"/>
                <a:gd name="T74" fmla="*/ 4 w 734"/>
                <a:gd name="T75" fmla="*/ 321 h 735"/>
                <a:gd name="T76" fmla="*/ 12 w 734"/>
                <a:gd name="T77" fmla="*/ 275 h 735"/>
                <a:gd name="T78" fmla="*/ 27 w 734"/>
                <a:gd name="T79" fmla="*/ 229 h 735"/>
                <a:gd name="T80" fmla="*/ 48 w 734"/>
                <a:gd name="T81" fmla="*/ 186 h 735"/>
                <a:gd name="T82" fmla="*/ 75 w 734"/>
                <a:gd name="T83" fmla="*/ 145 h 735"/>
                <a:gd name="T84" fmla="*/ 108 w 734"/>
                <a:gd name="T85" fmla="*/ 107 h 735"/>
                <a:gd name="T86" fmla="*/ 145 w 734"/>
                <a:gd name="T87" fmla="*/ 74 h 735"/>
                <a:gd name="T88" fmla="*/ 186 w 734"/>
                <a:gd name="T89" fmla="*/ 48 h 735"/>
                <a:gd name="T90" fmla="*/ 229 w 734"/>
                <a:gd name="T91" fmla="*/ 27 h 735"/>
                <a:gd name="T92" fmla="*/ 274 w 734"/>
                <a:gd name="T93" fmla="*/ 12 h 735"/>
                <a:gd name="T94" fmla="*/ 320 w 734"/>
                <a:gd name="T95" fmla="*/ 3 h 735"/>
                <a:gd name="T96" fmla="*/ 368 w 734"/>
                <a:gd name="T97" fmla="*/ 0 h 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34" h="735">
                  <a:moveTo>
                    <a:pt x="368" y="0"/>
                  </a:moveTo>
                  <a:lnTo>
                    <a:pt x="414" y="3"/>
                  </a:lnTo>
                  <a:lnTo>
                    <a:pt x="460" y="12"/>
                  </a:lnTo>
                  <a:lnTo>
                    <a:pt x="506" y="27"/>
                  </a:lnTo>
                  <a:lnTo>
                    <a:pt x="548" y="48"/>
                  </a:lnTo>
                  <a:lnTo>
                    <a:pt x="589" y="74"/>
                  </a:lnTo>
                  <a:lnTo>
                    <a:pt x="628" y="107"/>
                  </a:lnTo>
                  <a:lnTo>
                    <a:pt x="661" y="145"/>
                  </a:lnTo>
                  <a:lnTo>
                    <a:pt x="687" y="186"/>
                  </a:lnTo>
                  <a:lnTo>
                    <a:pt x="708" y="229"/>
                  </a:lnTo>
                  <a:lnTo>
                    <a:pt x="723" y="275"/>
                  </a:lnTo>
                  <a:lnTo>
                    <a:pt x="732" y="321"/>
                  </a:lnTo>
                  <a:lnTo>
                    <a:pt x="734" y="367"/>
                  </a:lnTo>
                  <a:lnTo>
                    <a:pt x="732" y="415"/>
                  </a:lnTo>
                  <a:lnTo>
                    <a:pt x="723" y="461"/>
                  </a:lnTo>
                  <a:lnTo>
                    <a:pt x="708" y="506"/>
                  </a:lnTo>
                  <a:lnTo>
                    <a:pt x="687" y="549"/>
                  </a:lnTo>
                  <a:lnTo>
                    <a:pt x="661" y="590"/>
                  </a:lnTo>
                  <a:lnTo>
                    <a:pt x="628" y="627"/>
                  </a:lnTo>
                  <a:lnTo>
                    <a:pt x="589" y="660"/>
                  </a:lnTo>
                  <a:lnTo>
                    <a:pt x="548" y="688"/>
                  </a:lnTo>
                  <a:lnTo>
                    <a:pt x="506" y="708"/>
                  </a:lnTo>
                  <a:lnTo>
                    <a:pt x="460" y="724"/>
                  </a:lnTo>
                  <a:lnTo>
                    <a:pt x="414" y="733"/>
                  </a:lnTo>
                  <a:lnTo>
                    <a:pt x="368" y="735"/>
                  </a:lnTo>
                  <a:lnTo>
                    <a:pt x="320" y="733"/>
                  </a:lnTo>
                  <a:lnTo>
                    <a:pt x="274" y="724"/>
                  </a:lnTo>
                  <a:lnTo>
                    <a:pt x="229" y="708"/>
                  </a:lnTo>
                  <a:lnTo>
                    <a:pt x="186" y="688"/>
                  </a:lnTo>
                  <a:lnTo>
                    <a:pt x="145" y="660"/>
                  </a:lnTo>
                  <a:lnTo>
                    <a:pt x="108" y="627"/>
                  </a:lnTo>
                  <a:lnTo>
                    <a:pt x="75" y="590"/>
                  </a:lnTo>
                  <a:lnTo>
                    <a:pt x="48" y="549"/>
                  </a:lnTo>
                  <a:lnTo>
                    <a:pt x="27" y="506"/>
                  </a:lnTo>
                  <a:lnTo>
                    <a:pt x="12" y="461"/>
                  </a:lnTo>
                  <a:lnTo>
                    <a:pt x="4" y="415"/>
                  </a:lnTo>
                  <a:lnTo>
                    <a:pt x="0" y="367"/>
                  </a:lnTo>
                  <a:lnTo>
                    <a:pt x="4" y="321"/>
                  </a:lnTo>
                  <a:lnTo>
                    <a:pt x="12" y="275"/>
                  </a:lnTo>
                  <a:lnTo>
                    <a:pt x="27" y="229"/>
                  </a:lnTo>
                  <a:lnTo>
                    <a:pt x="48" y="186"/>
                  </a:lnTo>
                  <a:lnTo>
                    <a:pt x="75" y="145"/>
                  </a:lnTo>
                  <a:lnTo>
                    <a:pt x="108" y="107"/>
                  </a:lnTo>
                  <a:lnTo>
                    <a:pt x="145" y="74"/>
                  </a:lnTo>
                  <a:lnTo>
                    <a:pt x="186" y="48"/>
                  </a:lnTo>
                  <a:lnTo>
                    <a:pt x="229" y="27"/>
                  </a:lnTo>
                  <a:lnTo>
                    <a:pt x="274" y="12"/>
                  </a:lnTo>
                  <a:lnTo>
                    <a:pt x="320" y="3"/>
                  </a:lnTo>
                  <a:lnTo>
                    <a:pt x="3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60"/>
            <p:cNvSpPr>
              <a:spLocks/>
            </p:cNvSpPr>
            <p:nvPr/>
          </p:nvSpPr>
          <p:spPr bwMode="auto">
            <a:xfrm>
              <a:off x="942" y="1763"/>
              <a:ext cx="770" cy="770"/>
            </a:xfrm>
            <a:custGeom>
              <a:avLst/>
              <a:gdLst>
                <a:gd name="T0" fmla="*/ 848 w 1539"/>
                <a:gd name="T1" fmla="*/ 4 h 1542"/>
                <a:gd name="T2" fmla="*/ 999 w 1539"/>
                <a:gd name="T3" fmla="*/ 36 h 1542"/>
                <a:gd name="T4" fmla="*/ 1137 w 1539"/>
                <a:gd name="T5" fmla="*/ 94 h 1542"/>
                <a:gd name="T6" fmla="*/ 1260 w 1539"/>
                <a:gd name="T7" fmla="*/ 177 h 1542"/>
                <a:gd name="T8" fmla="*/ 1364 w 1539"/>
                <a:gd name="T9" fmla="*/ 281 h 1542"/>
                <a:gd name="T10" fmla="*/ 1447 w 1539"/>
                <a:gd name="T11" fmla="*/ 404 h 1542"/>
                <a:gd name="T12" fmla="*/ 1505 w 1539"/>
                <a:gd name="T13" fmla="*/ 541 h 1542"/>
                <a:gd name="T14" fmla="*/ 1535 w 1539"/>
                <a:gd name="T15" fmla="*/ 692 h 1542"/>
                <a:gd name="T16" fmla="*/ 1535 w 1539"/>
                <a:gd name="T17" fmla="*/ 850 h 1542"/>
                <a:gd name="T18" fmla="*/ 1505 w 1539"/>
                <a:gd name="T19" fmla="*/ 1001 h 1542"/>
                <a:gd name="T20" fmla="*/ 1447 w 1539"/>
                <a:gd name="T21" fmla="*/ 1138 h 1542"/>
                <a:gd name="T22" fmla="*/ 1364 w 1539"/>
                <a:gd name="T23" fmla="*/ 1261 h 1542"/>
                <a:gd name="T24" fmla="*/ 1260 w 1539"/>
                <a:gd name="T25" fmla="*/ 1365 h 1542"/>
                <a:gd name="T26" fmla="*/ 1137 w 1539"/>
                <a:gd name="T27" fmla="*/ 1448 h 1542"/>
                <a:gd name="T28" fmla="*/ 999 w 1539"/>
                <a:gd name="T29" fmla="*/ 1506 h 1542"/>
                <a:gd name="T30" fmla="*/ 848 w 1539"/>
                <a:gd name="T31" fmla="*/ 1538 h 1542"/>
                <a:gd name="T32" fmla="*/ 691 w 1539"/>
                <a:gd name="T33" fmla="*/ 1538 h 1542"/>
                <a:gd name="T34" fmla="*/ 541 w 1539"/>
                <a:gd name="T35" fmla="*/ 1506 h 1542"/>
                <a:gd name="T36" fmla="*/ 402 w 1539"/>
                <a:gd name="T37" fmla="*/ 1448 h 1542"/>
                <a:gd name="T38" fmla="*/ 280 w 1539"/>
                <a:gd name="T39" fmla="*/ 1365 h 1542"/>
                <a:gd name="T40" fmla="*/ 175 w 1539"/>
                <a:gd name="T41" fmla="*/ 1261 h 1542"/>
                <a:gd name="T42" fmla="*/ 92 w 1539"/>
                <a:gd name="T43" fmla="*/ 1138 h 1542"/>
                <a:gd name="T44" fmla="*/ 34 w 1539"/>
                <a:gd name="T45" fmla="*/ 1001 h 1542"/>
                <a:gd name="T46" fmla="*/ 4 w 1539"/>
                <a:gd name="T47" fmla="*/ 850 h 1542"/>
                <a:gd name="T48" fmla="*/ 4 w 1539"/>
                <a:gd name="T49" fmla="*/ 692 h 1542"/>
                <a:gd name="T50" fmla="*/ 34 w 1539"/>
                <a:gd name="T51" fmla="*/ 541 h 1542"/>
                <a:gd name="T52" fmla="*/ 92 w 1539"/>
                <a:gd name="T53" fmla="*/ 404 h 1542"/>
                <a:gd name="T54" fmla="*/ 175 w 1539"/>
                <a:gd name="T55" fmla="*/ 281 h 1542"/>
                <a:gd name="T56" fmla="*/ 280 w 1539"/>
                <a:gd name="T57" fmla="*/ 177 h 1542"/>
                <a:gd name="T58" fmla="*/ 402 w 1539"/>
                <a:gd name="T59" fmla="*/ 94 h 1542"/>
                <a:gd name="T60" fmla="*/ 541 w 1539"/>
                <a:gd name="T61" fmla="*/ 36 h 1542"/>
                <a:gd name="T62" fmla="*/ 691 w 1539"/>
                <a:gd name="T63" fmla="*/ 4 h 1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39" h="1542">
                  <a:moveTo>
                    <a:pt x="770" y="0"/>
                  </a:moveTo>
                  <a:lnTo>
                    <a:pt x="848" y="4"/>
                  </a:lnTo>
                  <a:lnTo>
                    <a:pt x="925" y="16"/>
                  </a:lnTo>
                  <a:lnTo>
                    <a:pt x="999" y="36"/>
                  </a:lnTo>
                  <a:lnTo>
                    <a:pt x="1070" y="61"/>
                  </a:lnTo>
                  <a:lnTo>
                    <a:pt x="1137" y="94"/>
                  </a:lnTo>
                  <a:lnTo>
                    <a:pt x="1200" y="132"/>
                  </a:lnTo>
                  <a:lnTo>
                    <a:pt x="1260" y="177"/>
                  </a:lnTo>
                  <a:lnTo>
                    <a:pt x="1314" y="226"/>
                  </a:lnTo>
                  <a:lnTo>
                    <a:pt x="1364" y="281"/>
                  </a:lnTo>
                  <a:lnTo>
                    <a:pt x="1409" y="341"/>
                  </a:lnTo>
                  <a:lnTo>
                    <a:pt x="1447" y="404"/>
                  </a:lnTo>
                  <a:lnTo>
                    <a:pt x="1479" y="471"/>
                  </a:lnTo>
                  <a:lnTo>
                    <a:pt x="1505" y="541"/>
                  </a:lnTo>
                  <a:lnTo>
                    <a:pt x="1524" y="615"/>
                  </a:lnTo>
                  <a:lnTo>
                    <a:pt x="1535" y="692"/>
                  </a:lnTo>
                  <a:lnTo>
                    <a:pt x="1539" y="771"/>
                  </a:lnTo>
                  <a:lnTo>
                    <a:pt x="1535" y="850"/>
                  </a:lnTo>
                  <a:lnTo>
                    <a:pt x="1524" y="927"/>
                  </a:lnTo>
                  <a:lnTo>
                    <a:pt x="1505" y="1001"/>
                  </a:lnTo>
                  <a:lnTo>
                    <a:pt x="1479" y="1071"/>
                  </a:lnTo>
                  <a:lnTo>
                    <a:pt x="1447" y="1138"/>
                  </a:lnTo>
                  <a:lnTo>
                    <a:pt x="1409" y="1201"/>
                  </a:lnTo>
                  <a:lnTo>
                    <a:pt x="1364" y="1261"/>
                  </a:lnTo>
                  <a:lnTo>
                    <a:pt x="1314" y="1316"/>
                  </a:lnTo>
                  <a:lnTo>
                    <a:pt x="1260" y="1365"/>
                  </a:lnTo>
                  <a:lnTo>
                    <a:pt x="1200" y="1410"/>
                  </a:lnTo>
                  <a:lnTo>
                    <a:pt x="1137" y="1448"/>
                  </a:lnTo>
                  <a:lnTo>
                    <a:pt x="1070" y="1481"/>
                  </a:lnTo>
                  <a:lnTo>
                    <a:pt x="999" y="1506"/>
                  </a:lnTo>
                  <a:lnTo>
                    <a:pt x="925" y="1526"/>
                  </a:lnTo>
                  <a:lnTo>
                    <a:pt x="848" y="1538"/>
                  </a:lnTo>
                  <a:lnTo>
                    <a:pt x="770" y="1542"/>
                  </a:lnTo>
                  <a:lnTo>
                    <a:pt x="691" y="1538"/>
                  </a:lnTo>
                  <a:lnTo>
                    <a:pt x="615" y="1526"/>
                  </a:lnTo>
                  <a:lnTo>
                    <a:pt x="541" y="1506"/>
                  </a:lnTo>
                  <a:lnTo>
                    <a:pt x="470" y="1481"/>
                  </a:lnTo>
                  <a:lnTo>
                    <a:pt x="402" y="1448"/>
                  </a:lnTo>
                  <a:lnTo>
                    <a:pt x="339" y="1410"/>
                  </a:lnTo>
                  <a:lnTo>
                    <a:pt x="280" y="1365"/>
                  </a:lnTo>
                  <a:lnTo>
                    <a:pt x="226" y="1316"/>
                  </a:lnTo>
                  <a:lnTo>
                    <a:pt x="175" y="1261"/>
                  </a:lnTo>
                  <a:lnTo>
                    <a:pt x="132" y="1201"/>
                  </a:lnTo>
                  <a:lnTo>
                    <a:pt x="92" y="1138"/>
                  </a:lnTo>
                  <a:lnTo>
                    <a:pt x="61" y="1071"/>
                  </a:lnTo>
                  <a:lnTo>
                    <a:pt x="34" y="1001"/>
                  </a:lnTo>
                  <a:lnTo>
                    <a:pt x="16" y="927"/>
                  </a:lnTo>
                  <a:lnTo>
                    <a:pt x="4" y="850"/>
                  </a:lnTo>
                  <a:lnTo>
                    <a:pt x="0" y="771"/>
                  </a:lnTo>
                  <a:lnTo>
                    <a:pt x="4" y="692"/>
                  </a:lnTo>
                  <a:lnTo>
                    <a:pt x="16" y="615"/>
                  </a:lnTo>
                  <a:lnTo>
                    <a:pt x="34" y="541"/>
                  </a:lnTo>
                  <a:lnTo>
                    <a:pt x="61" y="471"/>
                  </a:lnTo>
                  <a:lnTo>
                    <a:pt x="92" y="404"/>
                  </a:lnTo>
                  <a:lnTo>
                    <a:pt x="132" y="341"/>
                  </a:lnTo>
                  <a:lnTo>
                    <a:pt x="175" y="281"/>
                  </a:lnTo>
                  <a:lnTo>
                    <a:pt x="226" y="226"/>
                  </a:lnTo>
                  <a:lnTo>
                    <a:pt x="280" y="177"/>
                  </a:lnTo>
                  <a:lnTo>
                    <a:pt x="339" y="132"/>
                  </a:lnTo>
                  <a:lnTo>
                    <a:pt x="402" y="94"/>
                  </a:lnTo>
                  <a:lnTo>
                    <a:pt x="470" y="61"/>
                  </a:lnTo>
                  <a:lnTo>
                    <a:pt x="541" y="36"/>
                  </a:lnTo>
                  <a:lnTo>
                    <a:pt x="615" y="16"/>
                  </a:lnTo>
                  <a:lnTo>
                    <a:pt x="691" y="4"/>
                  </a:lnTo>
                  <a:lnTo>
                    <a:pt x="7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602344" y="2473560"/>
            <a:ext cx="918157" cy="918157"/>
            <a:chOff x="6702583" y="2492903"/>
            <a:chExt cx="918157" cy="918157"/>
          </a:xfrm>
        </p:grpSpPr>
        <p:sp>
          <p:nvSpPr>
            <p:cNvPr id="27" name="Oval 26"/>
            <p:cNvSpPr/>
            <p:nvPr/>
          </p:nvSpPr>
          <p:spPr>
            <a:xfrm>
              <a:off x="6702583" y="2492903"/>
              <a:ext cx="918157" cy="91815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85" name="Group 63"/>
            <p:cNvGrpSpPr>
              <a:grpSpLocks noChangeAspect="1"/>
            </p:cNvGrpSpPr>
            <p:nvPr/>
          </p:nvGrpSpPr>
          <p:grpSpPr bwMode="auto">
            <a:xfrm>
              <a:off x="6933170" y="2770286"/>
              <a:ext cx="478489" cy="438150"/>
              <a:chOff x="5071" y="1843"/>
              <a:chExt cx="771" cy="706"/>
            </a:xfrm>
            <a:solidFill>
              <a:schemeClr val="bg1"/>
            </a:solidFill>
          </p:grpSpPr>
          <p:sp>
            <p:nvSpPr>
              <p:cNvPr id="88" name="Freeform 65"/>
              <p:cNvSpPr>
                <a:spLocks/>
              </p:cNvSpPr>
              <p:nvPr/>
            </p:nvSpPr>
            <p:spPr bwMode="auto">
              <a:xfrm>
                <a:off x="5299" y="1928"/>
                <a:ext cx="543" cy="28"/>
              </a:xfrm>
              <a:custGeom>
                <a:avLst/>
                <a:gdLst>
                  <a:gd name="T0" fmla="*/ 71 w 2712"/>
                  <a:gd name="T1" fmla="*/ 0 h 141"/>
                  <a:gd name="T2" fmla="*/ 2640 w 2712"/>
                  <a:gd name="T3" fmla="*/ 0 h 141"/>
                  <a:gd name="T4" fmla="*/ 2659 w 2712"/>
                  <a:gd name="T5" fmla="*/ 2 h 141"/>
                  <a:gd name="T6" fmla="*/ 2676 w 2712"/>
                  <a:gd name="T7" fmla="*/ 9 h 141"/>
                  <a:gd name="T8" fmla="*/ 2690 w 2712"/>
                  <a:gd name="T9" fmla="*/ 21 h 141"/>
                  <a:gd name="T10" fmla="*/ 2702 w 2712"/>
                  <a:gd name="T11" fmla="*/ 35 h 141"/>
                  <a:gd name="T12" fmla="*/ 2709 w 2712"/>
                  <a:gd name="T13" fmla="*/ 51 h 141"/>
                  <a:gd name="T14" fmla="*/ 2712 w 2712"/>
                  <a:gd name="T15" fmla="*/ 70 h 141"/>
                  <a:gd name="T16" fmla="*/ 2709 w 2712"/>
                  <a:gd name="T17" fmla="*/ 89 h 141"/>
                  <a:gd name="T18" fmla="*/ 2702 w 2712"/>
                  <a:gd name="T19" fmla="*/ 106 h 141"/>
                  <a:gd name="T20" fmla="*/ 2690 w 2712"/>
                  <a:gd name="T21" fmla="*/ 120 h 141"/>
                  <a:gd name="T22" fmla="*/ 2676 w 2712"/>
                  <a:gd name="T23" fmla="*/ 131 h 141"/>
                  <a:gd name="T24" fmla="*/ 2659 w 2712"/>
                  <a:gd name="T25" fmla="*/ 138 h 141"/>
                  <a:gd name="T26" fmla="*/ 2640 w 2712"/>
                  <a:gd name="T27" fmla="*/ 141 h 141"/>
                  <a:gd name="T28" fmla="*/ 71 w 2712"/>
                  <a:gd name="T29" fmla="*/ 141 h 141"/>
                  <a:gd name="T30" fmla="*/ 52 w 2712"/>
                  <a:gd name="T31" fmla="*/ 138 h 141"/>
                  <a:gd name="T32" fmla="*/ 36 w 2712"/>
                  <a:gd name="T33" fmla="*/ 131 h 141"/>
                  <a:gd name="T34" fmla="*/ 21 w 2712"/>
                  <a:gd name="T35" fmla="*/ 120 h 141"/>
                  <a:gd name="T36" fmla="*/ 9 w 2712"/>
                  <a:gd name="T37" fmla="*/ 106 h 141"/>
                  <a:gd name="T38" fmla="*/ 2 w 2712"/>
                  <a:gd name="T39" fmla="*/ 89 h 141"/>
                  <a:gd name="T40" fmla="*/ 0 w 2712"/>
                  <a:gd name="T41" fmla="*/ 70 h 141"/>
                  <a:gd name="T42" fmla="*/ 2 w 2712"/>
                  <a:gd name="T43" fmla="*/ 51 h 141"/>
                  <a:gd name="T44" fmla="*/ 9 w 2712"/>
                  <a:gd name="T45" fmla="*/ 35 h 141"/>
                  <a:gd name="T46" fmla="*/ 21 w 2712"/>
                  <a:gd name="T47" fmla="*/ 21 h 141"/>
                  <a:gd name="T48" fmla="*/ 36 w 2712"/>
                  <a:gd name="T49" fmla="*/ 9 h 141"/>
                  <a:gd name="T50" fmla="*/ 52 w 2712"/>
                  <a:gd name="T51" fmla="*/ 2 h 141"/>
                  <a:gd name="T52" fmla="*/ 71 w 2712"/>
                  <a:gd name="T53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12" h="141">
                    <a:moveTo>
                      <a:pt x="71" y="0"/>
                    </a:moveTo>
                    <a:lnTo>
                      <a:pt x="2640" y="0"/>
                    </a:lnTo>
                    <a:lnTo>
                      <a:pt x="2659" y="2"/>
                    </a:lnTo>
                    <a:lnTo>
                      <a:pt x="2676" y="9"/>
                    </a:lnTo>
                    <a:lnTo>
                      <a:pt x="2690" y="21"/>
                    </a:lnTo>
                    <a:lnTo>
                      <a:pt x="2702" y="35"/>
                    </a:lnTo>
                    <a:lnTo>
                      <a:pt x="2709" y="51"/>
                    </a:lnTo>
                    <a:lnTo>
                      <a:pt x="2712" y="70"/>
                    </a:lnTo>
                    <a:lnTo>
                      <a:pt x="2709" y="89"/>
                    </a:lnTo>
                    <a:lnTo>
                      <a:pt x="2702" y="106"/>
                    </a:lnTo>
                    <a:lnTo>
                      <a:pt x="2690" y="120"/>
                    </a:lnTo>
                    <a:lnTo>
                      <a:pt x="2676" y="131"/>
                    </a:lnTo>
                    <a:lnTo>
                      <a:pt x="2659" y="138"/>
                    </a:lnTo>
                    <a:lnTo>
                      <a:pt x="2640" y="141"/>
                    </a:lnTo>
                    <a:lnTo>
                      <a:pt x="71" y="141"/>
                    </a:lnTo>
                    <a:lnTo>
                      <a:pt x="52" y="138"/>
                    </a:lnTo>
                    <a:lnTo>
                      <a:pt x="36" y="131"/>
                    </a:lnTo>
                    <a:lnTo>
                      <a:pt x="21" y="120"/>
                    </a:lnTo>
                    <a:lnTo>
                      <a:pt x="9" y="106"/>
                    </a:lnTo>
                    <a:lnTo>
                      <a:pt x="2" y="89"/>
                    </a:lnTo>
                    <a:lnTo>
                      <a:pt x="0" y="70"/>
                    </a:lnTo>
                    <a:lnTo>
                      <a:pt x="2" y="51"/>
                    </a:lnTo>
                    <a:lnTo>
                      <a:pt x="9" y="35"/>
                    </a:lnTo>
                    <a:lnTo>
                      <a:pt x="21" y="21"/>
                    </a:lnTo>
                    <a:lnTo>
                      <a:pt x="36" y="9"/>
                    </a:lnTo>
                    <a:lnTo>
                      <a:pt x="52" y="2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9" name="Freeform 66"/>
              <p:cNvSpPr>
                <a:spLocks/>
              </p:cNvSpPr>
              <p:nvPr/>
            </p:nvSpPr>
            <p:spPr bwMode="auto">
              <a:xfrm>
                <a:off x="5071" y="1928"/>
                <a:ext cx="86" cy="28"/>
              </a:xfrm>
              <a:custGeom>
                <a:avLst/>
                <a:gdLst>
                  <a:gd name="T0" fmla="*/ 71 w 428"/>
                  <a:gd name="T1" fmla="*/ 0 h 141"/>
                  <a:gd name="T2" fmla="*/ 357 w 428"/>
                  <a:gd name="T3" fmla="*/ 0 h 141"/>
                  <a:gd name="T4" fmla="*/ 376 w 428"/>
                  <a:gd name="T5" fmla="*/ 2 h 141"/>
                  <a:gd name="T6" fmla="*/ 393 w 428"/>
                  <a:gd name="T7" fmla="*/ 9 h 141"/>
                  <a:gd name="T8" fmla="*/ 407 w 428"/>
                  <a:gd name="T9" fmla="*/ 21 h 141"/>
                  <a:gd name="T10" fmla="*/ 419 w 428"/>
                  <a:gd name="T11" fmla="*/ 35 h 141"/>
                  <a:gd name="T12" fmla="*/ 426 w 428"/>
                  <a:gd name="T13" fmla="*/ 51 h 141"/>
                  <a:gd name="T14" fmla="*/ 428 w 428"/>
                  <a:gd name="T15" fmla="*/ 70 h 141"/>
                  <a:gd name="T16" fmla="*/ 426 w 428"/>
                  <a:gd name="T17" fmla="*/ 89 h 141"/>
                  <a:gd name="T18" fmla="*/ 419 w 428"/>
                  <a:gd name="T19" fmla="*/ 106 h 141"/>
                  <a:gd name="T20" fmla="*/ 407 w 428"/>
                  <a:gd name="T21" fmla="*/ 120 h 141"/>
                  <a:gd name="T22" fmla="*/ 393 w 428"/>
                  <a:gd name="T23" fmla="*/ 131 h 141"/>
                  <a:gd name="T24" fmla="*/ 376 w 428"/>
                  <a:gd name="T25" fmla="*/ 138 h 141"/>
                  <a:gd name="T26" fmla="*/ 357 w 428"/>
                  <a:gd name="T27" fmla="*/ 141 h 141"/>
                  <a:gd name="T28" fmla="*/ 71 w 428"/>
                  <a:gd name="T29" fmla="*/ 141 h 141"/>
                  <a:gd name="T30" fmla="*/ 52 w 428"/>
                  <a:gd name="T31" fmla="*/ 138 h 141"/>
                  <a:gd name="T32" fmla="*/ 36 w 428"/>
                  <a:gd name="T33" fmla="*/ 131 h 141"/>
                  <a:gd name="T34" fmla="*/ 21 w 428"/>
                  <a:gd name="T35" fmla="*/ 120 h 141"/>
                  <a:gd name="T36" fmla="*/ 10 w 428"/>
                  <a:gd name="T37" fmla="*/ 106 h 141"/>
                  <a:gd name="T38" fmla="*/ 2 w 428"/>
                  <a:gd name="T39" fmla="*/ 89 h 141"/>
                  <a:gd name="T40" fmla="*/ 0 w 428"/>
                  <a:gd name="T41" fmla="*/ 70 h 141"/>
                  <a:gd name="T42" fmla="*/ 2 w 428"/>
                  <a:gd name="T43" fmla="*/ 51 h 141"/>
                  <a:gd name="T44" fmla="*/ 10 w 428"/>
                  <a:gd name="T45" fmla="*/ 35 h 141"/>
                  <a:gd name="T46" fmla="*/ 21 w 428"/>
                  <a:gd name="T47" fmla="*/ 21 h 141"/>
                  <a:gd name="T48" fmla="*/ 36 w 428"/>
                  <a:gd name="T49" fmla="*/ 9 h 141"/>
                  <a:gd name="T50" fmla="*/ 52 w 428"/>
                  <a:gd name="T51" fmla="*/ 2 h 141"/>
                  <a:gd name="T52" fmla="*/ 71 w 428"/>
                  <a:gd name="T53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28" h="141">
                    <a:moveTo>
                      <a:pt x="71" y="0"/>
                    </a:moveTo>
                    <a:lnTo>
                      <a:pt x="357" y="0"/>
                    </a:lnTo>
                    <a:lnTo>
                      <a:pt x="376" y="2"/>
                    </a:lnTo>
                    <a:lnTo>
                      <a:pt x="393" y="9"/>
                    </a:lnTo>
                    <a:lnTo>
                      <a:pt x="407" y="21"/>
                    </a:lnTo>
                    <a:lnTo>
                      <a:pt x="419" y="35"/>
                    </a:lnTo>
                    <a:lnTo>
                      <a:pt x="426" y="51"/>
                    </a:lnTo>
                    <a:lnTo>
                      <a:pt x="428" y="70"/>
                    </a:lnTo>
                    <a:lnTo>
                      <a:pt x="426" y="89"/>
                    </a:lnTo>
                    <a:lnTo>
                      <a:pt x="419" y="106"/>
                    </a:lnTo>
                    <a:lnTo>
                      <a:pt x="407" y="120"/>
                    </a:lnTo>
                    <a:lnTo>
                      <a:pt x="393" y="131"/>
                    </a:lnTo>
                    <a:lnTo>
                      <a:pt x="376" y="138"/>
                    </a:lnTo>
                    <a:lnTo>
                      <a:pt x="357" y="141"/>
                    </a:lnTo>
                    <a:lnTo>
                      <a:pt x="71" y="141"/>
                    </a:lnTo>
                    <a:lnTo>
                      <a:pt x="52" y="138"/>
                    </a:lnTo>
                    <a:lnTo>
                      <a:pt x="36" y="131"/>
                    </a:lnTo>
                    <a:lnTo>
                      <a:pt x="21" y="120"/>
                    </a:lnTo>
                    <a:lnTo>
                      <a:pt x="10" y="106"/>
                    </a:lnTo>
                    <a:lnTo>
                      <a:pt x="2" y="89"/>
                    </a:lnTo>
                    <a:lnTo>
                      <a:pt x="0" y="70"/>
                    </a:lnTo>
                    <a:lnTo>
                      <a:pt x="2" y="51"/>
                    </a:lnTo>
                    <a:lnTo>
                      <a:pt x="10" y="35"/>
                    </a:lnTo>
                    <a:lnTo>
                      <a:pt x="21" y="21"/>
                    </a:lnTo>
                    <a:lnTo>
                      <a:pt x="36" y="9"/>
                    </a:lnTo>
                    <a:lnTo>
                      <a:pt x="52" y="2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0" name="Freeform 67"/>
              <p:cNvSpPr>
                <a:spLocks/>
              </p:cNvSpPr>
              <p:nvPr/>
            </p:nvSpPr>
            <p:spPr bwMode="auto">
              <a:xfrm>
                <a:off x="5528" y="2196"/>
                <a:ext cx="314" cy="28"/>
              </a:xfrm>
              <a:custGeom>
                <a:avLst/>
                <a:gdLst>
                  <a:gd name="T0" fmla="*/ 71 w 1570"/>
                  <a:gd name="T1" fmla="*/ 0 h 141"/>
                  <a:gd name="T2" fmla="*/ 1498 w 1570"/>
                  <a:gd name="T3" fmla="*/ 0 h 141"/>
                  <a:gd name="T4" fmla="*/ 1517 w 1570"/>
                  <a:gd name="T5" fmla="*/ 2 h 141"/>
                  <a:gd name="T6" fmla="*/ 1534 w 1570"/>
                  <a:gd name="T7" fmla="*/ 9 h 141"/>
                  <a:gd name="T8" fmla="*/ 1548 w 1570"/>
                  <a:gd name="T9" fmla="*/ 21 h 141"/>
                  <a:gd name="T10" fmla="*/ 1560 w 1570"/>
                  <a:gd name="T11" fmla="*/ 35 h 141"/>
                  <a:gd name="T12" fmla="*/ 1567 w 1570"/>
                  <a:gd name="T13" fmla="*/ 52 h 141"/>
                  <a:gd name="T14" fmla="*/ 1570 w 1570"/>
                  <a:gd name="T15" fmla="*/ 71 h 141"/>
                  <a:gd name="T16" fmla="*/ 1567 w 1570"/>
                  <a:gd name="T17" fmla="*/ 89 h 141"/>
                  <a:gd name="T18" fmla="*/ 1560 w 1570"/>
                  <a:gd name="T19" fmla="*/ 106 h 141"/>
                  <a:gd name="T20" fmla="*/ 1548 w 1570"/>
                  <a:gd name="T21" fmla="*/ 121 h 141"/>
                  <a:gd name="T22" fmla="*/ 1534 w 1570"/>
                  <a:gd name="T23" fmla="*/ 132 h 141"/>
                  <a:gd name="T24" fmla="*/ 1517 w 1570"/>
                  <a:gd name="T25" fmla="*/ 139 h 141"/>
                  <a:gd name="T26" fmla="*/ 1498 w 1570"/>
                  <a:gd name="T27" fmla="*/ 141 h 141"/>
                  <a:gd name="T28" fmla="*/ 71 w 1570"/>
                  <a:gd name="T29" fmla="*/ 141 h 141"/>
                  <a:gd name="T30" fmla="*/ 52 w 1570"/>
                  <a:gd name="T31" fmla="*/ 139 h 141"/>
                  <a:gd name="T32" fmla="*/ 35 w 1570"/>
                  <a:gd name="T33" fmla="*/ 132 h 141"/>
                  <a:gd name="T34" fmla="*/ 21 w 1570"/>
                  <a:gd name="T35" fmla="*/ 121 h 141"/>
                  <a:gd name="T36" fmla="*/ 9 w 1570"/>
                  <a:gd name="T37" fmla="*/ 106 h 141"/>
                  <a:gd name="T38" fmla="*/ 2 w 1570"/>
                  <a:gd name="T39" fmla="*/ 89 h 141"/>
                  <a:gd name="T40" fmla="*/ 0 w 1570"/>
                  <a:gd name="T41" fmla="*/ 71 h 141"/>
                  <a:gd name="T42" fmla="*/ 2 w 1570"/>
                  <a:gd name="T43" fmla="*/ 52 h 141"/>
                  <a:gd name="T44" fmla="*/ 9 w 1570"/>
                  <a:gd name="T45" fmla="*/ 35 h 141"/>
                  <a:gd name="T46" fmla="*/ 21 w 1570"/>
                  <a:gd name="T47" fmla="*/ 21 h 141"/>
                  <a:gd name="T48" fmla="*/ 35 w 1570"/>
                  <a:gd name="T49" fmla="*/ 9 h 141"/>
                  <a:gd name="T50" fmla="*/ 52 w 1570"/>
                  <a:gd name="T51" fmla="*/ 2 h 141"/>
                  <a:gd name="T52" fmla="*/ 71 w 1570"/>
                  <a:gd name="T53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570" h="141">
                    <a:moveTo>
                      <a:pt x="71" y="0"/>
                    </a:moveTo>
                    <a:lnTo>
                      <a:pt x="1498" y="0"/>
                    </a:lnTo>
                    <a:lnTo>
                      <a:pt x="1517" y="2"/>
                    </a:lnTo>
                    <a:lnTo>
                      <a:pt x="1534" y="9"/>
                    </a:lnTo>
                    <a:lnTo>
                      <a:pt x="1548" y="21"/>
                    </a:lnTo>
                    <a:lnTo>
                      <a:pt x="1560" y="35"/>
                    </a:lnTo>
                    <a:lnTo>
                      <a:pt x="1567" y="52"/>
                    </a:lnTo>
                    <a:lnTo>
                      <a:pt x="1570" y="71"/>
                    </a:lnTo>
                    <a:lnTo>
                      <a:pt x="1567" y="89"/>
                    </a:lnTo>
                    <a:lnTo>
                      <a:pt x="1560" y="106"/>
                    </a:lnTo>
                    <a:lnTo>
                      <a:pt x="1548" y="121"/>
                    </a:lnTo>
                    <a:lnTo>
                      <a:pt x="1534" y="132"/>
                    </a:lnTo>
                    <a:lnTo>
                      <a:pt x="1517" y="139"/>
                    </a:lnTo>
                    <a:lnTo>
                      <a:pt x="1498" y="141"/>
                    </a:lnTo>
                    <a:lnTo>
                      <a:pt x="71" y="141"/>
                    </a:lnTo>
                    <a:lnTo>
                      <a:pt x="52" y="139"/>
                    </a:lnTo>
                    <a:lnTo>
                      <a:pt x="35" y="132"/>
                    </a:lnTo>
                    <a:lnTo>
                      <a:pt x="21" y="121"/>
                    </a:lnTo>
                    <a:lnTo>
                      <a:pt x="9" y="106"/>
                    </a:lnTo>
                    <a:lnTo>
                      <a:pt x="2" y="89"/>
                    </a:lnTo>
                    <a:lnTo>
                      <a:pt x="0" y="71"/>
                    </a:lnTo>
                    <a:lnTo>
                      <a:pt x="2" y="52"/>
                    </a:lnTo>
                    <a:lnTo>
                      <a:pt x="9" y="35"/>
                    </a:lnTo>
                    <a:lnTo>
                      <a:pt x="21" y="21"/>
                    </a:lnTo>
                    <a:lnTo>
                      <a:pt x="35" y="9"/>
                    </a:lnTo>
                    <a:lnTo>
                      <a:pt x="52" y="2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1" name="Freeform 68"/>
              <p:cNvSpPr>
                <a:spLocks/>
              </p:cNvSpPr>
              <p:nvPr/>
            </p:nvSpPr>
            <p:spPr bwMode="auto">
              <a:xfrm>
                <a:off x="5071" y="2196"/>
                <a:ext cx="314" cy="28"/>
              </a:xfrm>
              <a:custGeom>
                <a:avLst/>
                <a:gdLst>
                  <a:gd name="T0" fmla="*/ 71 w 1570"/>
                  <a:gd name="T1" fmla="*/ 0 h 141"/>
                  <a:gd name="T2" fmla="*/ 1499 w 1570"/>
                  <a:gd name="T3" fmla="*/ 0 h 141"/>
                  <a:gd name="T4" fmla="*/ 1521 w 1570"/>
                  <a:gd name="T5" fmla="*/ 4 h 141"/>
                  <a:gd name="T6" fmla="*/ 1541 w 1570"/>
                  <a:gd name="T7" fmla="*/ 14 h 141"/>
                  <a:gd name="T8" fmla="*/ 1557 w 1570"/>
                  <a:gd name="T9" fmla="*/ 29 h 141"/>
                  <a:gd name="T10" fmla="*/ 1566 w 1570"/>
                  <a:gd name="T11" fmla="*/ 48 h 141"/>
                  <a:gd name="T12" fmla="*/ 1570 w 1570"/>
                  <a:gd name="T13" fmla="*/ 71 h 141"/>
                  <a:gd name="T14" fmla="*/ 1566 w 1570"/>
                  <a:gd name="T15" fmla="*/ 93 h 141"/>
                  <a:gd name="T16" fmla="*/ 1557 w 1570"/>
                  <a:gd name="T17" fmla="*/ 113 h 141"/>
                  <a:gd name="T18" fmla="*/ 1541 w 1570"/>
                  <a:gd name="T19" fmla="*/ 128 h 141"/>
                  <a:gd name="T20" fmla="*/ 1521 w 1570"/>
                  <a:gd name="T21" fmla="*/ 138 h 141"/>
                  <a:gd name="T22" fmla="*/ 1499 w 1570"/>
                  <a:gd name="T23" fmla="*/ 141 h 141"/>
                  <a:gd name="T24" fmla="*/ 71 w 1570"/>
                  <a:gd name="T25" fmla="*/ 141 h 141"/>
                  <a:gd name="T26" fmla="*/ 49 w 1570"/>
                  <a:gd name="T27" fmla="*/ 138 h 141"/>
                  <a:gd name="T28" fmla="*/ 30 w 1570"/>
                  <a:gd name="T29" fmla="*/ 128 h 141"/>
                  <a:gd name="T30" fmla="*/ 14 w 1570"/>
                  <a:gd name="T31" fmla="*/ 113 h 141"/>
                  <a:gd name="T32" fmla="*/ 4 w 1570"/>
                  <a:gd name="T33" fmla="*/ 93 h 141"/>
                  <a:gd name="T34" fmla="*/ 0 w 1570"/>
                  <a:gd name="T35" fmla="*/ 71 h 141"/>
                  <a:gd name="T36" fmla="*/ 4 w 1570"/>
                  <a:gd name="T37" fmla="*/ 48 h 141"/>
                  <a:gd name="T38" fmla="*/ 14 w 1570"/>
                  <a:gd name="T39" fmla="*/ 29 h 141"/>
                  <a:gd name="T40" fmla="*/ 30 w 1570"/>
                  <a:gd name="T41" fmla="*/ 14 h 141"/>
                  <a:gd name="T42" fmla="*/ 49 w 1570"/>
                  <a:gd name="T43" fmla="*/ 4 h 141"/>
                  <a:gd name="T44" fmla="*/ 71 w 1570"/>
                  <a:gd name="T45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70" h="141">
                    <a:moveTo>
                      <a:pt x="71" y="0"/>
                    </a:moveTo>
                    <a:lnTo>
                      <a:pt x="1499" y="0"/>
                    </a:lnTo>
                    <a:lnTo>
                      <a:pt x="1521" y="4"/>
                    </a:lnTo>
                    <a:lnTo>
                      <a:pt x="1541" y="14"/>
                    </a:lnTo>
                    <a:lnTo>
                      <a:pt x="1557" y="29"/>
                    </a:lnTo>
                    <a:lnTo>
                      <a:pt x="1566" y="48"/>
                    </a:lnTo>
                    <a:lnTo>
                      <a:pt x="1570" y="71"/>
                    </a:lnTo>
                    <a:lnTo>
                      <a:pt x="1566" y="93"/>
                    </a:lnTo>
                    <a:lnTo>
                      <a:pt x="1557" y="113"/>
                    </a:lnTo>
                    <a:lnTo>
                      <a:pt x="1541" y="128"/>
                    </a:lnTo>
                    <a:lnTo>
                      <a:pt x="1521" y="138"/>
                    </a:lnTo>
                    <a:lnTo>
                      <a:pt x="1499" y="141"/>
                    </a:lnTo>
                    <a:lnTo>
                      <a:pt x="71" y="141"/>
                    </a:lnTo>
                    <a:lnTo>
                      <a:pt x="49" y="138"/>
                    </a:lnTo>
                    <a:lnTo>
                      <a:pt x="30" y="128"/>
                    </a:lnTo>
                    <a:lnTo>
                      <a:pt x="14" y="113"/>
                    </a:lnTo>
                    <a:lnTo>
                      <a:pt x="4" y="93"/>
                    </a:lnTo>
                    <a:lnTo>
                      <a:pt x="0" y="71"/>
                    </a:lnTo>
                    <a:lnTo>
                      <a:pt x="4" y="48"/>
                    </a:lnTo>
                    <a:lnTo>
                      <a:pt x="14" y="29"/>
                    </a:lnTo>
                    <a:lnTo>
                      <a:pt x="30" y="14"/>
                    </a:lnTo>
                    <a:lnTo>
                      <a:pt x="49" y="4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2" name="Freeform 69"/>
              <p:cNvSpPr>
                <a:spLocks/>
              </p:cNvSpPr>
              <p:nvPr/>
            </p:nvSpPr>
            <p:spPr bwMode="auto">
              <a:xfrm>
                <a:off x="5071" y="2464"/>
                <a:ext cx="542" cy="29"/>
              </a:xfrm>
              <a:custGeom>
                <a:avLst/>
                <a:gdLst>
                  <a:gd name="T0" fmla="*/ 71 w 2712"/>
                  <a:gd name="T1" fmla="*/ 0 h 142"/>
                  <a:gd name="T2" fmla="*/ 2640 w 2712"/>
                  <a:gd name="T3" fmla="*/ 0 h 142"/>
                  <a:gd name="T4" fmla="*/ 2659 w 2712"/>
                  <a:gd name="T5" fmla="*/ 3 h 142"/>
                  <a:gd name="T6" fmla="*/ 2676 w 2712"/>
                  <a:gd name="T7" fmla="*/ 10 h 142"/>
                  <a:gd name="T8" fmla="*/ 2690 w 2712"/>
                  <a:gd name="T9" fmla="*/ 22 h 142"/>
                  <a:gd name="T10" fmla="*/ 2702 w 2712"/>
                  <a:gd name="T11" fmla="*/ 36 h 142"/>
                  <a:gd name="T12" fmla="*/ 2709 w 2712"/>
                  <a:gd name="T13" fmla="*/ 52 h 142"/>
                  <a:gd name="T14" fmla="*/ 2712 w 2712"/>
                  <a:gd name="T15" fmla="*/ 71 h 142"/>
                  <a:gd name="T16" fmla="*/ 2709 w 2712"/>
                  <a:gd name="T17" fmla="*/ 90 h 142"/>
                  <a:gd name="T18" fmla="*/ 2702 w 2712"/>
                  <a:gd name="T19" fmla="*/ 106 h 142"/>
                  <a:gd name="T20" fmla="*/ 2690 w 2712"/>
                  <a:gd name="T21" fmla="*/ 120 h 142"/>
                  <a:gd name="T22" fmla="*/ 2676 w 2712"/>
                  <a:gd name="T23" fmla="*/ 132 h 142"/>
                  <a:gd name="T24" fmla="*/ 2659 w 2712"/>
                  <a:gd name="T25" fmla="*/ 139 h 142"/>
                  <a:gd name="T26" fmla="*/ 2640 w 2712"/>
                  <a:gd name="T27" fmla="*/ 142 h 142"/>
                  <a:gd name="T28" fmla="*/ 71 w 2712"/>
                  <a:gd name="T29" fmla="*/ 142 h 142"/>
                  <a:gd name="T30" fmla="*/ 49 w 2712"/>
                  <a:gd name="T31" fmla="*/ 138 h 142"/>
                  <a:gd name="T32" fmla="*/ 30 w 2712"/>
                  <a:gd name="T33" fmla="*/ 127 h 142"/>
                  <a:gd name="T34" fmla="*/ 14 w 2712"/>
                  <a:gd name="T35" fmla="*/ 112 h 142"/>
                  <a:gd name="T36" fmla="*/ 4 w 2712"/>
                  <a:gd name="T37" fmla="*/ 93 h 142"/>
                  <a:gd name="T38" fmla="*/ 0 w 2712"/>
                  <a:gd name="T39" fmla="*/ 71 h 142"/>
                  <a:gd name="T40" fmla="*/ 4 w 2712"/>
                  <a:gd name="T41" fmla="*/ 49 h 142"/>
                  <a:gd name="T42" fmla="*/ 14 w 2712"/>
                  <a:gd name="T43" fmla="*/ 30 h 142"/>
                  <a:gd name="T44" fmla="*/ 30 w 2712"/>
                  <a:gd name="T45" fmla="*/ 15 h 142"/>
                  <a:gd name="T46" fmla="*/ 49 w 2712"/>
                  <a:gd name="T47" fmla="*/ 4 h 142"/>
                  <a:gd name="T48" fmla="*/ 71 w 2712"/>
                  <a:gd name="T4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712" h="142">
                    <a:moveTo>
                      <a:pt x="71" y="0"/>
                    </a:moveTo>
                    <a:lnTo>
                      <a:pt x="2640" y="0"/>
                    </a:lnTo>
                    <a:lnTo>
                      <a:pt x="2659" y="3"/>
                    </a:lnTo>
                    <a:lnTo>
                      <a:pt x="2676" y="10"/>
                    </a:lnTo>
                    <a:lnTo>
                      <a:pt x="2690" y="22"/>
                    </a:lnTo>
                    <a:lnTo>
                      <a:pt x="2702" y="36"/>
                    </a:lnTo>
                    <a:lnTo>
                      <a:pt x="2709" y="52"/>
                    </a:lnTo>
                    <a:lnTo>
                      <a:pt x="2712" y="71"/>
                    </a:lnTo>
                    <a:lnTo>
                      <a:pt x="2709" y="90"/>
                    </a:lnTo>
                    <a:lnTo>
                      <a:pt x="2702" y="106"/>
                    </a:lnTo>
                    <a:lnTo>
                      <a:pt x="2690" y="120"/>
                    </a:lnTo>
                    <a:lnTo>
                      <a:pt x="2676" y="132"/>
                    </a:lnTo>
                    <a:lnTo>
                      <a:pt x="2659" y="139"/>
                    </a:lnTo>
                    <a:lnTo>
                      <a:pt x="2640" y="142"/>
                    </a:lnTo>
                    <a:lnTo>
                      <a:pt x="71" y="142"/>
                    </a:lnTo>
                    <a:lnTo>
                      <a:pt x="49" y="138"/>
                    </a:lnTo>
                    <a:lnTo>
                      <a:pt x="30" y="127"/>
                    </a:lnTo>
                    <a:lnTo>
                      <a:pt x="14" y="112"/>
                    </a:lnTo>
                    <a:lnTo>
                      <a:pt x="4" y="93"/>
                    </a:lnTo>
                    <a:lnTo>
                      <a:pt x="0" y="71"/>
                    </a:lnTo>
                    <a:lnTo>
                      <a:pt x="4" y="49"/>
                    </a:lnTo>
                    <a:lnTo>
                      <a:pt x="14" y="30"/>
                    </a:lnTo>
                    <a:lnTo>
                      <a:pt x="30" y="15"/>
                    </a:lnTo>
                    <a:lnTo>
                      <a:pt x="49" y="4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3" name="Freeform 70"/>
              <p:cNvSpPr>
                <a:spLocks/>
              </p:cNvSpPr>
              <p:nvPr/>
            </p:nvSpPr>
            <p:spPr bwMode="auto">
              <a:xfrm>
                <a:off x="5756" y="2464"/>
                <a:ext cx="86" cy="29"/>
              </a:xfrm>
              <a:custGeom>
                <a:avLst/>
                <a:gdLst>
                  <a:gd name="T0" fmla="*/ 72 w 429"/>
                  <a:gd name="T1" fmla="*/ 0 h 142"/>
                  <a:gd name="T2" fmla="*/ 357 w 429"/>
                  <a:gd name="T3" fmla="*/ 0 h 142"/>
                  <a:gd name="T4" fmla="*/ 376 w 429"/>
                  <a:gd name="T5" fmla="*/ 3 h 142"/>
                  <a:gd name="T6" fmla="*/ 393 w 429"/>
                  <a:gd name="T7" fmla="*/ 10 h 142"/>
                  <a:gd name="T8" fmla="*/ 407 w 429"/>
                  <a:gd name="T9" fmla="*/ 22 h 142"/>
                  <a:gd name="T10" fmla="*/ 419 w 429"/>
                  <a:gd name="T11" fmla="*/ 36 h 142"/>
                  <a:gd name="T12" fmla="*/ 426 w 429"/>
                  <a:gd name="T13" fmla="*/ 52 h 142"/>
                  <a:gd name="T14" fmla="*/ 429 w 429"/>
                  <a:gd name="T15" fmla="*/ 71 h 142"/>
                  <a:gd name="T16" fmla="*/ 426 w 429"/>
                  <a:gd name="T17" fmla="*/ 90 h 142"/>
                  <a:gd name="T18" fmla="*/ 419 w 429"/>
                  <a:gd name="T19" fmla="*/ 106 h 142"/>
                  <a:gd name="T20" fmla="*/ 407 w 429"/>
                  <a:gd name="T21" fmla="*/ 120 h 142"/>
                  <a:gd name="T22" fmla="*/ 393 w 429"/>
                  <a:gd name="T23" fmla="*/ 132 h 142"/>
                  <a:gd name="T24" fmla="*/ 376 w 429"/>
                  <a:gd name="T25" fmla="*/ 139 h 142"/>
                  <a:gd name="T26" fmla="*/ 357 w 429"/>
                  <a:gd name="T27" fmla="*/ 142 h 142"/>
                  <a:gd name="T28" fmla="*/ 72 w 429"/>
                  <a:gd name="T29" fmla="*/ 142 h 142"/>
                  <a:gd name="T30" fmla="*/ 49 w 429"/>
                  <a:gd name="T31" fmla="*/ 138 h 142"/>
                  <a:gd name="T32" fmla="*/ 29 w 429"/>
                  <a:gd name="T33" fmla="*/ 127 h 142"/>
                  <a:gd name="T34" fmla="*/ 14 w 429"/>
                  <a:gd name="T35" fmla="*/ 112 h 142"/>
                  <a:gd name="T36" fmla="*/ 4 w 429"/>
                  <a:gd name="T37" fmla="*/ 93 h 142"/>
                  <a:gd name="T38" fmla="*/ 0 w 429"/>
                  <a:gd name="T39" fmla="*/ 71 h 142"/>
                  <a:gd name="T40" fmla="*/ 4 w 429"/>
                  <a:gd name="T41" fmla="*/ 49 h 142"/>
                  <a:gd name="T42" fmla="*/ 14 w 429"/>
                  <a:gd name="T43" fmla="*/ 30 h 142"/>
                  <a:gd name="T44" fmla="*/ 29 w 429"/>
                  <a:gd name="T45" fmla="*/ 15 h 142"/>
                  <a:gd name="T46" fmla="*/ 49 w 429"/>
                  <a:gd name="T47" fmla="*/ 4 h 142"/>
                  <a:gd name="T48" fmla="*/ 72 w 429"/>
                  <a:gd name="T4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29" h="142">
                    <a:moveTo>
                      <a:pt x="72" y="0"/>
                    </a:moveTo>
                    <a:lnTo>
                      <a:pt x="357" y="0"/>
                    </a:lnTo>
                    <a:lnTo>
                      <a:pt x="376" y="3"/>
                    </a:lnTo>
                    <a:lnTo>
                      <a:pt x="393" y="10"/>
                    </a:lnTo>
                    <a:lnTo>
                      <a:pt x="407" y="22"/>
                    </a:lnTo>
                    <a:lnTo>
                      <a:pt x="419" y="36"/>
                    </a:lnTo>
                    <a:lnTo>
                      <a:pt x="426" y="52"/>
                    </a:lnTo>
                    <a:lnTo>
                      <a:pt x="429" y="71"/>
                    </a:lnTo>
                    <a:lnTo>
                      <a:pt x="426" y="90"/>
                    </a:lnTo>
                    <a:lnTo>
                      <a:pt x="419" y="106"/>
                    </a:lnTo>
                    <a:lnTo>
                      <a:pt x="407" y="120"/>
                    </a:lnTo>
                    <a:lnTo>
                      <a:pt x="393" y="132"/>
                    </a:lnTo>
                    <a:lnTo>
                      <a:pt x="376" y="139"/>
                    </a:lnTo>
                    <a:lnTo>
                      <a:pt x="357" y="142"/>
                    </a:lnTo>
                    <a:lnTo>
                      <a:pt x="72" y="142"/>
                    </a:lnTo>
                    <a:lnTo>
                      <a:pt x="49" y="138"/>
                    </a:lnTo>
                    <a:lnTo>
                      <a:pt x="29" y="127"/>
                    </a:lnTo>
                    <a:lnTo>
                      <a:pt x="14" y="112"/>
                    </a:lnTo>
                    <a:lnTo>
                      <a:pt x="4" y="93"/>
                    </a:lnTo>
                    <a:lnTo>
                      <a:pt x="0" y="71"/>
                    </a:lnTo>
                    <a:lnTo>
                      <a:pt x="4" y="49"/>
                    </a:lnTo>
                    <a:lnTo>
                      <a:pt x="14" y="30"/>
                    </a:lnTo>
                    <a:lnTo>
                      <a:pt x="29" y="15"/>
                    </a:lnTo>
                    <a:lnTo>
                      <a:pt x="49" y="4"/>
                    </a:lnTo>
                    <a:lnTo>
                      <a:pt x="7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4" name="Rectangle 71"/>
              <p:cNvSpPr>
                <a:spLocks noChangeArrowheads="1"/>
              </p:cNvSpPr>
              <p:nvPr/>
            </p:nvSpPr>
            <p:spPr bwMode="auto">
              <a:xfrm>
                <a:off x="5142" y="1871"/>
                <a:ext cx="172" cy="141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5" name="Rectangle 72"/>
              <p:cNvSpPr>
                <a:spLocks noChangeArrowheads="1"/>
              </p:cNvSpPr>
              <p:nvPr/>
            </p:nvSpPr>
            <p:spPr bwMode="auto">
              <a:xfrm>
                <a:off x="5371" y="2140"/>
                <a:ext cx="171" cy="141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6" name="Rectangle 73"/>
              <p:cNvSpPr>
                <a:spLocks noChangeArrowheads="1"/>
              </p:cNvSpPr>
              <p:nvPr/>
            </p:nvSpPr>
            <p:spPr bwMode="auto">
              <a:xfrm>
                <a:off x="5599" y="2408"/>
                <a:ext cx="171" cy="141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7" name="Rectangle 74"/>
              <p:cNvSpPr>
                <a:spLocks noChangeArrowheads="1"/>
              </p:cNvSpPr>
              <p:nvPr/>
            </p:nvSpPr>
            <p:spPr bwMode="auto">
              <a:xfrm>
                <a:off x="5142" y="1843"/>
                <a:ext cx="172" cy="141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8" name="Rectangle 75"/>
              <p:cNvSpPr>
                <a:spLocks noChangeArrowheads="1"/>
              </p:cNvSpPr>
              <p:nvPr/>
            </p:nvSpPr>
            <p:spPr bwMode="auto">
              <a:xfrm>
                <a:off x="5371" y="2111"/>
                <a:ext cx="171" cy="141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9" name="Rectangle 76"/>
              <p:cNvSpPr>
                <a:spLocks noChangeArrowheads="1"/>
              </p:cNvSpPr>
              <p:nvPr/>
            </p:nvSpPr>
            <p:spPr bwMode="auto">
              <a:xfrm>
                <a:off x="5599" y="2380"/>
                <a:ext cx="171" cy="141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26" name="Group 25"/>
          <p:cNvGrpSpPr/>
          <p:nvPr/>
        </p:nvGrpSpPr>
        <p:grpSpPr>
          <a:xfrm>
            <a:off x="7681577" y="2514232"/>
            <a:ext cx="918157" cy="918157"/>
            <a:chOff x="905059" y="4135055"/>
            <a:chExt cx="918157" cy="918157"/>
          </a:xfrm>
        </p:grpSpPr>
        <p:sp>
          <p:nvSpPr>
            <p:cNvPr id="19" name="Oval 18"/>
            <p:cNvSpPr/>
            <p:nvPr/>
          </p:nvSpPr>
          <p:spPr>
            <a:xfrm>
              <a:off x="905059" y="4135055"/>
              <a:ext cx="918157" cy="91815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100" name="Group 79"/>
            <p:cNvGrpSpPr>
              <a:grpSpLocks noChangeAspect="1"/>
            </p:cNvGrpSpPr>
            <p:nvPr/>
          </p:nvGrpSpPr>
          <p:grpSpPr bwMode="auto">
            <a:xfrm>
              <a:off x="1198438" y="4361804"/>
              <a:ext cx="344161" cy="464657"/>
              <a:chOff x="3192" y="1288"/>
              <a:chExt cx="1291" cy="1743"/>
            </a:xfrm>
            <a:solidFill>
              <a:schemeClr val="bg1"/>
            </a:solidFill>
          </p:grpSpPr>
          <p:sp>
            <p:nvSpPr>
              <p:cNvPr id="103" name="Freeform 81"/>
              <p:cNvSpPr>
                <a:spLocks/>
              </p:cNvSpPr>
              <p:nvPr/>
            </p:nvSpPr>
            <p:spPr bwMode="auto">
              <a:xfrm>
                <a:off x="3233" y="1651"/>
                <a:ext cx="1207" cy="1380"/>
              </a:xfrm>
              <a:custGeom>
                <a:avLst/>
                <a:gdLst>
                  <a:gd name="T0" fmla="*/ 1282 w 2414"/>
                  <a:gd name="T1" fmla="*/ 4 h 2760"/>
                  <a:gd name="T2" fmla="*/ 1433 w 2414"/>
                  <a:gd name="T3" fmla="*/ 28 h 2760"/>
                  <a:gd name="T4" fmla="*/ 1574 w 2414"/>
                  <a:gd name="T5" fmla="*/ 75 h 2760"/>
                  <a:gd name="T6" fmla="*/ 1704 w 2414"/>
                  <a:gd name="T7" fmla="*/ 142 h 2760"/>
                  <a:gd name="T8" fmla="*/ 1821 w 2414"/>
                  <a:gd name="T9" fmla="*/ 228 h 2760"/>
                  <a:gd name="T10" fmla="*/ 1923 w 2414"/>
                  <a:gd name="T11" fmla="*/ 331 h 2760"/>
                  <a:gd name="T12" fmla="*/ 2010 w 2414"/>
                  <a:gd name="T13" fmla="*/ 448 h 2760"/>
                  <a:gd name="T14" fmla="*/ 2077 w 2414"/>
                  <a:gd name="T15" fmla="*/ 579 h 2760"/>
                  <a:gd name="T16" fmla="*/ 2124 w 2414"/>
                  <a:gd name="T17" fmla="*/ 720 h 2760"/>
                  <a:gd name="T18" fmla="*/ 2148 w 2414"/>
                  <a:gd name="T19" fmla="*/ 869 h 2760"/>
                  <a:gd name="T20" fmla="*/ 2152 w 2414"/>
                  <a:gd name="T21" fmla="*/ 1678 h 2760"/>
                  <a:gd name="T22" fmla="*/ 2410 w 2414"/>
                  <a:gd name="T23" fmla="*/ 2216 h 2760"/>
                  <a:gd name="T24" fmla="*/ 2413 w 2414"/>
                  <a:gd name="T25" fmla="*/ 2262 h 2760"/>
                  <a:gd name="T26" fmla="*/ 2398 w 2414"/>
                  <a:gd name="T27" fmla="*/ 2300 h 2760"/>
                  <a:gd name="T28" fmla="*/ 2364 w 2414"/>
                  <a:gd name="T29" fmla="*/ 2325 h 2760"/>
                  <a:gd name="T30" fmla="*/ 2316 w 2414"/>
                  <a:gd name="T31" fmla="*/ 2334 h 2760"/>
                  <a:gd name="T32" fmla="*/ 1631 w 2414"/>
                  <a:gd name="T33" fmla="*/ 2335 h 2760"/>
                  <a:gd name="T34" fmla="*/ 1631 w 2414"/>
                  <a:gd name="T35" fmla="*/ 2339 h 2760"/>
                  <a:gd name="T36" fmla="*/ 1618 w 2414"/>
                  <a:gd name="T37" fmla="*/ 2444 h 2760"/>
                  <a:gd name="T38" fmla="*/ 1582 w 2414"/>
                  <a:gd name="T39" fmla="*/ 2537 h 2760"/>
                  <a:gd name="T40" fmla="*/ 1524 w 2414"/>
                  <a:gd name="T41" fmla="*/ 2619 h 2760"/>
                  <a:gd name="T42" fmla="*/ 1450 w 2414"/>
                  <a:gd name="T43" fmla="*/ 2684 h 2760"/>
                  <a:gd name="T44" fmla="*/ 1361 w 2414"/>
                  <a:gd name="T45" fmla="*/ 2731 h 2760"/>
                  <a:gd name="T46" fmla="*/ 1262 w 2414"/>
                  <a:gd name="T47" fmla="*/ 2757 h 2760"/>
                  <a:gd name="T48" fmla="*/ 1155 w 2414"/>
                  <a:gd name="T49" fmla="*/ 2757 h 2760"/>
                  <a:gd name="T50" fmla="*/ 1056 w 2414"/>
                  <a:gd name="T51" fmla="*/ 2731 h 2760"/>
                  <a:gd name="T52" fmla="*/ 968 w 2414"/>
                  <a:gd name="T53" fmla="*/ 2684 h 2760"/>
                  <a:gd name="T54" fmla="*/ 893 w 2414"/>
                  <a:gd name="T55" fmla="*/ 2618 h 2760"/>
                  <a:gd name="T56" fmla="*/ 835 w 2414"/>
                  <a:gd name="T57" fmla="*/ 2537 h 2760"/>
                  <a:gd name="T58" fmla="*/ 799 w 2414"/>
                  <a:gd name="T59" fmla="*/ 2443 h 2760"/>
                  <a:gd name="T60" fmla="*/ 786 w 2414"/>
                  <a:gd name="T61" fmla="*/ 2339 h 2760"/>
                  <a:gd name="T62" fmla="*/ 786 w 2414"/>
                  <a:gd name="T63" fmla="*/ 2335 h 2760"/>
                  <a:gd name="T64" fmla="*/ 103 w 2414"/>
                  <a:gd name="T65" fmla="*/ 2334 h 2760"/>
                  <a:gd name="T66" fmla="*/ 52 w 2414"/>
                  <a:gd name="T67" fmla="*/ 2325 h 2760"/>
                  <a:gd name="T68" fmla="*/ 18 w 2414"/>
                  <a:gd name="T69" fmla="*/ 2300 h 2760"/>
                  <a:gd name="T70" fmla="*/ 1 w 2414"/>
                  <a:gd name="T71" fmla="*/ 2262 h 2760"/>
                  <a:gd name="T72" fmla="*/ 3 w 2414"/>
                  <a:gd name="T73" fmla="*/ 2216 h 2760"/>
                  <a:gd name="T74" fmla="*/ 257 w 2414"/>
                  <a:gd name="T75" fmla="*/ 1678 h 2760"/>
                  <a:gd name="T76" fmla="*/ 260 w 2414"/>
                  <a:gd name="T77" fmla="*/ 869 h 2760"/>
                  <a:gd name="T78" fmla="*/ 285 w 2414"/>
                  <a:gd name="T79" fmla="*/ 720 h 2760"/>
                  <a:gd name="T80" fmla="*/ 332 w 2414"/>
                  <a:gd name="T81" fmla="*/ 579 h 2760"/>
                  <a:gd name="T82" fmla="*/ 399 w 2414"/>
                  <a:gd name="T83" fmla="*/ 448 h 2760"/>
                  <a:gd name="T84" fmla="*/ 486 w 2414"/>
                  <a:gd name="T85" fmla="*/ 331 h 2760"/>
                  <a:gd name="T86" fmla="*/ 588 w 2414"/>
                  <a:gd name="T87" fmla="*/ 228 h 2760"/>
                  <a:gd name="T88" fmla="*/ 705 w 2414"/>
                  <a:gd name="T89" fmla="*/ 142 h 2760"/>
                  <a:gd name="T90" fmla="*/ 836 w 2414"/>
                  <a:gd name="T91" fmla="*/ 75 h 2760"/>
                  <a:gd name="T92" fmla="*/ 977 w 2414"/>
                  <a:gd name="T93" fmla="*/ 28 h 2760"/>
                  <a:gd name="T94" fmla="*/ 1127 w 2414"/>
                  <a:gd name="T95" fmla="*/ 4 h 2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14" h="2760">
                    <a:moveTo>
                      <a:pt x="1204" y="0"/>
                    </a:moveTo>
                    <a:lnTo>
                      <a:pt x="1282" y="4"/>
                    </a:lnTo>
                    <a:lnTo>
                      <a:pt x="1358" y="13"/>
                    </a:lnTo>
                    <a:lnTo>
                      <a:pt x="1433" y="28"/>
                    </a:lnTo>
                    <a:lnTo>
                      <a:pt x="1504" y="50"/>
                    </a:lnTo>
                    <a:lnTo>
                      <a:pt x="1574" y="75"/>
                    </a:lnTo>
                    <a:lnTo>
                      <a:pt x="1640" y="106"/>
                    </a:lnTo>
                    <a:lnTo>
                      <a:pt x="1704" y="142"/>
                    </a:lnTo>
                    <a:lnTo>
                      <a:pt x="1764" y="184"/>
                    </a:lnTo>
                    <a:lnTo>
                      <a:pt x="1821" y="228"/>
                    </a:lnTo>
                    <a:lnTo>
                      <a:pt x="1874" y="278"/>
                    </a:lnTo>
                    <a:lnTo>
                      <a:pt x="1923" y="331"/>
                    </a:lnTo>
                    <a:lnTo>
                      <a:pt x="1969" y="388"/>
                    </a:lnTo>
                    <a:lnTo>
                      <a:pt x="2010" y="448"/>
                    </a:lnTo>
                    <a:lnTo>
                      <a:pt x="2046" y="512"/>
                    </a:lnTo>
                    <a:lnTo>
                      <a:pt x="2077" y="579"/>
                    </a:lnTo>
                    <a:lnTo>
                      <a:pt x="2104" y="648"/>
                    </a:lnTo>
                    <a:lnTo>
                      <a:pt x="2124" y="720"/>
                    </a:lnTo>
                    <a:lnTo>
                      <a:pt x="2140" y="793"/>
                    </a:lnTo>
                    <a:lnTo>
                      <a:pt x="2148" y="869"/>
                    </a:lnTo>
                    <a:lnTo>
                      <a:pt x="2152" y="947"/>
                    </a:lnTo>
                    <a:lnTo>
                      <a:pt x="2152" y="1678"/>
                    </a:lnTo>
                    <a:lnTo>
                      <a:pt x="2400" y="2191"/>
                    </a:lnTo>
                    <a:lnTo>
                      <a:pt x="2410" y="2216"/>
                    </a:lnTo>
                    <a:lnTo>
                      <a:pt x="2414" y="2240"/>
                    </a:lnTo>
                    <a:lnTo>
                      <a:pt x="2413" y="2262"/>
                    </a:lnTo>
                    <a:lnTo>
                      <a:pt x="2408" y="2282"/>
                    </a:lnTo>
                    <a:lnTo>
                      <a:pt x="2398" y="2300"/>
                    </a:lnTo>
                    <a:lnTo>
                      <a:pt x="2383" y="2314"/>
                    </a:lnTo>
                    <a:lnTo>
                      <a:pt x="2364" y="2325"/>
                    </a:lnTo>
                    <a:lnTo>
                      <a:pt x="2342" y="2332"/>
                    </a:lnTo>
                    <a:lnTo>
                      <a:pt x="2316" y="2334"/>
                    </a:lnTo>
                    <a:lnTo>
                      <a:pt x="1631" y="2334"/>
                    </a:lnTo>
                    <a:lnTo>
                      <a:pt x="1631" y="2335"/>
                    </a:lnTo>
                    <a:lnTo>
                      <a:pt x="1631" y="2337"/>
                    </a:lnTo>
                    <a:lnTo>
                      <a:pt x="1631" y="2339"/>
                    </a:lnTo>
                    <a:lnTo>
                      <a:pt x="1628" y="2392"/>
                    </a:lnTo>
                    <a:lnTo>
                      <a:pt x="1618" y="2444"/>
                    </a:lnTo>
                    <a:lnTo>
                      <a:pt x="1602" y="2492"/>
                    </a:lnTo>
                    <a:lnTo>
                      <a:pt x="1582" y="2537"/>
                    </a:lnTo>
                    <a:lnTo>
                      <a:pt x="1555" y="2580"/>
                    </a:lnTo>
                    <a:lnTo>
                      <a:pt x="1524" y="2619"/>
                    </a:lnTo>
                    <a:lnTo>
                      <a:pt x="1489" y="2655"/>
                    </a:lnTo>
                    <a:lnTo>
                      <a:pt x="1450" y="2684"/>
                    </a:lnTo>
                    <a:lnTo>
                      <a:pt x="1407" y="2711"/>
                    </a:lnTo>
                    <a:lnTo>
                      <a:pt x="1361" y="2731"/>
                    </a:lnTo>
                    <a:lnTo>
                      <a:pt x="1313" y="2747"/>
                    </a:lnTo>
                    <a:lnTo>
                      <a:pt x="1262" y="2757"/>
                    </a:lnTo>
                    <a:lnTo>
                      <a:pt x="1209" y="2760"/>
                    </a:lnTo>
                    <a:lnTo>
                      <a:pt x="1155" y="2757"/>
                    </a:lnTo>
                    <a:lnTo>
                      <a:pt x="1105" y="2747"/>
                    </a:lnTo>
                    <a:lnTo>
                      <a:pt x="1056" y="2731"/>
                    </a:lnTo>
                    <a:lnTo>
                      <a:pt x="1010" y="2711"/>
                    </a:lnTo>
                    <a:lnTo>
                      <a:pt x="968" y="2684"/>
                    </a:lnTo>
                    <a:lnTo>
                      <a:pt x="928" y="2653"/>
                    </a:lnTo>
                    <a:lnTo>
                      <a:pt x="893" y="2618"/>
                    </a:lnTo>
                    <a:lnTo>
                      <a:pt x="862" y="2580"/>
                    </a:lnTo>
                    <a:lnTo>
                      <a:pt x="835" y="2537"/>
                    </a:lnTo>
                    <a:lnTo>
                      <a:pt x="815" y="2492"/>
                    </a:lnTo>
                    <a:lnTo>
                      <a:pt x="799" y="2443"/>
                    </a:lnTo>
                    <a:lnTo>
                      <a:pt x="790" y="2391"/>
                    </a:lnTo>
                    <a:lnTo>
                      <a:pt x="786" y="2339"/>
                    </a:lnTo>
                    <a:lnTo>
                      <a:pt x="786" y="2337"/>
                    </a:lnTo>
                    <a:lnTo>
                      <a:pt x="786" y="2335"/>
                    </a:lnTo>
                    <a:lnTo>
                      <a:pt x="786" y="2334"/>
                    </a:lnTo>
                    <a:lnTo>
                      <a:pt x="103" y="2334"/>
                    </a:lnTo>
                    <a:lnTo>
                      <a:pt x="76" y="2332"/>
                    </a:lnTo>
                    <a:lnTo>
                      <a:pt x="52" y="2325"/>
                    </a:lnTo>
                    <a:lnTo>
                      <a:pt x="33" y="2314"/>
                    </a:lnTo>
                    <a:lnTo>
                      <a:pt x="18" y="2300"/>
                    </a:lnTo>
                    <a:lnTo>
                      <a:pt x="8" y="2282"/>
                    </a:lnTo>
                    <a:lnTo>
                      <a:pt x="1" y="2262"/>
                    </a:lnTo>
                    <a:lnTo>
                      <a:pt x="0" y="2240"/>
                    </a:lnTo>
                    <a:lnTo>
                      <a:pt x="3" y="2216"/>
                    </a:lnTo>
                    <a:lnTo>
                      <a:pt x="13" y="2191"/>
                    </a:lnTo>
                    <a:lnTo>
                      <a:pt x="257" y="1678"/>
                    </a:lnTo>
                    <a:lnTo>
                      <a:pt x="257" y="947"/>
                    </a:lnTo>
                    <a:lnTo>
                      <a:pt x="260" y="869"/>
                    </a:lnTo>
                    <a:lnTo>
                      <a:pt x="270" y="793"/>
                    </a:lnTo>
                    <a:lnTo>
                      <a:pt x="285" y="720"/>
                    </a:lnTo>
                    <a:lnTo>
                      <a:pt x="305" y="648"/>
                    </a:lnTo>
                    <a:lnTo>
                      <a:pt x="332" y="579"/>
                    </a:lnTo>
                    <a:lnTo>
                      <a:pt x="363" y="512"/>
                    </a:lnTo>
                    <a:lnTo>
                      <a:pt x="399" y="448"/>
                    </a:lnTo>
                    <a:lnTo>
                      <a:pt x="440" y="388"/>
                    </a:lnTo>
                    <a:lnTo>
                      <a:pt x="486" y="331"/>
                    </a:lnTo>
                    <a:lnTo>
                      <a:pt x="535" y="278"/>
                    </a:lnTo>
                    <a:lnTo>
                      <a:pt x="588" y="228"/>
                    </a:lnTo>
                    <a:lnTo>
                      <a:pt x="646" y="184"/>
                    </a:lnTo>
                    <a:lnTo>
                      <a:pt x="705" y="142"/>
                    </a:lnTo>
                    <a:lnTo>
                      <a:pt x="769" y="106"/>
                    </a:lnTo>
                    <a:lnTo>
                      <a:pt x="836" y="75"/>
                    </a:lnTo>
                    <a:lnTo>
                      <a:pt x="905" y="50"/>
                    </a:lnTo>
                    <a:lnTo>
                      <a:pt x="977" y="28"/>
                    </a:lnTo>
                    <a:lnTo>
                      <a:pt x="1051" y="13"/>
                    </a:lnTo>
                    <a:lnTo>
                      <a:pt x="1127" y="4"/>
                    </a:lnTo>
                    <a:lnTo>
                      <a:pt x="120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4" name="Freeform 82"/>
              <p:cNvSpPr>
                <a:spLocks/>
              </p:cNvSpPr>
              <p:nvPr/>
            </p:nvSpPr>
            <p:spPr bwMode="auto">
              <a:xfrm>
                <a:off x="3784" y="1288"/>
                <a:ext cx="102" cy="263"/>
              </a:xfrm>
              <a:custGeom>
                <a:avLst/>
                <a:gdLst>
                  <a:gd name="T0" fmla="*/ 102 w 205"/>
                  <a:gd name="T1" fmla="*/ 0 h 524"/>
                  <a:gd name="T2" fmla="*/ 126 w 205"/>
                  <a:gd name="T3" fmla="*/ 3 h 524"/>
                  <a:gd name="T4" fmla="*/ 147 w 205"/>
                  <a:gd name="T5" fmla="*/ 11 h 524"/>
                  <a:gd name="T6" fmla="*/ 166 w 205"/>
                  <a:gd name="T7" fmla="*/ 22 h 524"/>
                  <a:gd name="T8" fmla="*/ 182 w 205"/>
                  <a:gd name="T9" fmla="*/ 38 h 524"/>
                  <a:gd name="T10" fmla="*/ 194 w 205"/>
                  <a:gd name="T11" fmla="*/ 57 h 524"/>
                  <a:gd name="T12" fmla="*/ 203 w 205"/>
                  <a:gd name="T13" fmla="*/ 79 h 524"/>
                  <a:gd name="T14" fmla="*/ 205 w 205"/>
                  <a:gd name="T15" fmla="*/ 102 h 524"/>
                  <a:gd name="T16" fmla="*/ 205 w 205"/>
                  <a:gd name="T17" fmla="*/ 422 h 524"/>
                  <a:gd name="T18" fmla="*/ 203 w 205"/>
                  <a:gd name="T19" fmla="*/ 445 h 524"/>
                  <a:gd name="T20" fmla="*/ 194 w 205"/>
                  <a:gd name="T21" fmla="*/ 467 h 524"/>
                  <a:gd name="T22" fmla="*/ 182 w 205"/>
                  <a:gd name="T23" fmla="*/ 486 h 524"/>
                  <a:gd name="T24" fmla="*/ 166 w 205"/>
                  <a:gd name="T25" fmla="*/ 502 h 524"/>
                  <a:gd name="T26" fmla="*/ 147 w 205"/>
                  <a:gd name="T27" fmla="*/ 513 h 524"/>
                  <a:gd name="T28" fmla="*/ 126 w 205"/>
                  <a:gd name="T29" fmla="*/ 522 h 524"/>
                  <a:gd name="T30" fmla="*/ 102 w 205"/>
                  <a:gd name="T31" fmla="*/ 524 h 524"/>
                  <a:gd name="T32" fmla="*/ 79 w 205"/>
                  <a:gd name="T33" fmla="*/ 522 h 524"/>
                  <a:gd name="T34" fmla="*/ 58 w 205"/>
                  <a:gd name="T35" fmla="*/ 513 h 524"/>
                  <a:gd name="T36" fmla="*/ 38 w 205"/>
                  <a:gd name="T37" fmla="*/ 502 h 524"/>
                  <a:gd name="T38" fmla="*/ 22 w 205"/>
                  <a:gd name="T39" fmla="*/ 486 h 524"/>
                  <a:gd name="T40" fmla="*/ 11 w 205"/>
                  <a:gd name="T41" fmla="*/ 467 h 524"/>
                  <a:gd name="T42" fmla="*/ 3 w 205"/>
                  <a:gd name="T43" fmla="*/ 445 h 524"/>
                  <a:gd name="T44" fmla="*/ 0 w 205"/>
                  <a:gd name="T45" fmla="*/ 422 h 524"/>
                  <a:gd name="T46" fmla="*/ 0 w 205"/>
                  <a:gd name="T47" fmla="*/ 102 h 524"/>
                  <a:gd name="T48" fmla="*/ 3 w 205"/>
                  <a:gd name="T49" fmla="*/ 79 h 524"/>
                  <a:gd name="T50" fmla="*/ 11 w 205"/>
                  <a:gd name="T51" fmla="*/ 57 h 524"/>
                  <a:gd name="T52" fmla="*/ 22 w 205"/>
                  <a:gd name="T53" fmla="*/ 38 h 524"/>
                  <a:gd name="T54" fmla="*/ 38 w 205"/>
                  <a:gd name="T55" fmla="*/ 22 h 524"/>
                  <a:gd name="T56" fmla="*/ 58 w 205"/>
                  <a:gd name="T57" fmla="*/ 11 h 524"/>
                  <a:gd name="T58" fmla="*/ 79 w 205"/>
                  <a:gd name="T59" fmla="*/ 3 h 524"/>
                  <a:gd name="T60" fmla="*/ 102 w 205"/>
                  <a:gd name="T61" fmla="*/ 0 h 5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05" h="524">
                    <a:moveTo>
                      <a:pt x="102" y="0"/>
                    </a:moveTo>
                    <a:lnTo>
                      <a:pt x="126" y="3"/>
                    </a:lnTo>
                    <a:lnTo>
                      <a:pt x="147" y="11"/>
                    </a:lnTo>
                    <a:lnTo>
                      <a:pt x="166" y="22"/>
                    </a:lnTo>
                    <a:lnTo>
                      <a:pt x="182" y="38"/>
                    </a:lnTo>
                    <a:lnTo>
                      <a:pt x="194" y="57"/>
                    </a:lnTo>
                    <a:lnTo>
                      <a:pt x="203" y="79"/>
                    </a:lnTo>
                    <a:lnTo>
                      <a:pt x="205" y="102"/>
                    </a:lnTo>
                    <a:lnTo>
                      <a:pt x="205" y="422"/>
                    </a:lnTo>
                    <a:lnTo>
                      <a:pt x="203" y="445"/>
                    </a:lnTo>
                    <a:lnTo>
                      <a:pt x="194" y="467"/>
                    </a:lnTo>
                    <a:lnTo>
                      <a:pt x="182" y="486"/>
                    </a:lnTo>
                    <a:lnTo>
                      <a:pt x="166" y="502"/>
                    </a:lnTo>
                    <a:lnTo>
                      <a:pt x="147" y="513"/>
                    </a:lnTo>
                    <a:lnTo>
                      <a:pt x="126" y="522"/>
                    </a:lnTo>
                    <a:lnTo>
                      <a:pt x="102" y="524"/>
                    </a:lnTo>
                    <a:lnTo>
                      <a:pt x="79" y="522"/>
                    </a:lnTo>
                    <a:lnTo>
                      <a:pt x="58" y="513"/>
                    </a:lnTo>
                    <a:lnTo>
                      <a:pt x="38" y="502"/>
                    </a:lnTo>
                    <a:lnTo>
                      <a:pt x="22" y="486"/>
                    </a:lnTo>
                    <a:lnTo>
                      <a:pt x="11" y="467"/>
                    </a:lnTo>
                    <a:lnTo>
                      <a:pt x="3" y="445"/>
                    </a:lnTo>
                    <a:lnTo>
                      <a:pt x="0" y="422"/>
                    </a:lnTo>
                    <a:lnTo>
                      <a:pt x="0" y="102"/>
                    </a:lnTo>
                    <a:lnTo>
                      <a:pt x="3" y="79"/>
                    </a:lnTo>
                    <a:lnTo>
                      <a:pt x="11" y="57"/>
                    </a:lnTo>
                    <a:lnTo>
                      <a:pt x="22" y="38"/>
                    </a:lnTo>
                    <a:lnTo>
                      <a:pt x="38" y="22"/>
                    </a:lnTo>
                    <a:lnTo>
                      <a:pt x="58" y="11"/>
                    </a:lnTo>
                    <a:lnTo>
                      <a:pt x="79" y="3"/>
                    </a:lnTo>
                    <a:lnTo>
                      <a:pt x="10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5" name="Freeform 83"/>
              <p:cNvSpPr>
                <a:spLocks/>
              </p:cNvSpPr>
              <p:nvPr/>
            </p:nvSpPr>
            <p:spPr bwMode="auto">
              <a:xfrm>
                <a:off x="3192" y="1531"/>
                <a:ext cx="214" cy="215"/>
              </a:xfrm>
              <a:custGeom>
                <a:avLst/>
                <a:gdLst>
                  <a:gd name="T0" fmla="*/ 113 w 430"/>
                  <a:gd name="T1" fmla="*/ 0 h 430"/>
                  <a:gd name="T2" fmla="*/ 134 w 430"/>
                  <a:gd name="T3" fmla="*/ 5 h 430"/>
                  <a:gd name="T4" fmla="*/ 156 w 430"/>
                  <a:gd name="T5" fmla="*/ 15 h 430"/>
                  <a:gd name="T6" fmla="*/ 174 w 430"/>
                  <a:gd name="T7" fmla="*/ 30 h 430"/>
                  <a:gd name="T8" fmla="*/ 400 w 430"/>
                  <a:gd name="T9" fmla="*/ 255 h 430"/>
                  <a:gd name="T10" fmla="*/ 415 w 430"/>
                  <a:gd name="T11" fmla="*/ 274 h 430"/>
                  <a:gd name="T12" fmla="*/ 425 w 430"/>
                  <a:gd name="T13" fmla="*/ 294 h 430"/>
                  <a:gd name="T14" fmla="*/ 430 w 430"/>
                  <a:gd name="T15" fmla="*/ 316 h 430"/>
                  <a:gd name="T16" fmla="*/ 430 w 430"/>
                  <a:gd name="T17" fmla="*/ 339 h 430"/>
                  <a:gd name="T18" fmla="*/ 425 w 430"/>
                  <a:gd name="T19" fmla="*/ 361 h 430"/>
                  <a:gd name="T20" fmla="*/ 415 w 430"/>
                  <a:gd name="T21" fmla="*/ 381 h 430"/>
                  <a:gd name="T22" fmla="*/ 400 w 430"/>
                  <a:gd name="T23" fmla="*/ 399 h 430"/>
                  <a:gd name="T24" fmla="*/ 384 w 430"/>
                  <a:gd name="T25" fmla="*/ 413 h 430"/>
                  <a:gd name="T26" fmla="*/ 366 w 430"/>
                  <a:gd name="T27" fmla="*/ 423 h 430"/>
                  <a:gd name="T28" fmla="*/ 347 w 430"/>
                  <a:gd name="T29" fmla="*/ 428 h 430"/>
                  <a:gd name="T30" fmla="*/ 328 w 430"/>
                  <a:gd name="T31" fmla="*/ 430 h 430"/>
                  <a:gd name="T32" fmla="*/ 308 w 430"/>
                  <a:gd name="T33" fmla="*/ 428 h 430"/>
                  <a:gd name="T34" fmla="*/ 289 w 430"/>
                  <a:gd name="T35" fmla="*/ 423 h 430"/>
                  <a:gd name="T36" fmla="*/ 271 w 430"/>
                  <a:gd name="T37" fmla="*/ 413 h 430"/>
                  <a:gd name="T38" fmla="*/ 255 w 430"/>
                  <a:gd name="T39" fmla="*/ 399 h 430"/>
                  <a:gd name="T40" fmla="*/ 29 w 430"/>
                  <a:gd name="T41" fmla="*/ 173 h 430"/>
                  <a:gd name="T42" fmla="*/ 14 w 430"/>
                  <a:gd name="T43" fmla="*/ 155 h 430"/>
                  <a:gd name="T44" fmla="*/ 4 w 430"/>
                  <a:gd name="T45" fmla="*/ 135 h 430"/>
                  <a:gd name="T46" fmla="*/ 0 w 430"/>
                  <a:gd name="T47" fmla="*/ 113 h 430"/>
                  <a:gd name="T48" fmla="*/ 0 w 430"/>
                  <a:gd name="T49" fmla="*/ 90 h 430"/>
                  <a:gd name="T50" fmla="*/ 4 w 430"/>
                  <a:gd name="T51" fmla="*/ 68 h 430"/>
                  <a:gd name="T52" fmla="*/ 14 w 430"/>
                  <a:gd name="T53" fmla="*/ 48 h 430"/>
                  <a:gd name="T54" fmla="*/ 29 w 430"/>
                  <a:gd name="T55" fmla="*/ 30 h 430"/>
                  <a:gd name="T56" fmla="*/ 47 w 430"/>
                  <a:gd name="T57" fmla="*/ 15 h 430"/>
                  <a:gd name="T58" fmla="*/ 68 w 430"/>
                  <a:gd name="T59" fmla="*/ 5 h 430"/>
                  <a:gd name="T60" fmla="*/ 90 w 430"/>
                  <a:gd name="T61" fmla="*/ 0 h 430"/>
                  <a:gd name="T62" fmla="*/ 113 w 430"/>
                  <a:gd name="T63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30" h="430">
                    <a:moveTo>
                      <a:pt x="113" y="0"/>
                    </a:moveTo>
                    <a:lnTo>
                      <a:pt x="134" y="5"/>
                    </a:lnTo>
                    <a:lnTo>
                      <a:pt x="156" y="15"/>
                    </a:lnTo>
                    <a:lnTo>
                      <a:pt x="174" y="30"/>
                    </a:lnTo>
                    <a:lnTo>
                      <a:pt x="400" y="255"/>
                    </a:lnTo>
                    <a:lnTo>
                      <a:pt x="415" y="274"/>
                    </a:lnTo>
                    <a:lnTo>
                      <a:pt x="425" y="294"/>
                    </a:lnTo>
                    <a:lnTo>
                      <a:pt x="430" y="316"/>
                    </a:lnTo>
                    <a:lnTo>
                      <a:pt x="430" y="339"/>
                    </a:lnTo>
                    <a:lnTo>
                      <a:pt x="425" y="361"/>
                    </a:lnTo>
                    <a:lnTo>
                      <a:pt x="415" y="381"/>
                    </a:lnTo>
                    <a:lnTo>
                      <a:pt x="400" y="399"/>
                    </a:lnTo>
                    <a:lnTo>
                      <a:pt x="384" y="413"/>
                    </a:lnTo>
                    <a:lnTo>
                      <a:pt x="366" y="423"/>
                    </a:lnTo>
                    <a:lnTo>
                      <a:pt x="347" y="428"/>
                    </a:lnTo>
                    <a:lnTo>
                      <a:pt x="328" y="430"/>
                    </a:lnTo>
                    <a:lnTo>
                      <a:pt x="308" y="428"/>
                    </a:lnTo>
                    <a:lnTo>
                      <a:pt x="289" y="423"/>
                    </a:lnTo>
                    <a:lnTo>
                      <a:pt x="271" y="413"/>
                    </a:lnTo>
                    <a:lnTo>
                      <a:pt x="255" y="399"/>
                    </a:lnTo>
                    <a:lnTo>
                      <a:pt x="29" y="173"/>
                    </a:lnTo>
                    <a:lnTo>
                      <a:pt x="14" y="155"/>
                    </a:lnTo>
                    <a:lnTo>
                      <a:pt x="4" y="135"/>
                    </a:lnTo>
                    <a:lnTo>
                      <a:pt x="0" y="113"/>
                    </a:lnTo>
                    <a:lnTo>
                      <a:pt x="0" y="90"/>
                    </a:lnTo>
                    <a:lnTo>
                      <a:pt x="4" y="68"/>
                    </a:lnTo>
                    <a:lnTo>
                      <a:pt x="14" y="48"/>
                    </a:lnTo>
                    <a:lnTo>
                      <a:pt x="29" y="30"/>
                    </a:lnTo>
                    <a:lnTo>
                      <a:pt x="47" y="15"/>
                    </a:lnTo>
                    <a:lnTo>
                      <a:pt x="68" y="5"/>
                    </a:lnTo>
                    <a:lnTo>
                      <a:pt x="90" y="0"/>
                    </a:lnTo>
                    <a:lnTo>
                      <a:pt x="1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6" name="Freeform 84"/>
              <p:cNvSpPr>
                <a:spLocks/>
              </p:cNvSpPr>
              <p:nvPr/>
            </p:nvSpPr>
            <p:spPr bwMode="auto">
              <a:xfrm>
                <a:off x="4268" y="1531"/>
                <a:ext cx="215" cy="215"/>
              </a:xfrm>
              <a:custGeom>
                <a:avLst/>
                <a:gdLst>
                  <a:gd name="T0" fmla="*/ 339 w 429"/>
                  <a:gd name="T1" fmla="*/ 0 h 430"/>
                  <a:gd name="T2" fmla="*/ 360 w 429"/>
                  <a:gd name="T3" fmla="*/ 5 h 430"/>
                  <a:gd name="T4" fmla="*/ 381 w 429"/>
                  <a:gd name="T5" fmla="*/ 15 h 430"/>
                  <a:gd name="T6" fmla="*/ 400 w 429"/>
                  <a:gd name="T7" fmla="*/ 30 h 430"/>
                  <a:gd name="T8" fmla="*/ 415 w 429"/>
                  <a:gd name="T9" fmla="*/ 48 h 430"/>
                  <a:gd name="T10" fmla="*/ 424 w 429"/>
                  <a:gd name="T11" fmla="*/ 68 h 430"/>
                  <a:gd name="T12" fmla="*/ 429 w 429"/>
                  <a:gd name="T13" fmla="*/ 90 h 430"/>
                  <a:gd name="T14" fmla="*/ 429 w 429"/>
                  <a:gd name="T15" fmla="*/ 113 h 430"/>
                  <a:gd name="T16" fmla="*/ 424 w 429"/>
                  <a:gd name="T17" fmla="*/ 135 h 430"/>
                  <a:gd name="T18" fmla="*/ 415 w 429"/>
                  <a:gd name="T19" fmla="*/ 155 h 430"/>
                  <a:gd name="T20" fmla="*/ 400 w 429"/>
                  <a:gd name="T21" fmla="*/ 173 h 430"/>
                  <a:gd name="T22" fmla="*/ 173 w 429"/>
                  <a:gd name="T23" fmla="*/ 399 h 430"/>
                  <a:gd name="T24" fmla="*/ 157 w 429"/>
                  <a:gd name="T25" fmla="*/ 413 h 430"/>
                  <a:gd name="T26" fmla="*/ 139 w 429"/>
                  <a:gd name="T27" fmla="*/ 423 h 430"/>
                  <a:gd name="T28" fmla="*/ 120 w 429"/>
                  <a:gd name="T29" fmla="*/ 428 h 430"/>
                  <a:gd name="T30" fmla="*/ 101 w 429"/>
                  <a:gd name="T31" fmla="*/ 430 h 430"/>
                  <a:gd name="T32" fmla="*/ 82 w 429"/>
                  <a:gd name="T33" fmla="*/ 428 h 430"/>
                  <a:gd name="T34" fmla="*/ 63 w 429"/>
                  <a:gd name="T35" fmla="*/ 423 h 430"/>
                  <a:gd name="T36" fmla="*/ 44 w 429"/>
                  <a:gd name="T37" fmla="*/ 413 h 430"/>
                  <a:gd name="T38" fmla="*/ 28 w 429"/>
                  <a:gd name="T39" fmla="*/ 399 h 430"/>
                  <a:gd name="T40" fmla="*/ 13 w 429"/>
                  <a:gd name="T41" fmla="*/ 381 h 430"/>
                  <a:gd name="T42" fmla="*/ 4 w 429"/>
                  <a:gd name="T43" fmla="*/ 361 h 430"/>
                  <a:gd name="T44" fmla="*/ 0 w 429"/>
                  <a:gd name="T45" fmla="*/ 339 h 430"/>
                  <a:gd name="T46" fmla="*/ 0 w 429"/>
                  <a:gd name="T47" fmla="*/ 316 h 430"/>
                  <a:gd name="T48" fmla="*/ 4 w 429"/>
                  <a:gd name="T49" fmla="*/ 294 h 430"/>
                  <a:gd name="T50" fmla="*/ 13 w 429"/>
                  <a:gd name="T51" fmla="*/ 274 h 430"/>
                  <a:gd name="T52" fmla="*/ 28 w 429"/>
                  <a:gd name="T53" fmla="*/ 255 h 430"/>
                  <a:gd name="T54" fmla="*/ 255 w 429"/>
                  <a:gd name="T55" fmla="*/ 30 h 430"/>
                  <a:gd name="T56" fmla="*/ 274 w 429"/>
                  <a:gd name="T57" fmla="*/ 15 h 430"/>
                  <a:gd name="T58" fmla="*/ 294 w 429"/>
                  <a:gd name="T59" fmla="*/ 5 h 430"/>
                  <a:gd name="T60" fmla="*/ 316 w 429"/>
                  <a:gd name="T61" fmla="*/ 0 h 430"/>
                  <a:gd name="T62" fmla="*/ 339 w 429"/>
                  <a:gd name="T63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29" h="430">
                    <a:moveTo>
                      <a:pt x="339" y="0"/>
                    </a:moveTo>
                    <a:lnTo>
                      <a:pt x="360" y="5"/>
                    </a:lnTo>
                    <a:lnTo>
                      <a:pt x="381" y="15"/>
                    </a:lnTo>
                    <a:lnTo>
                      <a:pt x="400" y="30"/>
                    </a:lnTo>
                    <a:lnTo>
                      <a:pt x="415" y="48"/>
                    </a:lnTo>
                    <a:lnTo>
                      <a:pt x="424" y="68"/>
                    </a:lnTo>
                    <a:lnTo>
                      <a:pt x="429" y="90"/>
                    </a:lnTo>
                    <a:lnTo>
                      <a:pt x="429" y="113"/>
                    </a:lnTo>
                    <a:lnTo>
                      <a:pt x="424" y="135"/>
                    </a:lnTo>
                    <a:lnTo>
                      <a:pt x="415" y="155"/>
                    </a:lnTo>
                    <a:lnTo>
                      <a:pt x="400" y="173"/>
                    </a:lnTo>
                    <a:lnTo>
                      <a:pt x="173" y="399"/>
                    </a:lnTo>
                    <a:lnTo>
                      <a:pt x="157" y="413"/>
                    </a:lnTo>
                    <a:lnTo>
                      <a:pt x="139" y="423"/>
                    </a:lnTo>
                    <a:lnTo>
                      <a:pt x="120" y="428"/>
                    </a:lnTo>
                    <a:lnTo>
                      <a:pt x="101" y="430"/>
                    </a:lnTo>
                    <a:lnTo>
                      <a:pt x="82" y="428"/>
                    </a:lnTo>
                    <a:lnTo>
                      <a:pt x="63" y="423"/>
                    </a:lnTo>
                    <a:lnTo>
                      <a:pt x="44" y="413"/>
                    </a:lnTo>
                    <a:lnTo>
                      <a:pt x="28" y="399"/>
                    </a:lnTo>
                    <a:lnTo>
                      <a:pt x="13" y="381"/>
                    </a:lnTo>
                    <a:lnTo>
                      <a:pt x="4" y="361"/>
                    </a:lnTo>
                    <a:lnTo>
                      <a:pt x="0" y="339"/>
                    </a:lnTo>
                    <a:lnTo>
                      <a:pt x="0" y="316"/>
                    </a:lnTo>
                    <a:lnTo>
                      <a:pt x="4" y="294"/>
                    </a:lnTo>
                    <a:lnTo>
                      <a:pt x="13" y="274"/>
                    </a:lnTo>
                    <a:lnTo>
                      <a:pt x="28" y="255"/>
                    </a:lnTo>
                    <a:lnTo>
                      <a:pt x="255" y="30"/>
                    </a:lnTo>
                    <a:lnTo>
                      <a:pt x="274" y="15"/>
                    </a:lnTo>
                    <a:lnTo>
                      <a:pt x="294" y="5"/>
                    </a:lnTo>
                    <a:lnTo>
                      <a:pt x="316" y="0"/>
                    </a:lnTo>
                    <a:lnTo>
                      <a:pt x="33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6171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D8CF-3CDE-4807-BCD2-C9F2B831AAA5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7741" y="1676400"/>
            <a:ext cx="4673342" cy="42672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09441" y="555591"/>
            <a:ext cx="10285571" cy="381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The Enterprise Problem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 flipH="1">
            <a:off x="4158818" y="3696212"/>
            <a:ext cx="182994" cy="189988"/>
            <a:chOff x="3787776" y="1028700"/>
            <a:chExt cx="4610100" cy="4786313"/>
          </a:xfrm>
          <a:solidFill>
            <a:srgbClr val="8A8A8C"/>
          </a:solidFill>
        </p:grpSpPr>
        <p:sp>
          <p:nvSpPr>
            <p:cNvPr id="10" name="Freeform 6"/>
            <p:cNvSpPr>
              <a:spLocks noEditPoints="1"/>
            </p:cNvSpPr>
            <p:nvPr/>
          </p:nvSpPr>
          <p:spPr bwMode="auto">
            <a:xfrm>
              <a:off x="7402513" y="2347913"/>
              <a:ext cx="995363" cy="1612900"/>
            </a:xfrm>
            <a:custGeom>
              <a:avLst/>
              <a:gdLst>
                <a:gd name="T0" fmla="*/ 626 w 1253"/>
                <a:gd name="T1" fmla="*/ 1743 h 2033"/>
                <a:gd name="T2" fmla="*/ 597 w 1253"/>
                <a:gd name="T3" fmla="*/ 1749 h 2033"/>
                <a:gd name="T4" fmla="*/ 571 w 1253"/>
                <a:gd name="T5" fmla="*/ 1762 h 2033"/>
                <a:gd name="T6" fmla="*/ 549 w 1253"/>
                <a:gd name="T7" fmla="*/ 1782 h 2033"/>
                <a:gd name="T8" fmla="*/ 537 w 1253"/>
                <a:gd name="T9" fmla="*/ 1807 h 2033"/>
                <a:gd name="T10" fmla="*/ 531 w 1253"/>
                <a:gd name="T11" fmla="*/ 1839 h 2033"/>
                <a:gd name="T12" fmla="*/ 537 w 1253"/>
                <a:gd name="T13" fmla="*/ 1868 h 2033"/>
                <a:gd name="T14" fmla="*/ 549 w 1253"/>
                <a:gd name="T15" fmla="*/ 1895 h 2033"/>
                <a:gd name="T16" fmla="*/ 571 w 1253"/>
                <a:gd name="T17" fmla="*/ 1915 h 2033"/>
                <a:gd name="T18" fmla="*/ 597 w 1253"/>
                <a:gd name="T19" fmla="*/ 1928 h 2033"/>
                <a:gd name="T20" fmla="*/ 626 w 1253"/>
                <a:gd name="T21" fmla="*/ 1934 h 2033"/>
                <a:gd name="T22" fmla="*/ 658 w 1253"/>
                <a:gd name="T23" fmla="*/ 1928 h 2033"/>
                <a:gd name="T24" fmla="*/ 683 w 1253"/>
                <a:gd name="T25" fmla="*/ 1915 h 2033"/>
                <a:gd name="T26" fmla="*/ 703 w 1253"/>
                <a:gd name="T27" fmla="*/ 1895 h 2033"/>
                <a:gd name="T28" fmla="*/ 718 w 1253"/>
                <a:gd name="T29" fmla="*/ 1868 h 2033"/>
                <a:gd name="T30" fmla="*/ 722 w 1253"/>
                <a:gd name="T31" fmla="*/ 1839 h 2033"/>
                <a:gd name="T32" fmla="*/ 718 w 1253"/>
                <a:gd name="T33" fmla="*/ 1807 h 2033"/>
                <a:gd name="T34" fmla="*/ 703 w 1253"/>
                <a:gd name="T35" fmla="*/ 1782 h 2033"/>
                <a:gd name="T36" fmla="*/ 683 w 1253"/>
                <a:gd name="T37" fmla="*/ 1762 h 2033"/>
                <a:gd name="T38" fmla="*/ 658 w 1253"/>
                <a:gd name="T39" fmla="*/ 1749 h 2033"/>
                <a:gd name="T40" fmla="*/ 626 w 1253"/>
                <a:gd name="T41" fmla="*/ 1743 h 2033"/>
                <a:gd name="T42" fmla="*/ 1053 w 1253"/>
                <a:gd name="T43" fmla="*/ 189 h 2033"/>
                <a:gd name="T44" fmla="*/ 190 w 1253"/>
                <a:gd name="T45" fmla="*/ 200 h 2033"/>
                <a:gd name="T46" fmla="*/ 199 w 1253"/>
                <a:gd name="T47" fmla="*/ 1664 h 2033"/>
                <a:gd name="T48" fmla="*/ 1053 w 1253"/>
                <a:gd name="T49" fmla="*/ 1664 h 2033"/>
                <a:gd name="T50" fmla="*/ 1053 w 1253"/>
                <a:gd name="T51" fmla="*/ 189 h 2033"/>
                <a:gd name="T52" fmla="*/ 190 w 1253"/>
                <a:gd name="T53" fmla="*/ 0 h 2033"/>
                <a:gd name="T54" fmla="*/ 1064 w 1253"/>
                <a:gd name="T55" fmla="*/ 0 h 2033"/>
                <a:gd name="T56" fmla="*/ 1107 w 1253"/>
                <a:gd name="T57" fmla="*/ 4 h 2033"/>
                <a:gd name="T58" fmla="*/ 1147 w 1253"/>
                <a:gd name="T59" fmla="*/ 19 h 2033"/>
                <a:gd name="T60" fmla="*/ 1182 w 1253"/>
                <a:gd name="T61" fmla="*/ 41 h 2033"/>
                <a:gd name="T62" fmla="*/ 1213 w 1253"/>
                <a:gd name="T63" fmla="*/ 72 h 2033"/>
                <a:gd name="T64" fmla="*/ 1235 w 1253"/>
                <a:gd name="T65" fmla="*/ 107 h 2033"/>
                <a:gd name="T66" fmla="*/ 1250 w 1253"/>
                <a:gd name="T67" fmla="*/ 147 h 2033"/>
                <a:gd name="T68" fmla="*/ 1253 w 1253"/>
                <a:gd name="T69" fmla="*/ 189 h 2033"/>
                <a:gd name="T70" fmla="*/ 1253 w 1253"/>
                <a:gd name="T71" fmla="*/ 1842 h 2033"/>
                <a:gd name="T72" fmla="*/ 1250 w 1253"/>
                <a:gd name="T73" fmla="*/ 1886 h 2033"/>
                <a:gd name="T74" fmla="*/ 1235 w 1253"/>
                <a:gd name="T75" fmla="*/ 1926 h 2033"/>
                <a:gd name="T76" fmla="*/ 1213 w 1253"/>
                <a:gd name="T77" fmla="*/ 1961 h 2033"/>
                <a:gd name="T78" fmla="*/ 1182 w 1253"/>
                <a:gd name="T79" fmla="*/ 1992 h 2033"/>
                <a:gd name="T80" fmla="*/ 1147 w 1253"/>
                <a:gd name="T81" fmla="*/ 2014 h 2033"/>
                <a:gd name="T82" fmla="*/ 1107 w 1253"/>
                <a:gd name="T83" fmla="*/ 2029 h 2033"/>
                <a:gd name="T84" fmla="*/ 1064 w 1253"/>
                <a:gd name="T85" fmla="*/ 2033 h 2033"/>
                <a:gd name="T86" fmla="*/ 190 w 1253"/>
                <a:gd name="T87" fmla="*/ 2033 h 2033"/>
                <a:gd name="T88" fmla="*/ 146 w 1253"/>
                <a:gd name="T89" fmla="*/ 2029 h 2033"/>
                <a:gd name="T90" fmla="*/ 108 w 1253"/>
                <a:gd name="T91" fmla="*/ 2014 h 2033"/>
                <a:gd name="T92" fmla="*/ 71 w 1253"/>
                <a:gd name="T93" fmla="*/ 1992 h 2033"/>
                <a:gd name="T94" fmla="*/ 42 w 1253"/>
                <a:gd name="T95" fmla="*/ 1961 h 2033"/>
                <a:gd name="T96" fmla="*/ 20 w 1253"/>
                <a:gd name="T97" fmla="*/ 1926 h 2033"/>
                <a:gd name="T98" fmla="*/ 5 w 1253"/>
                <a:gd name="T99" fmla="*/ 1886 h 2033"/>
                <a:gd name="T100" fmla="*/ 0 w 1253"/>
                <a:gd name="T101" fmla="*/ 1842 h 2033"/>
                <a:gd name="T102" fmla="*/ 0 w 1253"/>
                <a:gd name="T103" fmla="*/ 189 h 2033"/>
                <a:gd name="T104" fmla="*/ 5 w 1253"/>
                <a:gd name="T105" fmla="*/ 147 h 2033"/>
                <a:gd name="T106" fmla="*/ 20 w 1253"/>
                <a:gd name="T107" fmla="*/ 107 h 2033"/>
                <a:gd name="T108" fmla="*/ 42 w 1253"/>
                <a:gd name="T109" fmla="*/ 72 h 2033"/>
                <a:gd name="T110" fmla="*/ 71 w 1253"/>
                <a:gd name="T111" fmla="*/ 41 h 2033"/>
                <a:gd name="T112" fmla="*/ 108 w 1253"/>
                <a:gd name="T113" fmla="*/ 19 h 2033"/>
                <a:gd name="T114" fmla="*/ 146 w 1253"/>
                <a:gd name="T115" fmla="*/ 4 h 2033"/>
                <a:gd name="T116" fmla="*/ 190 w 1253"/>
                <a:gd name="T117" fmla="*/ 0 h 2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53" h="2033">
                  <a:moveTo>
                    <a:pt x="626" y="1743"/>
                  </a:moveTo>
                  <a:lnTo>
                    <a:pt x="597" y="1749"/>
                  </a:lnTo>
                  <a:lnTo>
                    <a:pt x="571" y="1762"/>
                  </a:lnTo>
                  <a:lnTo>
                    <a:pt x="549" y="1782"/>
                  </a:lnTo>
                  <a:lnTo>
                    <a:pt x="537" y="1807"/>
                  </a:lnTo>
                  <a:lnTo>
                    <a:pt x="531" y="1839"/>
                  </a:lnTo>
                  <a:lnTo>
                    <a:pt x="537" y="1868"/>
                  </a:lnTo>
                  <a:lnTo>
                    <a:pt x="549" y="1895"/>
                  </a:lnTo>
                  <a:lnTo>
                    <a:pt x="571" y="1915"/>
                  </a:lnTo>
                  <a:lnTo>
                    <a:pt x="597" y="1928"/>
                  </a:lnTo>
                  <a:lnTo>
                    <a:pt x="626" y="1934"/>
                  </a:lnTo>
                  <a:lnTo>
                    <a:pt x="658" y="1928"/>
                  </a:lnTo>
                  <a:lnTo>
                    <a:pt x="683" y="1915"/>
                  </a:lnTo>
                  <a:lnTo>
                    <a:pt x="703" y="1895"/>
                  </a:lnTo>
                  <a:lnTo>
                    <a:pt x="718" y="1868"/>
                  </a:lnTo>
                  <a:lnTo>
                    <a:pt x="722" y="1839"/>
                  </a:lnTo>
                  <a:lnTo>
                    <a:pt x="718" y="1807"/>
                  </a:lnTo>
                  <a:lnTo>
                    <a:pt x="703" y="1782"/>
                  </a:lnTo>
                  <a:lnTo>
                    <a:pt x="683" y="1762"/>
                  </a:lnTo>
                  <a:lnTo>
                    <a:pt x="658" y="1749"/>
                  </a:lnTo>
                  <a:lnTo>
                    <a:pt x="626" y="1743"/>
                  </a:lnTo>
                  <a:close/>
                  <a:moveTo>
                    <a:pt x="1053" y="189"/>
                  </a:moveTo>
                  <a:lnTo>
                    <a:pt x="190" y="200"/>
                  </a:lnTo>
                  <a:lnTo>
                    <a:pt x="199" y="1664"/>
                  </a:lnTo>
                  <a:lnTo>
                    <a:pt x="1053" y="1664"/>
                  </a:lnTo>
                  <a:lnTo>
                    <a:pt x="1053" y="189"/>
                  </a:lnTo>
                  <a:close/>
                  <a:moveTo>
                    <a:pt x="190" y="0"/>
                  </a:moveTo>
                  <a:lnTo>
                    <a:pt x="1064" y="0"/>
                  </a:lnTo>
                  <a:lnTo>
                    <a:pt x="1107" y="4"/>
                  </a:lnTo>
                  <a:lnTo>
                    <a:pt x="1147" y="19"/>
                  </a:lnTo>
                  <a:lnTo>
                    <a:pt x="1182" y="41"/>
                  </a:lnTo>
                  <a:lnTo>
                    <a:pt x="1213" y="72"/>
                  </a:lnTo>
                  <a:lnTo>
                    <a:pt x="1235" y="107"/>
                  </a:lnTo>
                  <a:lnTo>
                    <a:pt x="1250" y="147"/>
                  </a:lnTo>
                  <a:lnTo>
                    <a:pt x="1253" y="189"/>
                  </a:lnTo>
                  <a:lnTo>
                    <a:pt x="1253" y="1842"/>
                  </a:lnTo>
                  <a:lnTo>
                    <a:pt x="1250" y="1886"/>
                  </a:lnTo>
                  <a:lnTo>
                    <a:pt x="1235" y="1926"/>
                  </a:lnTo>
                  <a:lnTo>
                    <a:pt x="1213" y="1961"/>
                  </a:lnTo>
                  <a:lnTo>
                    <a:pt x="1182" y="1992"/>
                  </a:lnTo>
                  <a:lnTo>
                    <a:pt x="1147" y="2014"/>
                  </a:lnTo>
                  <a:lnTo>
                    <a:pt x="1107" y="2029"/>
                  </a:lnTo>
                  <a:lnTo>
                    <a:pt x="1064" y="2033"/>
                  </a:lnTo>
                  <a:lnTo>
                    <a:pt x="190" y="2033"/>
                  </a:lnTo>
                  <a:lnTo>
                    <a:pt x="146" y="2029"/>
                  </a:lnTo>
                  <a:lnTo>
                    <a:pt x="108" y="2014"/>
                  </a:lnTo>
                  <a:lnTo>
                    <a:pt x="71" y="1992"/>
                  </a:lnTo>
                  <a:lnTo>
                    <a:pt x="42" y="1961"/>
                  </a:lnTo>
                  <a:lnTo>
                    <a:pt x="20" y="1926"/>
                  </a:lnTo>
                  <a:lnTo>
                    <a:pt x="5" y="1886"/>
                  </a:lnTo>
                  <a:lnTo>
                    <a:pt x="0" y="1842"/>
                  </a:lnTo>
                  <a:lnTo>
                    <a:pt x="0" y="189"/>
                  </a:lnTo>
                  <a:lnTo>
                    <a:pt x="5" y="147"/>
                  </a:lnTo>
                  <a:lnTo>
                    <a:pt x="20" y="107"/>
                  </a:lnTo>
                  <a:lnTo>
                    <a:pt x="42" y="72"/>
                  </a:lnTo>
                  <a:lnTo>
                    <a:pt x="71" y="41"/>
                  </a:lnTo>
                  <a:lnTo>
                    <a:pt x="108" y="19"/>
                  </a:lnTo>
                  <a:lnTo>
                    <a:pt x="146" y="4"/>
                  </a:lnTo>
                  <a:lnTo>
                    <a:pt x="1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7"/>
            <p:cNvSpPr>
              <a:spLocks noEditPoints="1"/>
            </p:cNvSpPr>
            <p:nvPr/>
          </p:nvSpPr>
          <p:spPr bwMode="auto">
            <a:xfrm>
              <a:off x="3787776" y="1028700"/>
              <a:ext cx="2967038" cy="2909888"/>
            </a:xfrm>
            <a:custGeom>
              <a:avLst/>
              <a:gdLst>
                <a:gd name="T0" fmla="*/ 402 w 3737"/>
                <a:gd name="T1" fmla="*/ 2375 h 3665"/>
                <a:gd name="T2" fmla="*/ 3338 w 3737"/>
                <a:gd name="T3" fmla="*/ 400 h 3665"/>
                <a:gd name="T4" fmla="*/ 374 w 3737"/>
                <a:gd name="T5" fmla="*/ 0 h 3665"/>
                <a:gd name="T6" fmla="*/ 3426 w 3737"/>
                <a:gd name="T7" fmla="*/ 5 h 3665"/>
                <a:gd name="T8" fmla="*/ 3536 w 3737"/>
                <a:gd name="T9" fmla="*/ 42 h 3665"/>
                <a:gd name="T10" fmla="*/ 3627 w 3737"/>
                <a:gd name="T11" fmla="*/ 108 h 3665"/>
                <a:gd name="T12" fmla="*/ 3695 w 3737"/>
                <a:gd name="T13" fmla="*/ 202 h 3665"/>
                <a:gd name="T14" fmla="*/ 3732 w 3737"/>
                <a:gd name="T15" fmla="*/ 312 h 3665"/>
                <a:gd name="T16" fmla="*/ 3737 w 3737"/>
                <a:gd name="T17" fmla="*/ 2403 h 3665"/>
                <a:gd name="T18" fmla="*/ 3719 w 3737"/>
                <a:gd name="T19" fmla="*/ 2520 h 3665"/>
                <a:gd name="T20" fmla="*/ 3666 w 3737"/>
                <a:gd name="T21" fmla="*/ 2623 h 3665"/>
                <a:gd name="T22" fmla="*/ 3585 w 3737"/>
                <a:gd name="T23" fmla="*/ 2703 h 3665"/>
                <a:gd name="T24" fmla="*/ 3482 w 3737"/>
                <a:gd name="T25" fmla="*/ 2756 h 3665"/>
                <a:gd name="T26" fmla="*/ 3365 w 3737"/>
                <a:gd name="T27" fmla="*/ 2775 h 3665"/>
                <a:gd name="T28" fmla="*/ 2363 w 3737"/>
                <a:gd name="T29" fmla="*/ 3266 h 3665"/>
                <a:gd name="T30" fmla="*/ 2566 w 3737"/>
                <a:gd name="T31" fmla="*/ 3271 h 3665"/>
                <a:gd name="T32" fmla="*/ 2645 w 3737"/>
                <a:gd name="T33" fmla="*/ 3310 h 3665"/>
                <a:gd name="T34" fmla="*/ 2700 w 3737"/>
                <a:gd name="T35" fmla="*/ 3378 h 3665"/>
                <a:gd name="T36" fmla="*/ 2720 w 3737"/>
                <a:gd name="T37" fmla="*/ 3466 h 3665"/>
                <a:gd name="T38" fmla="*/ 2700 w 3737"/>
                <a:gd name="T39" fmla="*/ 3554 h 3665"/>
                <a:gd name="T40" fmla="*/ 2645 w 3737"/>
                <a:gd name="T41" fmla="*/ 3621 h 3665"/>
                <a:gd name="T42" fmla="*/ 2566 w 3737"/>
                <a:gd name="T43" fmla="*/ 3660 h 3665"/>
                <a:gd name="T44" fmla="*/ 1217 w 3737"/>
                <a:gd name="T45" fmla="*/ 3665 h 3665"/>
                <a:gd name="T46" fmla="*/ 1129 w 3737"/>
                <a:gd name="T47" fmla="*/ 3645 h 3665"/>
                <a:gd name="T48" fmla="*/ 1061 w 3737"/>
                <a:gd name="T49" fmla="*/ 3590 h 3665"/>
                <a:gd name="T50" fmla="*/ 1023 w 3737"/>
                <a:gd name="T51" fmla="*/ 3512 h 3665"/>
                <a:gd name="T52" fmla="*/ 1023 w 3737"/>
                <a:gd name="T53" fmla="*/ 3420 h 3665"/>
                <a:gd name="T54" fmla="*/ 1061 w 3737"/>
                <a:gd name="T55" fmla="*/ 3341 h 3665"/>
                <a:gd name="T56" fmla="*/ 1129 w 3737"/>
                <a:gd name="T57" fmla="*/ 3286 h 3665"/>
                <a:gd name="T58" fmla="*/ 1217 w 3737"/>
                <a:gd name="T59" fmla="*/ 3266 h 3665"/>
                <a:gd name="T60" fmla="*/ 1377 w 3737"/>
                <a:gd name="T61" fmla="*/ 2775 h 3665"/>
                <a:gd name="T62" fmla="*/ 314 w 3737"/>
                <a:gd name="T63" fmla="*/ 2769 h 3665"/>
                <a:gd name="T64" fmla="*/ 202 w 3737"/>
                <a:gd name="T65" fmla="*/ 2733 h 3665"/>
                <a:gd name="T66" fmla="*/ 110 w 3737"/>
                <a:gd name="T67" fmla="*/ 2665 h 3665"/>
                <a:gd name="T68" fmla="*/ 42 w 3737"/>
                <a:gd name="T69" fmla="*/ 2573 h 3665"/>
                <a:gd name="T70" fmla="*/ 6 w 3737"/>
                <a:gd name="T71" fmla="*/ 2463 h 3665"/>
                <a:gd name="T72" fmla="*/ 0 w 3737"/>
                <a:gd name="T73" fmla="*/ 372 h 3665"/>
                <a:gd name="T74" fmla="*/ 20 w 3737"/>
                <a:gd name="T75" fmla="*/ 255 h 3665"/>
                <a:gd name="T76" fmla="*/ 73 w 3737"/>
                <a:gd name="T77" fmla="*/ 152 h 3665"/>
                <a:gd name="T78" fmla="*/ 154 w 3737"/>
                <a:gd name="T79" fmla="*/ 71 h 3665"/>
                <a:gd name="T80" fmla="*/ 255 w 3737"/>
                <a:gd name="T81" fmla="*/ 18 h 3665"/>
                <a:gd name="T82" fmla="*/ 374 w 3737"/>
                <a:gd name="T83" fmla="*/ 0 h 3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737" h="3665">
                  <a:moveTo>
                    <a:pt x="402" y="400"/>
                  </a:moveTo>
                  <a:lnTo>
                    <a:pt x="402" y="2375"/>
                  </a:lnTo>
                  <a:lnTo>
                    <a:pt x="3338" y="2375"/>
                  </a:lnTo>
                  <a:lnTo>
                    <a:pt x="3338" y="400"/>
                  </a:lnTo>
                  <a:lnTo>
                    <a:pt x="402" y="400"/>
                  </a:lnTo>
                  <a:close/>
                  <a:moveTo>
                    <a:pt x="374" y="0"/>
                  </a:moveTo>
                  <a:lnTo>
                    <a:pt x="3365" y="0"/>
                  </a:lnTo>
                  <a:lnTo>
                    <a:pt x="3426" y="5"/>
                  </a:lnTo>
                  <a:lnTo>
                    <a:pt x="3482" y="18"/>
                  </a:lnTo>
                  <a:lnTo>
                    <a:pt x="3536" y="42"/>
                  </a:lnTo>
                  <a:lnTo>
                    <a:pt x="3585" y="71"/>
                  </a:lnTo>
                  <a:lnTo>
                    <a:pt x="3627" y="108"/>
                  </a:lnTo>
                  <a:lnTo>
                    <a:pt x="3666" y="152"/>
                  </a:lnTo>
                  <a:lnTo>
                    <a:pt x="3695" y="202"/>
                  </a:lnTo>
                  <a:lnTo>
                    <a:pt x="3719" y="255"/>
                  </a:lnTo>
                  <a:lnTo>
                    <a:pt x="3732" y="312"/>
                  </a:lnTo>
                  <a:lnTo>
                    <a:pt x="3737" y="372"/>
                  </a:lnTo>
                  <a:lnTo>
                    <a:pt x="3737" y="2403"/>
                  </a:lnTo>
                  <a:lnTo>
                    <a:pt x="3732" y="2463"/>
                  </a:lnTo>
                  <a:lnTo>
                    <a:pt x="3719" y="2520"/>
                  </a:lnTo>
                  <a:lnTo>
                    <a:pt x="3695" y="2573"/>
                  </a:lnTo>
                  <a:lnTo>
                    <a:pt x="3666" y="2623"/>
                  </a:lnTo>
                  <a:lnTo>
                    <a:pt x="3627" y="2665"/>
                  </a:lnTo>
                  <a:lnTo>
                    <a:pt x="3585" y="2703"/>
                  </a:lnTo>
                  <a:lnTo>
                    <a:pt x="3536" y="2733"/>
                  </a:lnTo>
                  <a:lnTo>
                    <a:pt x="3482" y="2756"/>
                  </a:lnTo>
                  <a:lnTo>
                    <a:pt x="3426" y="2769"/>
                  </a:lnTo>
                  <a:lnTo>
                    <a:pt x="3365" y="2775"/>
                  </a:lnTo>
                  <a:lnTo>
                    <a:pt x="2363" y="2775"/>
                  </a:lnTo>
                  <a:lnTo>
                    <a:pt x="2363" y="3266"/>
                  </a:lnTo>
                  <a:lnTo>
                    <a:pt x="2520" y="3266"/>
                  </a:lnTo>
                  <a:lnTo>
                    <a:pt x="2566" y="3271"/>
                  </a:lnTo>
                  <a:lnTo>
                    <a:pt x="2608" y="3286"/>
                  </a:lnTo>
                  <a:lnTo>
                    <a:pt x="2645" y="3310"/>
                  </a:lnTo>
                  <a:lnTo>
                    <a:pt x="2676" y="3341"/>
                  </a:lnTo>
                  <a:lnTo>
                    <a:pt x="2700" y="3378"/>
                  </a:lnTo>
                  <a:lnTo>
                    <a:pt x="2714" y="3420"/>
                  </a:lnTo>
                  <a:lnTo>
                    <a:pt x="2720" y="3466"/>
                  </a:lnTo>
                  <a:lnTo>
                    <a:pt x="2714" y="3512"/>
                  </a:lnTo>
                  <a:lnTo>
                    <a:pt x="2700" y="3554"/>
                  </a:lnTo>
                  <a:lnTo>
                    <a:pt x="2676" y="3590"/>
                  </a:lnTo>
                  <a:lnTo>
                    <a:pt x="2645" y="3621"/>
                  </a:lnTo>
                  <a:lnTo>
                    <a:pt x="2608" y="3645"/>
                  </a:lnTo>
                  <a:lnTo>
                    <a:pt x="2566" y="3660"/>
                  </a:lnTo>
                  <a:lnTo>
                    <a:pt x="2520" y="3665"/>
                  </a:lnTo>
                  <a:lnTo>
                    <a:pt x="1217" y="3665"/>
                  </a:lnTo>
                  <a:lnTo>
                    <a:pt x="1171" y="3660"/>
                  </a:lnTo>
                  <a:lnTo>
                    <a:pt x="1129" y="3645"/>
                  </a:lnTo>
                  <a:lnTo>
                    <a:pt x="1092" y="3621"/>
                  </a:lnTo>
                  <a:lnTo>
                    <a:pt x="1061" y="3590"/>
                  </a:lnTo>
                  <a:lnTo>
                    <a:pt x="1038" y="3554"/>
                  </a:lnTo>
                  <a:lnTo>
                    <a:pt x="1023" y="3512"/>
                  </a:lnTo>
                  <a:lnTo>
                    <a:pt x="1017" y="3466"/>
                  </a:lnTo>
                  <a:lnTo>
                    <a:pt x="1023" y="3420"/>
                  </a:lnTo>
                  <a:lnTo>
                    <a:pt x="1038" y="3378"/>
                  </a:lnTo>
                  <a:lnTo>
                    <a:pt x="1061" y="3341"/>
                  </a:lnTo>
                  <a:lnTo>
                    <a:pt x="1092" y="3310"/>
                  </a:lnTo>
                  <a:lnTo>
                    <a:pt x="1129" y="3286"/>
                  </a:lnTo>
                  <a:lnTo>
                    <a:pt x="1171" y="3271"/>
                  </a:lnTo>
                  <a:lnTo>
                    <a:pt x="1217" y="3266"/>
                  </a:lnTo>
                  <a:lnTo>
                    <a:pt x="1377" y="3266"/>
                  </a:lnTo>
                  <a:lnTo>
                    <a:pt x="1377" y="2775"/>
                  </a:lnTo>
                  <a:lnTo>
                    <a:pt x="374" y="2775"/>
                  </a:lnTo>
                  <a:lnTo>
                    <a:pt x="314" y="2769"/>
                  </a:lnTo>
                  <a:lnTo>
                    <a:pt x="255" y="2756"/>
                  </a:lnTo>
                  <a:lnTo>
                    <a:pt x="202" y="2733"/>
                  </a:lnTo>
                  <a:lnTo>
                    <a:pt x="154" y="2703"/>
                  </a:lnTo>
                  <a:lnTo>
                    <a:pt x="110" y="2665"/>
                  </a:lnTo>
                  <a:lnTo>
                    <a:pt x="73" y="2623"/>
                  </a:lnTo>
                  <a:lnTo>
                    <a:pt x="42" y="2573"/>
                  </a:lnTo>
                  <a:lnTo>
                    <a:pt x="20" y="2520"/>
                  </a:lnTo>
                  <a:lnTo>
                    <a:pt x="6" y="2463"/>
                  </a:lnTo>
                  <a:lnTo>
                    <a:pt x="0" y="2403"/>
                  </a:lnTo>
                  <a:lnTo>
                    <a:pt x="0" y="372"/>
                  </a:lnTo>
                  <a:lnTo>
                    <a:pt x="6" y="312"/>
                  </a:lnTo>
                  <a:lnTo>
                    <a:pt x="20" y="255"/>
                  </a:lnTo>
                  <a:lnTo>
                    <a:pt x="42" y="202"/>
                  </a:lnTo>
                  <a:lnTo>
                    <a:pt x="73" y="152"/>
                  </a:lnTo>
                  <a:lnTo>
                    <a:pt x="110" y="108"/>
                  </a:lnTo>
                  <a:lnTo>
                    <a:pt x="154" y="71"/>
                  </a:lnTo>
                  <a:lnTo>
                    <a:pt x="202" y="42"/>
                  </a:lnTo>
                  <a:lnTo>
                    <a:pt x="255" y="18"/>
                  </a:lnTo>
                  <a:lnTo>
                    <a:pt x="314" y="5"/>
                  </a:lnTo>
                  <a:lnTo>
                    <a:pt x="3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8"/>
            <p:cNvSpPr>
              <a:spLocks noEditPoints="1"/>
            </p:cNvSpPr>
            <p:nvPr/>
          </p:nvSpPr>
          <p:spPr bwMode="auto">
            <a:xfrm>
              <a:off x="5178426" y="4064000"/>
              <a:ext cx="2325688" cy="1751013"/>
            </a:xfrm>
            <a:custGeom>
              <a:avLst/>
              <a:gdLst>
                <a:gd name="T0" fmla="*/ 220 w 2929"/>
                <a:gd name="T1" fmla="*/ 968 h 2207"/>
                <a:gd name="T2" fmla="*/ 158 w 2929"/>
                <a:gd name="T3" fmla="*/ 1004 h 2207"/>
                <a:gd name="T4" fmla="*/ 123 w 2929"/>
                <a:gd name="T5" fmla="*/ 1067 h 2207"/>
                <a:gd name="T6" fmla="*/ 123 w 2929"/>
                <a:gd name="T7" fmla="*/ 1140 h 2207"/>
                <a:gd name="T8" fmla="*/ 158 w 2929"/>
                <a:gd name="T9" fmla="*/ 1202 h 2207"/>
                <a:gd name="T10" fmla="*/ 220 w 2929"/>
                <a:gd name="T11" fmla="*/ 1239 h 2207"/>
                <a:gd name="T12" fmla="*/ 294 w 2929"/>
                <a:gd name="T13" fmla="*/ 1239 h 2207"/>
                <a:gd name="T14" fmla="*/ 356 w 2929"/>
                <a:gd name="T15" fmla="*/ 1202 h 2207"/>
                <a:gd name="T16" fmla="*/ 392 w 2929"/>
                <a:gd name="T17" fmla="*/ 1140 h 2207"/>
                <a:gd name="T18" fmla="*/ 392 w 2929"/>
                <a:gd name="T19" fmla="*/ 1067 h 2207"/>
                <a:gd name="T20" fmla="*/ 356 w 2929"/>
                <a:gd name="T21" fmla="*/ 1004 h 2207"/>
                <a:gd name="T22" fmla="*/ 294 w 2929"/>
                <a:gd name="T23" fmla="*/ 968 h 2207"/>
                <a:gd name="T24" fmla="*/ 501 w 2929"/>
                <a:gd name="T25" fmla="*/ 299 h 2207"/>
                <a:gd name="T26" fmla="*/ 2555 w 2929"/>
                <a:gd name="T27" fmla="*/ 1908 h 2207"/>
                <a:gd name="T28" fmla="*/ 2599 w 2929"/>
                <a:gd name="T29" fmla="*/ 1893 h 2207"/>
                <a:gd name="T30" fmla="*/ 2627 w 2929"/>
                <a:gd name="T31" fmla="*/ 1857 h 2207"/>
                <a:gd name="T32" fmla="*/ 2630 w 2929"/>
                <a:gd name="T33" fmla="*/ 374 h 2207"/>
                <a:gd name="T34" fmla="*/ 2616 w 2929"/>
                <a:gd name="T35" fmla="*/ 330 h 2207"/>
                <a:gd name="T36" fmla="*/ 2579 w 2929"/>
                <a:gd name="T37" fmla="*/ 302 h 2207"/>
                <a:gd name="T38" fmla="*/ 501 w 2929"/>
                <a:gd name="T39" fmla="*/ 299 h 2207"/>
                <a:gd name="T40" fmla="*/ 2555 w 2929"/>
                <a:gd name="T41" fmla="*/ 0 h 2207"/>
                <a:gd name="T42" fmla="*/ 2674 w 2929"/>
                <a:gd name="T43" fmla="*/ 18 h 2207"/>
                <a:gd name="T44" fmla="*/ 2777 w 2929"/>
                <a:gd name="T45" fmla="*/ 72 h 2207"/>
                <a:gd name="T46" fmla="*/ 2858 w 2929"/>
                <a:gd name="T47" fmla="*/ 152 h 2207"/>
                <a:gd name="T48" fmla="*/ 2911 w 2929"/>
                <a:gd name="T49" fmla="*/ 255 h 2207"/>
                <a:gd name="T50" fmla="*/ 2929 w 2929"/>
                <a:gd name="T51" fmla="*/ 374 h 2207"/>
                <a:gd name="T52" fmla="*/ 2925 w 2929"/>
                <a:gd name="T53" fmla="*/ 1893 h 2207"/>
                <a:gd name="T54" fmla="*/ 2889 w 2929"/>
                <a:gd name="T55" fmla="*/ 2005 h 2207"/>
                <a:gd name="T56" fmla="*/ 2821 w 2929"/>
                <a:gd name="T57" fmla="*/ 2097 h 2207"/>
                <a:gd name="T58" fmla="*/ 2727 w 2929"/>
                <a:gd name="T59" fmla="*/ 2165 h 2207"/>
                <a:gd name="T60" fmla="*/ 2616 w 2929"/>
                <a:gd name="T61" fmla="*/ 2203 h 2207"/>
                <a:gd name="T62" fmla="*/ 374 w 2929"/>
                <a:gd name="T63" fmla="*/ 2207 h 2207"/>
                <a:gd name="T64" fmla="*/ 257 w 2929"/>
                <a:gd name="T65" fmla="*/ 2188 h 2207"/>
                <a:gd name="T66" fmla="*/ 152 w 2929"/>
                <a:gd name="T67" fmla="*/ 2135 h 2207"/>
                <a:gd name="T68" fmla="*/ 72 w 2929"/>
                <a:gd name="T69" fmla="*/ 2055 h 2207"/>
                <a:gd name="T70" fmla="*/ 19 w 2929"/>
                <a:gd name="T71" fmla="*/ 1952 h 2207"/>
                <a:gd name="T72" fmla="*/ 0 w 2929"/>
                <a:gd name="T73" fmla="*/ 1833 h 2207"/>
                <a:gd name="T74" fmla="*/ 4 w 2929"/>
                <a:gd name="T75" fmla="*/ 313 h 2207"/>
                <a:gd name="T76" fmla="*/ 42 w 2929"/>
                <a:gd name="T77" fmla="*/ 202 h 2207"/>
                <a:gd name="T78" fmla="*/ 110 w 2929"/>
                <a:gd name="T79" fmla="*/ 108 h 2207"/>
                <a:gd name="T80" fmla="*/ 202 w 2929"/>
                <a:gd name="T81" fmla="*/ 40 h 2207"/>
                <a:gd name="T82" fmla="*/ 314 w 2929"/>
                <a:gd name="T83" fmla="*/ 4 h 2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29" h="2207">
                  <a:moveTo>
                    <a:pt x="257" y="962"/>
                  </a:moveTo>
                  <a:lnTo>
                    <a:pt x="220" y="968"/>
                  </a:lnTo>
                  <a:lnTo>
                    <a:pt x="187" y="982"/>
                  </a:lnTo>
                  <a:lnTo>
                    <a:pt x="158" y="1004"/>
                  </a:lnTo>
                  <a:lnTo>
                    <a:pt x="136" y="1032"/>
                  </a:lnTo>
                  <a:lnTo>
                    <a:pt x="123" y="1067"/>
                  </a:lnTo>
                  <a:lnTo>
                    <a:pt x="118" y="1103"/>
                  </a:lnTo>
                  <a:lnTo>
                    <a:pt x="123" y="1140"/>
                  </a:lnTo>
                  <a:lnTo>
                    <a:pt x="136" y="1175"/>
                  </a:lnTo>
                  <a:lnTo>
                    <a:pt x="158" y="1202"/>
                  </a:lnTo>
                  <a:lnTo>
                    <a:pt x="187" y="1224"/>
                  </a:lnTo>
                  <a:lnTo>
                    <a:pt x="220" y="1239"/>
                  </a:lnTo>
                  <a:lnTo>
                    <a:pt x="257" y="1243"/>
                  </a:lnTo>
                  <a:lnTo>
                    <a:pt x="294" y="1239"/>
                  </a:lnTo>
                  <a:lnTo>
                    <a:pt x="328" y="1224"/>
                  </a:lnTo>
                  <a:lnTo>
                    <a:pt x="356" y="1202"/>
                  </a:lnTo>
                  <a:lnTo>
                    <a:pt x="378" y="1175"/>
                  </a:lnTo>
                  <a:lnTo>
                    <a:pt x="392" y="1140"/>
                  </a:lnTo>
                  <a:lnTo>
                    <a:pt x="398" y="1103"/>
                  </a:lnTo>
                  <a:lnTo>
                    <a:pt x="392" y="1067"/>
                  </a:lnTo>
                  <a:lnTo>
                    <a:pt x="378" y="1032"/>
                  </a:lnTo>
                  <a:lnTo>
                    <a:pt x="356" y="1004"/>
                  </a:lnTo>
                  <a:lnTo>
                    <a:pt x="328" y="982"/>
                  </a:lnTo>
                  <a:lnTo>
                    <a:pt x="294" y="968"/>
                  </a:lnTo>
                  <a:lnTo>
                    <a:pt x="257" y="962"/>
                  </a:lnTo>
                  <a:close/>
                  <a:moveTo>
                    <a:pt x="501" y="299"/>
                  </a:moveTo>
                  <a:lnTo>
                    <a:pt x="501" y="1908"/>
                  </a:lnTo>
                  <a:lnTo>
                    <a:pt x="2555" y="1908"/>
                  </a:lnTo>
                  <a:lnTo>
                    <a:pt x="2579" y="1904"/>
                  </a:lnTo>
                  <a:lnTo>
                    <a:pt x="2599" y="1893"/>
                  </a:lnTo>
                  <a:lnTo>
                    <a:pt x="2616" y="1877"/>
                  </a:lnTo>
                  <a:lnTo>
                    <a:pt x="2627" y="1857"/>
                  </a:lnTo>
                  <a:lnTo>
                    <a:pt x="2630" y="1833"/>
                  </a:lnTo>
                  <a:lnTo>
                    <a:pt x="2630" y="374"/>
                  </a:lnTo>
                  <a:lnTo>
                    <a:pt x="2627" y="350"/>
                  </a:lnTo>
                  <a:lnTo>
                    <a:pt x="2616" y="330"/>
                  </a:lnTo>
                  <a:lnTo>
                    <a:pt x="2599" y="313"/>
                  </a:lnTo>
                  <a:lnTo>
                    <a:pt x="2579" y="302"/>
                  </a:lnTo>
                  <a:lnTo>
                    <a:pt x="2555" y="299"/>
                  </a:lnTo>
                  <a:lnTo>
                    <a:pt x="501" y="299"/>
                  </a:lnTo>
                  <a:close/>
                  <a:moveTo>
                    <a:pt x="374" y="0"/>
                  </a:moveTo>
                  <a:lnTo>
                    <a:pt x="2555" y="0"/>
                  </a:lnTo>
                  <a:lnTo>
                    <a:pt x="2616" y="4"/>
                  </a:lnTo>
                  <a:lnTo>
                    <a:pt x="2674" y="18"/>
                  </a:lnTo>
                  <a:lnTo>
                    <a:pt x="2727" y="40"/>
                  </a:lnTo>
                  <a:lnTo>
                    <a:pt x="2777" y="72"/>
                  </a:lnTo>
                  <a:lnTo>
                    <a:pt x="2821" y="108"/>
                  </a:lnTo>
                  <a:lnTo>
                    <a:pt x="2858" y="152"/>
                  </a:lnTo>
                  <a:lnTo>
                    <a:pt x="2889" y="202"/>
                  </a:lnTo>
                  <a:lnTo>
                    <a:pt x="2911" y="255"/>
                  </a:lnTo>
                  <a:lnTo>
                    <a:pt x="2925" y="313"/>
                  </a:lnTo>
                  <a:lnTo>
                    <a:pt x="2929" y="374"/>
                  </a:lnTo>
                  <a:lnTo>
                    <a:pt x="2929" y="1833"/>
                  </a:lnTo>
                  <a:lnTo>
                    <a:pt x="2925" y="1893"/>
                  </a:lnTo>
                  <a:lnTo>
                    <a:pt x="2911" y="1952"/>
                  </a:lnTo>
                  <a:lnTo>
                    <a:pt x="2889" y="2005"/>
                  </a:lnTo>
                  <a:lnTo>
                    <a:pt x="2858" y="2055"/>
                  </a:lnTo>
                  <a:lnTo>
                    <a:pt x="2821" y="2097"/>
                  </a:lnTo>
                  <a:lnTo>
                    <a:pt x="2777" y="2135"/>
                  </a:lnTo>
                  <a:lnTo>
                    <a:pt x="2727" y="2165"/>
                  </a:lnTo>
                  <a:lnTo>
                    <a:pt x="2674" y="2188"/>
                  </a:lnTo>
                  <a:lnTo>
                    <a:pt x="2616" y="2203"/>
                  </a:lnTo>
                  <a:lnTo>
                    <a:pt x="2555" y="2207"/>
                  </a:lnTo>
                  <a:lnTo>
                    <a:pt x="374" y="2207"/>
                  </a:lnTo>
                  <a:lnTo>
                    <a:pt x="314" y="2203"/>
                  </a:lnTo>
                  <a:lnTo>
                    <a:pt x="257" y="2188"/>
                  </a:lnTo>
                  <a:lnTo>
                    <a:pt x="202" y="2165"/>
                  </a:lnTo>
                  <a:lnTo>
                    <a:pt x="152" y="2135"/>
                  </a:lnTo>
                  <a:lnTo>
                    <a:pt x="110" y="2097"/>
                  </a:lnTo>
                  <a:lnTo>
                    <a:pt x="72" y="2055"/>
                  </a:lnTo>
                  <a:lnTo>
                    <a:pt x="42" y="2005"/>
                  </a:lnTo>
                  <a:lnTo>
                    <a:pt x="19" y="1952"/>
                  </a:lnTo>
                  <a:lnTo>
                    <a:pt x="4" y="1893"/>
                  </a:lnTo>
                  <a:lnTo>
                    <a:pt x="0" y="1833"/>
                  </a:lnTo>
                  <a:lnTo>
                    <a:pt x="0" y="374"/>
                  </a:lnTo>
                  <a:lnTo>
                    <a:pt x="4" y="313"/>
                  </a:lnTo>
                  <a:lnTo>
                    <a:pt x="19" y="255"/>
                  </a:lnTo>
                  <a:lnTo>
                    <a:pt x="42" y="202"/>
                  </a:lnTo>
                  <a:lnTo>
                    <a:pt x="72" y="152"/>
                  </a:lnTo>
                  <a:lnTo>
                    <a:pt x="110" y="108"/>
                  </a:lnTo>
                  <a:lnTo>
                    <a:pt x="152" y="72"/>
                  </a:lnTo>
                  <a:lnTo>
                    <a:pt x="202" y="40"/>
                  </a:lnTo>
                  <a:lnTo>
                    <a:pt x="257" y="18"/>
                  </a:lnTo>
                  <a:lnTo>
                    <a:pt x="314" y="4"/>
                  </a:lnTo>
                  <a:lnTo>
                    <a:pt x="3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3963988" y="3473450"/>
              <a:ext cx="915988" cy="1852613"/>
            </a:xfrm>
            <a:custGeom>
              <a:avLst/>
              <a:gdLst>
                <a:gd name="T0" fmla="*/ 0 w 1155"/>
                <a:gd name="T1" fmla="*/ 0 h 2333"/>
                <a:gd name="T2" fmla="*/ 299 w 1155"/>
                <a:gd name="T3" fmla="*/ 0 h 2333"/>
                <a:gd name="T4" fmla="*/ 299 w 1155"/>
                <a:gd name="T5" fmla="*/ 2032 h 2333"/>
                <a:gd name="T6" fmla="*/ 1155 w 1155"/>
                <a:gd name="T7" fmla="*/ 2032 h 2333"/>
                <a:gd name="T8" fmla="*/ 1155 w 1155"/>
                <a:gd name="T9" fmla="*/ 2333 h 2333"/>
                <a:gd name="T10" fmla="*/ 150 w 1155"/>
                <a:gd name="T11" fmla="*/ 2333 h 2333"/>
                <a:gd name="T12" fmla="*/ 110 w 1155"/>
                <a:gd name="T13" fmla="*/ 2327 h 2333"/>
                <a:gd name="T14" fmla="*/ 73 w 1155"/>
                <a:gd name="T15" fmla="*/ 2313 h 2333"/>
                <a:gd name="T16" fmla="*/ 44 w 1155"/>
                <a:gd name="T17" fmla="*/ 2289 h 2333"/>
                <a:gd name="T18" fmla="*/ 20 w 1155"/>
                <a:gd name="T19" fmla="*/ 2260 h 2333"/>
                <a:gd name="T20" fmla="*/ 5 w 1155"/>
                <a:gd name="T21" fmla="*/ 2223 h 2333"/>
                <a:gd name="T22" fmla="*/ 0 w 1155"/>
                <a:gd name="T23" fmla="*/ 2183 h 2333"/>
                <a:gd name="T24" fmla="*/ 0 w 1155"/>
                <a:gd name="T25" fmla="*/ 0 h 2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55" h="2333">
                  <a:moveTo>
                    <a:pt x="0" y="0"/>
                  </a:moveTo>
                  <a:lnTo>
                    <a:pt x="299" y="0"/>
                  </a:lnTo>
                  <a:lnTo>
                    <a:pt x="299" y="2032"/>
                  </a:lnTo>
                  <a:lnTo>
                    <a:pt x="1155" y="2032"/>
                  </a:lnTo>
                  <a:lnTo>
                    <a:pt x="1155" y="2333"/>
                  </a:lnTo>
                  <a:lnTo>
                    <a:pt x="150" y="2333"/>
                  </a:lnTo>
                  <a:lnTo>
                    <a:pt x="110" y="2327"/>
                  </a:lnTo>
                  <a:lnTo>
                    <a:pt x="73" y="2313"/>
                  </a:lnTo>
                  <a:lnTo>
                    <a:pt x="44" y="2289"/>
                  </a:lnTo>
                  <a:lnTo>
                    <a:pt x="20" y="2260"/>
                  </a:lnTo>
                  <a:lnTo>
                    <a:pt x="5" y="2223"/>
                  </a:lnTo>
                  <a:lnTo>
                    <a:pt x="0" y="218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7705726" y="4187825"/>
              <a:ext cx="490538" cy="1138238"/>
            </a:xfrm>
            <a:custGeom>
              <a:avLst/>
              <a:gdLst>
                <a:gd name="T0" fmla="*/ 317 w 617"/>
                <a:gd name="T1" fmla="*/ 0 h 1433"/>
                <a:gd name="T2" fmla="*/ 617 w 617"/>
                <a:gd name="T3" fmla="*/ 0 h 1433"/>
                <a:gd name="T4" fmla="*/ 617 w 617"/>
                <a:gd name="T5" fmla="*/ 1283 h 1433"/>
                <a:gd name="T6" fmla="*/ 612 w 617"/>
                <a:gd name="T7" fmla="*/ 1323 h 1433"/>
                <a:gd name="T8" fmla="*/ 595 w 617"/>
                <a:gd name="T9" fmla="*/ 1360 h 1433"/>
                <a:gd name="T10" fmla="*/ 573 w 617"/>
                <a:gd name="T11" fmla="*/ 1389 h 1433"/>
                <a:gd name="T12" fmla="*/ 542 w 617"/>
                <a:gd name="T13" fmla="*/ 1413 h 1433"/>
                <a:gd name="T14" fmla="*/ 507 w 617"/>
                <a:gd name="T15" fmla="*/ 1427 h 1433"/>
                <a:gd name="T16" fmla="*/ 467 w 617"/>
                <a:gd name="T17" fmla="*/ 1433 h 1433"/>
                <a:gd name="T18" fmla="*/ 0 w 617"/>
                <a:gd name="T19" fmla="*/ 1433 h 1433"/>
                <a:gd name="T20" fmla="*/ 0 w 617"/>
                <a:gd name="T21" fmla="*/ 1132 h 1433"/>
                <a:gd name="T22" fmla="*/ 317 w 617"/>
                <a:gd name="T23" fmla="*/ 1132 h 1433"/>
                <a:gd name="T24" fmla="*/ 317 w 617"/>
                <a:gd name="T25" fmla="*/ 0 h 1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7" h="1433">
                  <a:moveTo>
                    <a:pt x="317" y="0"/>
                  </a:moveTo>
                  <a:lnTo>
                    <a:pt x="617" y="0"/>
                  </a:lnTo>
                  <a:lnTo>
                    <a:pt x="617" y="1283"/>
                  </a:lnTo>
                  <a:lnTo>
                    <a:pt x="612" y="1323"/>
                  </a:lnTo>
                  <a:lnTo>
                    <a:pt x="595" y="1360"/>
                  </a:lnTo>
                  <a:lnTo>
                    <a:pt x="573" y="1389"/>
                  </a:lnTo>
                  <a:lnTo>
                    <a:pt x="542" y="1413"/>
                  </a:lnTo>
                  <a:lnTo>
                    <a:pt x="507" y="1427"/>
                  </a:lnTo>
                  <a:lnTo>
                    <a:pt x="467" y="1433"/>
                  </a:lnTo>
                  <a:lnTo>
                    <a:pt x="0" y="1433"/>
                  </a:lnTo>
                  <a:lnTo>
                    <a:pt x="0" y="1132"/>
                  </a:lnTo>
                  <a:lnTo>
                    <a:pt x="317" y="1132"/>
                  </a:lnTo>
                  <a:lnTo>
                    <a:pt x="3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0" name="Freeform 15"/>
          <p:cNvSpPr>
            <a:spLocks noEditPoints="1"/>
          </p:cNvSpPr>
          <p:nvPr/>
        </p:nvSpPr>
        <p:spPr bwMode="auto">
          <a:xfrm flipH="1">
            <a:off x="5103812" y="2057400"/>
            <a:ext cx="192084" cy="138424"/>
          </a:xfrm>
          <a:custGeom>
            <a:avLst/>
            <a:gdLst>
              <a:gd name="T0" fmla="*/ 3600 w 4520"/>
              <a:gd name="T1" fmla="*/ 2745 h 3258"/>
              <a:gd name="T2" fmla="*/ 3905 w 4520"/>
              <a:gd name="T3" fmla="*/ 2026 h 3258"/>
              <a:gd name="T4" fmla="*/ 2854 w 4520"/>
              <a:gd name="T5" fmla="*/ 2026 h 3258"/>
              <a:gd name="T6" fmla="*/ 3159 w 4520"/>
              <a:gd name="T7" fmla="*/ 2745 h 3258"/>
              <a:gd name="T8" fmla="*/ 2854 w 4520"/>
              <a:gd name="T9" fmla="*/ 2026 h 3258"/>
              <a:gd name="T10" fmla="*/ 2107 w 4520"/>
              <a:gd name="T11" fmla="*/ 2745 h 3258"/>
              <a:gd name="T12" fmla="*/ 2412 w 4520"/>
              <a:gd name="T13" fmla="*/ 2026 h 3258"/>
              <a:gd name="T14" fmla="*/ 0 w 4520"/>
              <a:gd name="T15" fmla="*/ 1512 h 3258"/>
              <a:gd name="T16" fmla="*/ 4520 w 4520"/>
              <a:gd name="T17" fmla="*/ 3258 h 3258"/>
              <a:gd name="T18" fmla="*/ 0 w 4520"/>
              <a:gd name="T19" fmla="*/ 1512 h 3258"/>
              <a:gd name="T20" fmla="*/ 2353 w 4520"/>
              <a:gd name="T21" fmla="*/ 677 h 3258"/>
              <a:gd name="T22" fmla="*/ 2536 w 4520"/>
              <a:gd name="T23" fmla="*/ 704 h 3258"/>
              <a:gd name="T24" fmla="*/ 2711 w 4520"/>
              <a:gd name="T25" fmla="*/ 762 h 3258"/>
              <a:gd name="T26" fmla="*/ 2873 w 4520"/>
              <a:gd name="T27" fmla="*/ 844 h 3258"/>
              <a:gd name="T28" fmla="*/ 3023 w 4520"/>
              <a:gd name="T29" fmla="*/ 952 h 3258"/>
              <a:gd name="T30" fmla="*/ 2821 w 4520"/>
              <a:gd name="T31" fmla="*/ 1287 h 3258"/>
              <a:gd name="T32" fmla="*/ 2700 w 4520"/>
              <a:gd name="T33" fmla="*/ 1188 h 3258"/>
              <a:gd name="T34" fmla="*/ 2564 w 4520"/>
              <a:gd name="T35" fmla="*/ 1116 h 3258"/>
              <a:gd name="T36" fmla="*/ 2415 w 4520"/>
              <a:gd name="T37" fmla="*/ 1070 h 3258"/>
              <a:gd name="T38" fmla="*/ 2260 w 4520"/>
              <a:gd name="T39" fmla="*/ 1055 h 3258"/>
              <a:gd name="T40" fmla="*/ 2104 w 4520"/>
              <a:gd name="T41" fmla="*/ 1070 h 3258"/>
              <a:gd name="T42" fmla="*/ 1956 w 4520"/>
              <a:gd name="T43" fmla="*/ 1116 h 3258"/>
              <a:gd name="T44" fmla="*/ 1820 w 4520"/>
              <a:gd name="T45" fmla="*/ 1188 h 3258"/>
              <a:gd name="T46" fmla="*/ 1699 w 4520"/>
              <a:gd name="T47" fmla="*/ 1287 h 3258"/>
              <a:gd name="T48" fmla="*/ 1497 w 4520"/>
              <a:gd name="T49" fmla="*/ 952 h 3258"/>
              <a:gd name="T50" fmla="*/ 1645 w 4520"/>
              <a:gd name="T51" fmla="*/ 844 h 3258"/>
              <a:gd name="T52" fmla="*/ 1809 w 4520"/>
              <a:gd name="T53" fmla="*/ 762 h 3258"/>
              <a:gd name="T54" fmla="*/ 1983 w 4520"/>
              <a:gd name="T55" fmla="*/ 704 h 3258"/>
              <a:gd name="T56" fmla="*/ 2166 w 4520"/>
              <a:gd name="T57" fmla="*/ 677 h 3258"/>
              <a:gd name="T58" fmla="*/ 2260 w 4520"/>
              <a:gd name="T59" fmla="*/ 0 h 3258"/>
              <a:gd name="T60" fmla="*/ 2485 w 4520"/>
              <a:gd name="T61" fmla="*/ 14 h 3258"/>
              <a:gd name="T62" fmla="*/ 2705 w 4520"/>
              <a:gd name="T63" fmla="*/ 54 h 3258"/>
              <a:gd name="T64" fmla="*/ 2917 w 4520"/>
              <a:gd name="T65" fmla="*/ 119 h 3258"/>
              <a:gd name="T66" fmla="*/ 3119 w 4520"/>
              <a:gd name="T67" fmla="*/ 210 h 3258"/>
              <a:gd name="T68" fmla="*/ 3309 w 4520"/>
              <a:gd name="T69" fmla="*/ 325 h 3258"/>
              <a:gd name="T70" fmla="*/ 3486 w 4520"/>
              <a:gd name="T71" fmla="*/ 462 h 3258"/>
              <a:gd name="T72" fmla="*/ 3296 w 4520"/>
              <a:gd name="T73" fmla="*/ 812 h 3258"/>
              <a:gd name="T74" fmla="*/ 3137 w 4520"/>
              <a:gd name="T75" fmla="*/ 674 h 3258"/>
              <a:gd name="T76" fmla="*/ 2962 w 4520"/>
              <a:gd name="T77" fmla="*/ 561 h 3258"/>
              <a:gd name="T78" fmla="*/ 2772 w 4520"/>
              <a:gd name="T79" fmla="*/ 475 h 3258"/>
              <a:gd name="T80" fmla="*/ 2573 w 4520"/>
              <a:gd name="T81" fmla="*/ 416 h 3258"/>
              <a:gd name="T82" fmla="*/ 2366 w 4520"/>
              <a:gd name="T83" fmla="*/ 387 h 3258"/>
              <a:gd name="T84" fmla="*/ 2154 w 4520"/>
              <a:gd name="T85" fmla="*/ 387 h 3258"/>
              <a:gd name="T86" fmla="*/ 1946 w 4520"/>
              <a:gd name="T87" fmla="*/ 416 h 3258"/>
              <a:gd name="T88" fmla="*/ 1747 w 4520"/>
              <a:gd name="T89" fmla="*/ 475 h 3258"/>
              <a:gd name="T90" fmla="*/ 1557 w 4520"/>
              <a:gd name="T91" fmla="*/ 561 h 3258"/>
              <a:gd name="T92" fmla="*/ 1383 w 4520"/>
              <a:gd name="T93" fmla="*/ 674 h 3258"/>
              <a:gd name="T94" fmla="*/ 1223 w 4520"/>
              <a:gd name="T95" fmla="*/ 812 h 3258"/>
              <a:gd name="T96" fmla="*/ 1034 w 4520"/>
              <a:gd name="T97" fmla="*/ 462 h 3258"/>
              <a:gd name="T98" fmla="*/ 1211 w 4520"/>
              <a:gd name="T99" fmla="*/ 325 h 3258"/>
              <a:gd name="T100" fmla="*/ 1401 w 4520"/>
              <a:gd name="T101" fmla="*/ 210 h 3258"/>
              <a:gd name="T102" fmla="*/ 1603 w 4520"/>
              <a:gd name="T103" fmla="*/ 119 h 3258"/>
              <a:gd name="T104" fmla="*/ 1814 w 4520"/>
              <a:gd name="T105" fmla="*/ 54 h 3258"/>
              <a:gd name="T106" fmla="*/ 2034 w 4520"/>
              <a:gd name="T107" fmla="*/ 14 h 3258"/>
              <a:gd name="T108" fmla="*/ 2260 w 4520"/>
              <a:gd name="T109" fmla="*/ 0 h 3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520" h="3258">
                <a:moveTo>
                  <a:pt x="3600" y="2026"/>
                </a:moveTo>
                <a:lnTo>
                  <a:pt x="3600" y="2745"/>
                </a:lnTo>
                <a:lnTo>
                  <a:pt x="3905" y="2745"/>
                </a:lnTo>
                <a:lnTo>
                  <a:pt x="3905" y="2026"/>
                </a:lnTo>
                <a:lnTo>
                  <a:pt x="3600" y="2026"/>
                </a:lnTo>
                <a:close/>
                <a:moveTo>
                  <a:pt x="2854" y="2026"/>
                </a:moveTo>
                <a:lnTo>
                  <a:pt x="2854" y="2745"/>
                </a:lnTo>
                <a:lnTo>
                  <a:pt x="3159" y="2745"/>
                </a:lnTo>
                <a:lnTo>
                  <a:pt x="3159" y="2026"/>
                </a:lnTo>
                <a:lnTo>
                  <a:pt x="2854" y="2026"/>
                </a:lnTo>
                <a:close/>
                <a:moveTo>
                  <a:pt x="2107" y="2026"/>
                </a:moveTo>
                <a:lnTo>
                  <a:pt x="2107" y="2745"/>
                </a:lnTo>
                <a:lnTo>
                  <a:pt x="2412" y="2745"/>
                </a:lnTo>
                <a:lnTo>
                  <a:pt x="2412" y="2026"/>
                </a:lnTo>
                <a:lnTo>
                  <a:pt x="2107" y="2026"/>
                </a:lnTo>
                <a:close/>
                <a:moveTo>
                  <a:pt x="0" y="1512"/>
                </a:moveTo>
                <a:lnTo>
                  <a:pt x="4520" y="1512"/>
                </a:lnTo>
                <a:lnTo>
                  <a:pt x="4520" y="3258"/>
                </a:lnTo>
                <a:lnTo>
                  <a:pt x="0" y="3258"/>
                </a:lnTo>
                <a:lnTo>
                  <a:pt x="0" y="1512"/>
                </a:lnTo>
                <a:close/>
                <a:moveTo>
                  <a:pt x="2260" y="672"/>
                </a:moveTo>
                <a:lnTo>
                  <a:pt x="2353" y="677"/>
                </a:lnTo>
                <a:lnTo>
                  <a:pt x="2445" y="686"/>
                </a:lnTo>
                <a:lnTo>
                  <a:pt x="2536" y="704"/>
                </a:lnTo>
                <a:lnTo>
                  <a:pt x="2624" y="730"/>
                </a:lnTo>
                <a:lnTo>
                  <a:pt x="2711" y="762"/>
                </a:lnTo>
                <a:lnTo>
                  <a:pt x="2793" y="799"/>
                </a:lnTo>
                <a:lnTo>
                  <a:pt x="2873" y="844"/>
                </a:lnTo>
                <a:lnTo>
                  <a:pt x="2950" y="895"/>
                </a:lnTo>
                <a:lnTo>
                  <a:pt x="3023" y="952"/>
                </a:lnTo>
                <a:lnTo>
                  <a:pt x="3091" y="1017"/>
                </a:lnTo>
                <a:lnTo>
                  <a:pt x="2821" y="1287"/>
                </a:lnTo>
                <a:lnTo>
                  <a:pt x="2761" y="1235"/>
                </a:lnTo>
                <a:lnTo>
                  <a:pt x="2700" y="1188"/>
                </a:lnTo>
                <a:lnTo>
                  <a:pt x="2632" y="1149"/>
                </a:lnTo>
                <a:lnTo>
                  <a:pt x="2564" y="1116"/>
                </a:lnTo>
                <a:lnTo>
                  <a:pt x="2491" y="1090"/>
                </a:lnTo>
                <a:lnTo>
                  <a:pt x="2415" y="1070"/>
                </a:lnTo>
                <a:lnTo>
                  <a:pt x="2338" y="1059"/>
                </a:lnTo>
                <a:lnTo>
                  <a:pt x="2260" y="1055"/>
                </a:lnTo>
                <a:lnTo>
                  <a:pt x="2181" y="1059"/>
                </a:lnTo>
                <a:lnTo>
                  <a:pt x="2104" y="1070"/>
                </a:lnTo>
                <a:lnTo>
                  <a:pt x="2029" y="1090"/>
                </a:lnTo>
                <a:lnTo>
                  <a:pt x="1956" y="1116"/>
                </a:lnTo>
                <a:lnTo>
                  <a:pt x="1886" y="1149"/>
                </a:lnTo>
                <a:lnTo>
                  <a:pt x="1820" y="1188"/>
                </a:lnTo>
                <a:lnTo>
                  <a:pt x="1758" y="1235"/>
                </a:lnTo>
                <a:lnTo>
                  <a:pt x="1699" y="1287"/>
                </a:lnTo>
                <a:lnTo>
                  <a:pt x="1428" y="1017"/>
                </a:lnTo>
                <a:lnTo>
                  <a:pt x="1497" y="952"/>
                </a:lnTo>
                <a:lnTo>
                  <a:pt x="1570" y="895"/>
                </a:lnTo>
                <a:lnTo>
                  <a:pt x="1645" y="844"/>
                </a:lnTo>
                <a:lnTo>
                  <a:pt x="1726" y="799"/>
                </a:lnTo>
                <a:lnTo>
                  <a:pt x="1809" y="762"/>
                </a:lnTo>
                <a:lnTo>
                  <a:pt x="1895" y="730"/>
                </a:lnTo>
                <a:lnTo>
                  <a:pt x="1983" y="704"/>
                </a:lnTo>
                <a:lnTo>
                  <a:pt x="2074" y="686"/>
                </a:lnTo>
                <a:lnTo>
                  <a:pt x="2166" y="677"/>
                </a:lnTo>
                <a:lnTo>
                  <a:pt x="2260" y="672"/>
                </a:lnTo>
                <a:close/>
                <a:moveTo>
                  <a:pt x="2260" y="0"/>
                </a:moveTo>
                <a:lnTo>
                  <a:pt x="2374" y="3"/>
                </a:lnTo>
                <a:lnTo>
                  <a:pt x="2485" y="14"/>
                </a:lnTo>
                <a:lnTo>
                  <a:pt x="2597" y="30"/>
                </a:lnTo>
                <a:lnTo>
                  <a:pt x="2705" y="54"/>
                </a:lnTo>
                <a:lnTo>
                  <a:pt x="2812" y="82"/>
                </a:lnTo>
                <a:lnTo>
                  <a:pt x="2917" y="119"/>
                </a:lnTo>
                <a:lnTo>
                  <a:pt x="3019" y="161"/>
                </a:lnTo>
                <a:lnTo>
                  <a:pt x="3119" y="210"/>
                </a:lnTo>
                <a:lnTo>
                  <a:pt x="3215" y="263"/>
                </a:lnTo>
                <a:lnTo>
                  <a:pt x="3309" y="325"/>
                </a:lnTo>
                <a:lnTo>
                  <a:pt x="3399" y="391"/>
                </a:lnTo>
                <a:lnTo>
                  <a:pt x="3486" y="462"/>
                </a:lnTo>
                <a:lnTo>
                  <a:pt x="3568" y="541"/>
                </a:lnTo>
                <a:lnTo>
                  <a:pt x="3296" y="812"/>
                </a:lnTo>
                <a:lnTo>
                  <a:pt x="3219" y="740"/>
                </a:lnTo>
                <a:lnTo>
                  <a:pt x="3137" y="674"/>
                </a:lnTo>
                <a:lnTo>
                  <a:pt x="3051" y="613"/>
                </a:lnTo>
                <a:lnTo>
                  <a:pt x="2962" y="561"/>
                </a:lnTo>
                <a:lnTo>
                  <a:pt x="2869" y="515"/>
                </a:lnTo>
                <a:lnTo>
                  <a:pt x="2772" y="475"/>
                </a:lnTo>
                <a:lnTo>
                  <a:pt x="2675" y="442"/>
                </a:lnTo>
                <a:lnTo>
                  <a:pt x="2573" y="416"/>
                </a:lnTo>
                <a:lnTo>
                  <a:pt x="2470" y="398"/>
                </a:lnTo>
                <a:lnTo>
                  <a:pt x="2366" y="387"/>
                </a:lnTo>
                <a:lnTo>
                  <a:pt x="2260" y="383"/>
                </a:lnTo>
                <a:lnTo>
                  <a:pt x="2154" y="387"/>
                </a:lnTo>
                <a:lnTo>
                  <a:pt x="2048" y="398"/>
                </a:lnTo>
                <a:lnTo>
                  <a:pt x="1946" y="416"/>
                </a:lnTo>
                <a:lnTo>
                  <a:pt x="1845" y="442"/>
                </a:lnTo>
                <a:lnTo>
                  <a:pt x="1747" y="475"/>
                </a:lnTo>
                <a:lnTo>
                  <a:pt x="1651" y="515"/>
                </a:lnTo>
                <a:lnTo>
                  <a:pt x="1557" y="561"/>
                </a:lnTo>
                <a:lnTo>
                  <a:pt x="1468" y="613"/>
                </a:lnTo>
                <a:lnTo>
                  <a:pt x="1383" y="674"/>
                </a:lnTo>
                <a:lnTo>
                  <a:pt x="1300" y="740"/>
                </a:lnTo>
                <a:lnTo>
                  <a:pt x="1223" y="812"/>
                </a:lnTo>
                <a:lnTo>
                  <a:pt x="951" y="541"/>
                </a:lnTo>
                <a:lnTo>
                  <a:pt x="1034" y="462"/>
                </a:lnTo>
                <a:lnTo>
                  <a:pt x="1120" y="391"/>
                </a:lnTo>
                <a:lnTo>
                  <a:pt x="1211" y="325"/>
                </a:lnTo>
                <a:lnTo>
                  <a:pt x="1304" y="263"/>
                </a:lnTo>
                <a:lnTo>
                  <a:pt x="1401" y="210"/>
                </a:lnTo>
                <a:lnTo>
                  <a:pt x="1501" y="161"/>
                </a:lnTo>
                <a:lnTo>
                  <a:pt x="1603" y="119"/>
                </a:lnTo>
                <a:lnTo>
                  <a:pt x="1707" y="82"/>
                </a:lnTo>
                <a:lnTo>
                  <a:pt x="1814" y="54"/>
                </a:lnTo>
                <a:lnTo>
                  <a:pt x="1923" y="30"/>
                </a:lnTo>
                <a:lnTo>
                  <a:pt x="2034" y="14"/>
                </a:lnTo>
                <a:lnTo>
                  <a:pt x="2146" y="3"/>
                </a:lnTo>
                <a:lnTo>
                  <a:pt x="2260" y="0"/>
                </a:lnTo>
                <a:close/>
              </a:path>
            </a:pathLst>
          </a:custGeom>
          <a:solidFill>
            <a:srgbClr val="8A8A8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6456" y="1800846"/>
            <a:ext cx="180356" cy="18035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7012" y="3048000"/>
            <a:ext cx="203200" cy="2032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026" y="2286000"/>
            <a:ext cx="152400" cy="1524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332412" y="3704388"/>
            <a:ext cx="152400" cy="1524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609350" y="4419600"/>
            <a:ext cx="219076" cy="21907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8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7412" y="2819400"/>
            <a:ext cx="152400" cy="1524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9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5586412" y="2917791"/>
            <a:ext cx="127000" cy="1270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0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6412" y="3251200"/>
            <a:ext cx="152400" cy="1524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1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4367565" y="4577236"/>
            <a:ext cx="283050" cy="28305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3374" y="4343400"/>
            <a:ext cx="152400" cy="1524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5012" y="4690423"/>
            <a:ext cx="193676" cy="193676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8569" y="4713570"/>
            <a:ext cx="293434" cy="293434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3611755" y="5747276"/>
            <a:ext cx="628698" cy="33855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</a:rPr>
              <a:t>Data</a:t>
            </a:r>
          </a:p>
        </p:txBody>
      </p:sp>
      <p:sp>
        <p:nvSpPr>
          <p:cNvPr id="34" name="Rectangle 33"/>
          <p:cNvSpPr/>
          <p:nvPr/>
        </p:nvSpPr>
        <p:spPr>
          <a:xfrm>
            <a:off x="8728386" y="3776031"/>
            <a:ext cx="2032929" cy="33855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</a:rPr>
              <a:t>Data Orchestration</a:t>
            </a:r>
          </a:p>
        </p:txBody>
      </p:sp>
      <p:sp>
        <p:nvSpPr>
          <p:cNvPr id="35" name="Rectangle 34"/>
          <p:cNvSpPr/>
          <p:nvPr/>
        </p:nvSpPr>
        <p:spPr>
          <a:xfrm>
            <a:off x="6497066" y="5912299"/>
            <a:ext cx="1699470" cy="68326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80000"/>
              </a:lnSpc>
            </a:pPr>
            <a:r>
              <a:rPr lang="en-US" sz="1600" b="1" dirty="0">
                <a:solidFill>
                  <a:srgbClr val="9E3039"/>
                </a:solidFill>
                <a:effectLst/>
              </a:rPr>
              <a:t>Diverse Types of </a:t>
            </a:r>
            <a:r>
              <a:rPr lang="en-US" sz="1600" b="1" dirty="0" smtClean="0">
                <a:solidFill>
                  <a:srgbClr val="9E3039"/>
                </a:solidFill>
                <a:effectLst/>
              </a:rPr>
              <a:t>Edge Systems</a:t>
            </a:r>
            <a:endParaRPr lang="en-US" sz="1600" b="1" dirty="0">
              <a:solidFill>
                <a:srgbClr val="9E3039"/>
              </a:solidFill>
              <a:effectLst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716000" y="2812014"/>
            <a:ext cx="1200970" cy="33855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</a:rPr>
              <a:t>Scalability</a:t>
            </a:r>
          </a:p>
        </p:txBody>
      </p:sp>
      <p:sp>
        <p:nvSpPr>
          <p:cNvPr id="37" name="Rectangle 36"/>
          <p:cNvSpPr/>
          <p:nvPr/>
        </p:nvSpPr>
        <p:spPr>
          <a:xfrm>
            <a:off x="8431083" y="2521907"/>
            <a:ext cx="994183" cy="33855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</a:rPr>
              <a:t>Security</a:t>
            </a:r>
          </a:p>
        </p:txBody>
      </p:sp>
      <p:sp>
        <p:nvSpPr>
          <p:cNvPr id="39" name="Rectangle 38"/>
          <p:cNvSpPr/>
          <p:nvPr/>
        </p:nvSpPr>
        <p:spPr>
          <a:xfrm>
            <a:off x="2268975" y="3866791"/>
            <a:ext cx="1415773" cy="33855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</a:rPr>
              <a:t>Connectivity</a:t>
            </a:r>
          </a:p>
        </p:txBody>
      </p:sp>
      <p:sp>
        <p:nvSpPr>
          <p:cNvPr id="40" name="Rectangle 39"/>
          <p:cNvSpPr/>
          <p:nvPr/>
        </p:nvSpPr>
        <p:spPr>
          <a:xfrm>
            <a:off x="4148810" y="1249968"/>
            <a:ext cx="1772441" cy="33855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</a:rPr>
              <a:t>Standardization</a:t>
            </a:r>
          </a:p>
        </p:txBody>
      </p:sp>
      <p:sp>
        <p:nvSpPr>
          <p:cNvPr id="41" name="Rectangle 40"/>
          <p:cNvSpPr/>
          <p:nvPr/>
        </p:nvSpPr>
        <p:spPr>
          <a:xfrm>
            <a:off x="4946743" y="6048867"/>
            <a:ext cx="856325" cy="33855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</a:rPr>
              <a:t>Things</a:t>
            </a:r>
          </a:p>
        </p:txBody>
      </p:sp>
      <p:sp>
        <p:nvSpPr>
          <p:cNvPr id="42" name="Rectangle 41"/>
          <p:cNvSpPr/>
          <p:nvPr/>
        </p:nvSpPr>
        <p:spPr>
          <a:xfrm>
            <a:off x="8028250" y="5175070"/>
            <a:ext cx="2255563" cy="33855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</a:rPr>
              <a:t>Data, Network, Apps</a:t>
            </a:r>
          </a:p>
        </p:txBody>
      </p:sp>
      <p:sp>
        <p:nvSpPr>
          <p:cNvPr id="43" name="Rectangle 42"/>
          <p:cNvSpPr/>
          <p:nvPr/>
        </p:nvSpPr>
        <p:spPr>
          <a:xfrm>
            <a:off x="6333913" y="1240902"/>
            <a:ext cx="2429311" cy="33855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</a:rPr>
              <a:t>Know System Failures</a:t>
            </a:r>
          </a:p>
        </p:txBody>
      </p:sp>
      <p:sp>
        <p:nvSpPr>
          <p:cNvPr id="44" name="Rectangle 43"/>
          <p:cNvSpPr/>
          <p:nvPr/>
        </p:nvSpPr>
        <p:spPr>
          <a:xfrm>
            <a:off x="3103181" y="1856055"/>
            <a:ext cx="1415772" cy="33855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</a:rPr>
              <a:t>Data Control</a:t>
            </a:r>
          </a:p>
        </p:txBody>
      </p:sp>
    </p:spTree>
    <p:extLst>
      <p:ext uri="{BB962C8B-B14F-4D97-AF65-F5344CB8AC3E}">
        <p14:creationId xmlns:p14="http://schemas.microsoft.com/office/powerpoint/2010/main" val="526394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00" fill="hold"/>
                                        <p:tgtEl>
                                          <p:spTgt spid="33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grpId="2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1" dur="3900" fill="hold"/>
                                        <p:tgtEl>
                                          <p:spTgt spid="33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3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decel="10000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36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42" presetClass="path" presetSubtype="0" decel="100000" fill="hold" grpId="3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1.38889E-6 -2.83246E-6 L -0.0717 -0.13761 " pathEditMode="relative" rAng="0" ptsTypes="AA">
                                      <p:cBhvr>
                                        <p:cTn id="20" dur="2000" spd="-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94" y="-6881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100" fill="hold"/>
                                        <p:tgtEl>
                                          <p:spTgt spid="3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6" presetClass="emph" presetSubtype="0" decel="10000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34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3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1.38889E-6 -2.83246E-6 L -0.0717 -0.13761 " pathEditMode="relative" rAng="0" ptsTypes="AA">
                                      <p:cBhvr>
                                        <p:cTn id="29" dur="2000" spd="-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94" y="-6881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100" fill="hold"/>
                                        <p:tgtEl>
                                          <p:spTgt spid="3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6" presetClass="emph" presetSubtype="0" decel="10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35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42" presetClass="path" presetSubtype="0" decel="10000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0086E-6 3.33333E-6 L -0.08362 0.12685 " pathEditMode="relative" rAng="0" ptsTypes="AA">
                                      <p:cBhvr>
                                        <p:cTn id="38" dur="2000" spd="-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81" y="6343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100" fill="hold"/>
                                        <p:tgtEl>
                                          <p:spTgt spid="4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6" presetClass="emph" presetSubtype="0" decel="10000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44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grpId="3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4.8945E-6 -3.7037E-6 L -0.05223 0.22269 " pathEditMode="relative" rAng="0" ptsTypes="AA">
                                      <p:cBhvr>
                                        <p:cTn id="47" dur="20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18" y="1113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2" dur="100" fill="hold"/>
                                        <p:tgtEl>
                                          <p:spTgt spid="4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6" presetClass="emph" presetSubtype="0" decel="10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54" dur="2000" fill="hold"/>
                                        <p:tgtEl>
                                          <p:spTgt spid="41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42" presetClass="path" presetSubtype="0" decel="10000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3.83694E-6 -1.48148E-6 L 3.83694E-6 0.16667 " pathEditMode="relative" rAng="0" ptsTypes="AA">
                                      <p:cBhvr>
                                        <p:cTn id="56" dur="20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333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1" dur="100" fill="hold"/>
                                        <p:tgtEl>
                                          <p:spTgt spid="3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6" presetClass="emph" presetSubtype="0" decel="100000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63" dur="2000" fill="hold"/>
                                        <p:tgtEl>
                                          <p:spTgt spid="37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42" presetClass="path" presetSubtype="0" decel="100000" fill="hold" grpId="3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5.55556E-7 -4.36285E-6 L 0.06424 0.12682 " pathEditMode="relative" rAng="0" ptsTypes="AA">
                                      <p:cBhvr>
                                        <p:cTn id="65" dur="2000" spd="-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12" y="6325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0" dur="100" fill="hold"/>
                                        <p:tgtEl>
                                          <p:spTgt spid="4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6" presetClass="emph" presetSubtype="0" decel="10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72" dur="2000" fill="hold"/>
                                        <p:tgtEl>
                                          <p:spTgt spid="42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42" presetClass="path" presetSubtype="0" decel="10000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5.55556E-7 -4.36285E-6 L 0.06424 0.12682 " pathEditMode="relative" rAng="0" ptsTypes="AA">
                                      <p:cBhvr>
                                        <p:cTn id="74" dur="20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12" y="6325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9" dur="100" fill="hold"/>
                                        <p:tgtEl>
                                          <p:spTgt spid="3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6" presetClass="emph" presetSubtype="0" decel="10000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81" dur="2000" fill="hold"/>
                                        <p:tgtEl>
                                          <p:spTgt spid="39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42" presetClass="path" presetSubtype="0" decel="100000" fill="hold" grpId="3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4.10784E-6 2.22222E-6 L -4.10784E-6 -0.16505 " pathEditMode="relative" rAng="0" ptsTypes="AA">
                                      <p:cBhvr>
                                        <p:cTn id="83" dur="2000" spd="-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264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8" dur="100" fill="hold"/>
                                        <p:tgtEl>
                                          <p:spTgt spid="4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6" presetClass="emph" presetSubtype="0" decel="10000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90" dur="2000" fill="hold"/>
                                        <p:tgtEl>
                                          <p:spTgt spid="43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42" presetClass="path" presetSubtype="0" decel="10000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3.61111E-6 -4.85653E-6 L 0.06128 -0.224 " pathEditMode="relative" rAng="0" ptsTypes="AA">
                                      <p:cBhvr>
                                        <p:cTn id="92" dur="20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56" y="-11200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7" dur="100" fill="hold"/>
                                        <p:tgtEl>
                                          <p:spTgt spid="40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98" presetID="6" presetClass="emph" presetSubtype="0" decel="10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99" dur="2000" fill="hold"/>
                                        <p:tgtEl>
                                          <p:spTgt spid="40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100" presetID="42" presetClass="path" presetSubtype="0" decel="100000" fill="hold" grpId="3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22222E-6 -1.95002E-6 L -0.06719 -0.22462 " pathEditMode="relative" rAng="0" ptsTypes="AA">
                                      <p:cBhvr>
                                        <p:cTn id="101" dur="20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8" y="-11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3" grpId="1"/>
      <p:bldP spid="33" grpId="2"/>
      <p:bldP spid="34" grpId="0"/>
      <p:bldP spid="34" grpId="1"/>
      <p:bldP spid="34" grpId="2"/>
      <p:bldP spid="34" grpId="3"/>
      <p:bldP spid="35" grpId="0"/>
      <p:bldP spid="35" grpId="1"/>
      <p:bldP spid="35" grpId="2"/>
      <p:bldP spid="35" grpId="3"/>
      <p:bldP spid="36" grpId="0"/>
      <p:bldP spid="36" grpId="1"/>
      <p:bldP spid="36" grpId="2"/>
      <p:bldP spid="36" grpId="3"/>
      <p:bldP spid="37" grpId="0"/>
      <p:bldP spid="37" grpId="1"/>
      <p:bldP spid="37" grpId="2"/>
      <p:bldP spid="37" grpId="3"/>
      <p:bldP spid="39" grpId="0"/>
      <p:bldP spid="39" grpId="1"/>
      <p:bldP spid="39" grpId="2"/>
      <p:bldP spid="39" grpId="3"/>
      <p:bldP spid="40" grpId="0"/>
      <p:bldP spid="40" grpId="1"/>
      <p:bldP spid="40" grpId="2"/>
      <p:bldP spid="40" grpId="3"/>
      <p:bldP spid="41" grpId="0"/>
      <p:bldP spid="41" grpId="1"/>
      <p:bldP spid="41" grpId="2"/>
      <p:bldP spid="41" grpId="3"/>
      <p:bldP spid="42" grpId="0"/>
      <p:bldP spid="42" grpId="1"/>
      <p:bldP spid="42" grpId="2"/>
      <p:bldP spid="42" grpId="3"/>
      <p:bldP spid="43" grpId="0"/>
      <p:bldP spid="43" grpId="1"/>
      <p:bldP spid="43" grpId="2"/>
      <p:bldP spid="43" grpId="3"/>
      <p:bldP spid="44" grpId="0"/>
      <p:bldP spid="44" grpId="1"/>
      <p:bldP spid="44" grpId="2"/>
      <p:bldP spid="44" grpId="3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Vmworld</a:t>
            </a:r>
            <a:r>
              <a:rPr lang="en-US" dirty="0" smtClean="0"/>
              <a:t> Vegas 2016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>
                <a:hlinkClick r:id="rId2"/>
              </a:rPr>
              <a:t>https://</a:t>
            </a:r>
            <a:r>
              <a:rPr lang="en-US" u="sng" dirty="0" smtClean="0">
                <a:hlinkClick r:id="rId2"/>
              </a:rPr>
              <a:t>twitter.com/VMworld/status/770766516396535808</a:t>
            </a:r>
            <a:endParaRPr lang="en-US" u="sng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D8CF-3CDE-4807-BCD2-C9F2B831AA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6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Little </a:t>
            </a:r>
            <a:r>
              <a:rPr lang="en-US" dirty="0" err="1" smtClean="0"/>
              <a:t>IoT</a:t>
            </a:r>
            <a:r>
              <a:rPr lang="en-US" dirty="0" smtClean="0"/>
              <a:t> Agent (</a:t>
            </a:r>
            <a:r>
              <a:rPr lang="en-US" dirty="0" err="1" smtClean="0"/>
              <a:t>liota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Really an SDK/Framework for easily writing portable, modular, dynamic </a:t>
            </a:r>
            <a:r>
              <a:rPr lang="en-US" dirty="0" err="1" smtClean="0"/>
              <a:t>IoT</a:t>
            </a:r>
            <a:r>
              <a:rPr lang="en-US" dirty="0" smtClean="0"/>
              <a:t> gateway data orchestration apps</a:t>
            </a:r>
            <a:endParaRPr lang="en-US" dirty="0"/>
          </a:p>
          <a:p>
            <a:r>
              <a:rPr lang="en-US" dirty="0" smtClean="0"/>
              <a:t>We are at an early stage and just beginning to reach out to the open source </a:t>
            </a:r>
            <a:r>
              <a:rPr lang="en-US" dirty="0" err="1" smtClean="0"/>
              <a:t>IoT</a:t>
            </a:r>
            <a:r>
              <a:rPr lang="en-US" dirty="0" smtClean="0"/>
              <a:t> community</a:t>
            </a:r>
          </a:p>
          <a:p>
            <a:r>
              <a:rPr lang="en-US" dirty="0" smtClean="0"/>
              <a:t>The license is BSD 2-Clause</a:t>
            </a:r>
          </a:p>
          <a:p>
            <a:pPr lvl="1"/>
            <a:r>
              <a:rPr lang="en-US" dirty="0" smtClean="0"/>
              <a:t>Pretty much do whatever you like with it just include the headers </a:t>
            </a:r>
            <a:r>
              <a:rPr lang="en-US" dirty="0" smtClean="0">
                <a:sym typeface="Wingdings"/>
              </a:rPr>
              <a:t></a:t>
            </a:r>
          </a:p>
          <a:p>
            <a:r>
              <a:rPr lang="en-US" dirty="0" smtClean="0">
                <a:sym typeface="Wingdings"/>
              </a:rPr>
              <a:t>We have not yet found an </a:t>
            </a:r>
            <a:r>
              <a:rPr lang="en-US" dirty="0" err="1" smtClean="0">
                <a:sym typeface="Wingdings"/>
              </a:rPr>
              <a:t>IoT</a:t>
            </a:r>
            <a:r>
              <a:rPr lang="en-US" dirty="0" smtClean="0">
                <a:sym typeface="Wingdings"/>
              </a:rPr>
              <a:t> gateway on which </a:t>
            </a:r>
            <a:r>
              <a:rPr lang="en-US" dirty="0" err="1" smtClean="0">
                <a:sym typeface="Wingdings"/>
              </a:rPr>
              <a:t>liota</a:t>
            </a:r>
            <a:r>
              <a:rPr lang="en-US" dirty="0" smtClean="0">
                <a:sym typeface="Wingdings"/>
              </a:rPr>
              <a:t> won’t run</a:t>
            </a:r>
          </a:p>
          <a:p>
            <a:r>
              <a:rPr lang="en-US" dirty="0" smtClean="0">
                <a:sym typeface="Wingdings"/>
              </a:rPr>
              <a:t>Primarily to aid our own goal of giving our enterprise customers a single management tool for any </a:t>
            </a:r>
            <a:r>
              <a:rPr lang="en-US" dirty="0" err="1" smtClean="0">
                <a:sym typeface="Wingdings"/>
              </a:rPr>
              <a:t>IoT</a:t>
            </a:r>
            <a:r>
              <a:rPr lang="en-US" dirty="0" smtClean="0">
                <a:sym typeface="Wingdings"/>
              </a:rPr>
              <a:t> solution deployed in their enterprise</a:t>
            </a:r>
          </a:p>
          <a:p>
            <a:pPr lvl="1"/>
            <a:r>
              <a:rPr lang="en-US" dirty="0" smtClean="0">
                <a:sym typeface="Wingdings"/>
              </a:rPr>
              <a:t>Independent of the </a:t>
            </a:r>
            <a:r>
              <a:rPr lang="en-US" dirty="0" err="1" smtClean="0">
                <a:sym typeface="Wingdings"/>
              </a:rPr>
              <a:t>IoT</a:t>
            </a:r>
            <a:r>
              <a:rPr lang="en-US" dirty="0" smtClean="0">
                <a:sym typeface="Wingdings"/>
              </a:rPr>
              <a:t> gateway hardware or OS</a:t>
            </a:r>
          </a:p>
          <a:p>
            <a:pPr lvl="1"/>
            <a:r>
              <a:rPr lang="en-US" dirty="0" smtClean="0">
                <a:sym typeface="Wingdings"/>
              </a:rPr>
              <a:t>Independent of the </a:t>
            </a:r>
            <a:r>
              <a:rPr lang="en-US" dirty="0" err="1" smtClean="0">
                <a:sym typeface="Wingdings"/>
              </a:rPr>
              <a:t>IoT</a:t>
            </a:r>
            <a:r>
              <a:rPr lang="en-US" dirty="0" smtClean="0">
                <a:sym typeface="Wingdings"/>
              </a:rPr>
              <a:t> content analytic provider</a:t>
            </a:r>
          </a:p>
          <a:p>
            <a:pPr lvl="1"/>
            <a:r>
              <a:rPr lang="en-US" dirty="0" smtClean="0">
                <a:sym typeface="Wingdings"/>
              </a:rPr>
              <a:t>Independent of the organization w/in the enterprise</a:t>
            </a:r>
          </a:p>
          <a:p>
            <a:pPr lvl="1"/>
            <a:r>
              <a:rPr lang="en-US" dirty="0" smtClean="0">
                <a:sym typeface="Wingdings"/>
              </a:rPr>
              <a:t>Etc. </a:t>
            </a:r>
            <a:endParaRPr lang="en-US" dirty="0">
              <a:sym typeface="Wingding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D8CF-3CDE-4807-BCD2-C9F2B831AA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76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VMware_white_16x9">
  <a:themeElements>
    <a:clrScheme name="VMware">
      <a:dk1>
        <a:srgbClr val="717074"/>
      </a:dk1>
      <a:lt1>
        <a:sysClr val="window" lastClr="FFFFFF"/>
      </a:lt1>
      <a:dk2>
        <a:srgbClr val="000000"/>
      </a:dk2>
      <a:lt2>
        <a:srgbClr val="C6C6C8"/>
      </a:lt2>
      <a:accent1>
        <a:srgbClr val="0095D3"/>
      </a:accent1>
      <a:accent2>
        <a:srgbClr val="89CBDF"/>
      </a:accent2>
      <a:accent3>
        <a:srgbClr val="006990"/>
      </a:accent3>
      <a:accent4>
        <a:srgbClr val="6DB33F"/>
      </a:accent4>
      <a:accent5>
        <a:srgbClr val="C2CD23"/>
      </a:accent5>
      <a:accent6>
        <a:srgbClr val="387C2C"/>
      </a:accent6>
      <a:hlink>
        <a:srgbClr val="0095D3"/>
      </a:hlink>
      <a:folHlink>
        <a:srgbClr val="89CBD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bg2"/>
          </a:solidFill>
          <a:miter lim="800000"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smtClean="0"/>
        </a:defPPr>
      </a:lstStyle>
    </a:txDef>
  </a:objectDefaults>
  <a:extraClrSchemeLst/>
  <a:custClrLst>
    <a:custClr name="PMS130">
      <a:srgbClr val="FDB813"/>
    </a:custClr>
    <a:custClr name="PMS144">
      <a:srgbClr val="F8981D"/>
    </a:custClr>
    <a:custClr name="PMS180">
      <a:srgbClr val="D9541E"/>
    </a:custClr>
    <a:custClr name="PMS1807">
      <a:srgbClr val="9E3039"/>
    </a:custClr>
    <a:custClr name="PMS195">
      <a:srgbClr val="820024"/>
    </a:custClr>
    <a:custClr name="PMS174">
      <a:srgbClr val="9A3B26"/>
    </a:custClr>
    <a:custClr name="PMS7519">
      <a:srgbClr val="574319"/>
    </a:custClr>
    <a:custClr name="PMS654">
      <a:srgbClr val="003D79"/>
    </a:custClr>
  </a:custClrLst>
</a:theme>
</file>

<file path=ppt/theme/theme2.xml><?xml version="1.0" encoding="utf-8"?>
<a:theme xmlns:a="http://schemas.openxmlformats.org/drawingml/2006/main" name="Office Theme">
  <a:themeElements>
    <a:clrScheme name="VMware">
      <a:dk1>
        <a:srgbClr val="717074"/>
      </a:dk1>
      <a:lt1>
        <a:sysClr val="window" lastClr="FFFFFF"/>
      </a:lt1>
      <a:dk2>
        <a:srgbClr val="000000"/>
      </a:dk2>
      <a:lt2>
        <a:srgbClr val="C6C6C8"/>
      </a:lt2>
      <a:accent1>
        <a:srgbClr val="0095D3"/>
      </a:accent1>
      <a:accent2>
        <a:srgbClr val="89CBDF"/>
      </a:accent2>
      <a:accent3>
        <a:srgbClr val="006990"/>
      </a:accent3>
      <a:accent4>
        <a:srgbClr val="6DB33F"/>
      </a:accent4>
      <a:accent5>
        <a:srgbClr val="C2CD23"/>
      </a:accent5>
      <a:accent6>
        <a:srgbClr val="387C2C"/>
      </a:accent6>
      <a:hlink>
        <a:srgbClr val="0095D3"/>
      </a:hlink>
      <a:folHlink>
        <a:srgbClr val="89CBD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VMware">
      <a:dk1>
        <a:srgbClr val="717074"/>
      </a:dk1>
      <a:lt1>
        <a:sysClr val="window" lastClr="FFFFFF"/>
      </a:lt1>
      <a:dk2>
        <a:srgbClr val="000000"/>
      </a:dk2>
      <a:lt2>
        <a:srgbClr val="C6C6C8"/>
      </a:lt2>
      <a:accent1>
        <a:srgbClr val="0095D3"/>
      </a:accent1>
      <a:accent2>
        <a:srgbClr val="89CBDF"/>
      </a:accent2>
      <a:accent3>
        <a:srgbClr val="006990"/>
      </a:accent3>
      <a:accent4>
        <a:srgbClr val="6DB33F"/>
      </a:accent4>
      <a:accent5>
        <a:srgbClr val="C2CD23"/>
      </a:accent5>
      <a:accent6>
        <a:srgbClr val="387C2C"/>
      </a:accent6>
      <a:hlink>
        <a:srgbClr val="0095D3"/>
      </a:hlink>
      <a:folHlink>
        <a:srgbClr val="89CBD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015B8BDE3DB4F4C923A9638BD74263B" ma:contentTypeVersion="4" ma:contentTypeDescription="Create a new document." ma:contentTypeScope="" ma:versionID="28db2253950c0fbd35366eb41a67fa00">
  <xsd:schema xmlns:xsd="http://www.w3.org/2001/XMLSchema" xmlns:p="http://schemas.microsoft.com/office/2006/metadata/properties" xmlns:ns2="0629e58c-6680-4877-8502-a58f2d57cd4f" targetNamespace="http://schemas.microsoft.com/office/2006/metadata/properties" ma:root="true" ma:fieldsID="46e89a672bf7568feaf80f7c4d492206" ns2:_="">
    <xsd:import namespace="0629e58c-6680-4877-8502-a58f2d57cd4f"/>
    <xsd:element name="properties">
      <xsd:complexType>
        <xsd:sequence>
          <xsd:element name="documentManagement">
            <xsd:complexType>
              <xsd:all>
                <xsd:element ref="ns2:Category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0629e58c-6680-4877-8502-a58f2d57cd4f" elementFormDefault="qualified">
    <xsd:import namespace="http://schemas.microsoft.com/office/2006/documentManagement/types"/>
    <xsd:element name="Category" ma:index="8" nillable="true" ma:displayName="Category" ma:default="Select One" ma:format="Dropdown" ma:internalName="Category">
      <xsd:simpleType>
        <xsd:restriction base="dms:Choice">
          <xsd:enumeration value="Select One"/>
          <xsd:enumeration value="Brand Assets"/>
          <xsd:enumeration value="Collateral"/>
          <xsd:enumeration value="Messaging"/>
          <xsd:enumeration value="Templates"/>
          <xsd:enumeration value="Guidelines/Policies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Category xmlns="0629e58c-6680-4877-8502-a58f2d57cd4f">Templates</Category>
  </documentManagement>
</p:properties>
</file>

<file path=customXml/itemProps1.xml><?xml version="1.0" encoding="utf-8"?>
<ds:datastoreItem xmlns:ds="http://schemas.openxmlformats.org/officeDocument/2006/customXml" ds:itemID="{E30162CE-D192-4651-A3EE-77D997EFEF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629e58c-6680-4877-8502-a58f2d57cd4f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EE9AF627-8043-4C97-A269-E0EF3A82B4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A4CECE4-EFC7-4A44-B18F-F516C24FE7C9}">
  <ds:schemaRefs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0629e58c-6680-4877-8502-a58f2d57cd4f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1475</Words>
  <Application>Microsoft Macintosh PowerPoint</Application>
  <PresentationFormat>Custom</PresentationFormat>
  <Paragraphs>431</Paragraphs>
  <Slides>36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1" baseType="lpstr">
      <vt:lpstr>Calibri</vt:lpstr>
      <vt:lpstr>Courier</vt:lpstr>
      <vt:lpstr>Wingdings</vt:lpstr>
      <vt:lpstr>Arial</vt:lpstr>
      <vt:lpstr>VMware_white_16x9</vt:lpstr>
      <vt:lpstr>The Little IoT Agent (liota)</vt:lpstr>
      <vt:lpstr>Agenda</vt:lpstr>
      <vt:lpstr>IoT Gateways</vt:lpstr>
      <vt:lpstr>PowerPoint Presentation</vt:lpstr>
      <vt:lpstr>PowerPoint Presentation</vt:lpstr>
      <vt:lpstr>PowerPoint Presentation</vt:lpstr>
      <vt:lpstr>PowerPoint Presentation</vt:lpstr>
      <vt:lpstr>Vmworld Vegas 2016</vt:lpstr>
      <vt:lpstr>The Little IoT Agent (liota)</vt:lpstr>
      <vt:lpstr>liota HLD</vt:lpstr>
      <vt:lpstr>liota HLD</vt:lpstr>
      <vt:lpstr>Comments</vt:lpstr>
      <vt:lpstr>Registration</vt:lpstr>
      <vt:lpstr>Package Manager</vt:lpstr>
      <vt:lpstr>User-Defined Methods (UDM)</vt:lpstr>
      <vt:lpstr>Some Example Code</vt:lpstr>
      <vt:lpstr>Metric Framework</vt:lpstr>
      <vt:lpstr>Metric Handling</vt:lpstr>
      <vt:lpstr>Metric Handling</vt:lpstr>
      <vt:lpstr>Metric Handling</vt:lpstr>
      <vt:lpstr>Metric Handling</vt:lpstr>
      <vt:lpstr>Metric Handling</vt:lpstr>
      <vt:lpstr>Complex Use Case</vt:lpstr>
      <vt:lpstr>Metric Handling</vt:lpstr>
      <vt:lpstr>Metric Handling</vt:lpstr>
      <vt:lpstr>Metric Handling</vt:lpstr>
      <vt:lpstr>Skipping similar cycle repeated for Metric2 at T=8 </vt:lpstr>
      <vt:lpstr>Complex Use Case</vt:lpstr>
      <vt:lpstr>Metric Handling</vt:lpstr>
      <vt:lpstr>Metric Handling</vt:lpstr>
      <vt:lpstr>Metric Handling</vt:lpstr>
      <vt:lpstr>Metric Handling</vt:lpstr>
      <vt:lpstr>liota E-to-E Open</vt:lpstr>
      <vt:lpstr>liota E-to-E Commercial</vt:lpstr>
      <vt:lpstr>Hackathon </vt:lpstr>
      <vt:lpstr>Visibility and Survey</vt:lpstr>
    </vt:vector>
  </TitlesOfParts>
  <Manager/>
  <Company/>
  <LinksUpToDate>false</LinksUpToDate>
  <SharedDoc>false</SharedDoc>
  <HyperlinkBase/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VMware PowerPoint Image Slides (16x9)</dc:title>
  <dc:subject/>
  <dc:creator/>
  <cp:keywords/>
  <dc:description/>
  <cp:lastModifiedBy/>
  <cp:revision>1</cp:revision>
  <dcterms:created xsi:type="dcterms:W3CDTF">2014-01-10T15:20:46Z</dcterms:created>
  <dcterms:modified xsi:type="dcterms:W3CDTF">2016-10-13T12:20:06Z</dcterms:modified>
  <cp:category/>
  <cp:contentStatus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0x010100A015B8BDE3DB4F4C923A9638BD74263B</vt:lpwstr>
  </property>
</Properties>
</file>